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80" r:id="rId3"/>
    <p:sldId id="267" r:id="rId4"/>
    <p:sldId id="282" r:id="rId5"/>
    <p:sldId id="285" r:id="rId6"/>
    <p:sldId id="284" r:id="rId7"/>
    <p:sldId id="288" r:id="rId8"/>
    <p:sldId id="286" r:id="rId9"/>
    <p:sldId id="287" r:id="rId10"/>
    <p:sldId id="283" r:id="rId11"/>
    <p:sldId id="257" r:id="rId12"/>
    <p:sldId id="272" r:id="rId13"/>
    <p:sldId id="273" r:id="rId14"/>
    <p:sldId id="274" r:id="rId15"/>
    <p:sldId id="275" r:id="rId16"/>
    <p:sldId id="261" r:id="rId17"/>
    <p:sldId id="277" r:id="rId18"/>
    <p:sldId id="278" r:id="rId19"/>
    <p:sldId id="268" r:id="rId20"/>
    <p:sldId id="269" r:id="rId21"/>
    <p:sldId id="270" r:id="rId22"/>
    <p:sldId id="291" r:id="rId23"/>
    <p:sldId id="279" r:id="rId24"/>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밝은 스타일 2 - 강조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940675A-B579-460E-94D1-54222C63F5DA}" styleName="스타일 없음, 표 눈금">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76" autoAdjust="0"/>
    <p:restoredTop sz="94676" autoAdjust="0"/>
  </p:normalViewPr>
  <p:slideViewPr>
    <p:cSldViewPr>
      <p:cViewPr>
        <p:scale>
          <a:sx n="100" d="100"/>
          <a:sy n="100" d="100"/>
        </p:scale>
        <p:origin x="-472" y="1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D008CA-5DED-485C-BA6B-AC0E7E2AA67B}" type="datetimeFigureOut">
              <a:rPr lang="ko-KR" altLang="en-US" smtClean="0"/>
              <a:pPr/>
              <a:t>2014-08-17</a:t>
            </a:fld>
            <a:endParaRPr lang="ko-KR" altLang="en-US"/>
          </a:p>
        </p:txBody>
      </p:sp>
      <p:sp>
        <p:nvSpPr>
          <p:cNvPr id="4" name="슬라이드 이미지 개체 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바닥글 개체 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45D05C-B1A9-40F5-97ED-BA3C7FB61454}" type="slidenum">
              <a:rPr lang="ko-KR" altLang="en-US" smtClean="0"/>
              <a:pPr/>
              <a:t>&lt;#&gt;</a:t>
            </a:fld>
            <a:endParaRPr lang="ko-KR" altLang="en-US"/>
          </a:p>
        </p:txBody>
      </p:sp>
    </p:spTree>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8045D05C-B1A9-40F5-97ED-BA3C7FB61454}" type="slidenum">
              <a:rPr lang="ko-KR" altLang="en-US" smtClean="0"/>
              <a:pPr/>
              <a:t>5</a:t>
            </a:fld>
            <a:endParaRPr lang="ko-KR"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p>
            <a:fld id="{3940A8B8-04F9-461D-B13D-B6C8458B5273}" type="datetimeFigureOut">
              <a:rPr lang="ko-KR" altLang="en-US" smtClean="0"/>
              <a:pPr/>
              <a:t>2014-08-17</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EDFAAE39-D096-4E57-A5E1-C0F58EEDD866}" type="slidenum">
              <a:rPr lang="ko-KR" altLang="en-US" smtClean="0"/>
              <a:pPr/>
              <a:t>&lt;#&gt;</a:t>
            </a:fld>
            <a:endParaRPr lang="ko-KR"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3940A8B8-04F9-461D-B13D-B6C8458B5273}" type="datetimeFigureOut">
              <a:rPr lang="ko-KR" altLang="en-US" smtClean="0"/>
              <a:pPr/>
              <a:t>2014-08-17</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EDFAAE39-D096-4E57-A5E1-C0F58EEDD866}" type="slidenum">
              <a:rPr lang="ko-KR" altLang="en-US" smtClean="0"/>
              <a:pPr/>
              <a:t>&lt;#&gt;</a:t>
            </a:fld>
            <a:endParaRPr lang="ko-KR"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3940A8B8-04F9-461D-B13D-B6C8458B5273}" type="datetimeFigureOut">
              <a:rPr lang="ko-KR" altLang="en-US" smtClean="0"/>
              <a:pPr/>
              <a:t>2014-08-17</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EDFAAE39-D096-4E57-A5E1-C0F58EEDD866}" type="slidenum">
              <a:rPr lang="ko-KR" altLang="en-US" smtClean="0"/>
              <a:pPr/>
              <a:t>&lt;#&gt;</a:t>
            </a:fld>
            <a:endParaRPr lang="ko-KR"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3940A8B8-04F9-461D-B13D-B6C8458B5273}" type="datetimeFigureOut">
              <a:rPr lang="ko-KR" altLang="en-US" smtClean="0"/>
              <a:pPr/>
              <a:t>2014-08-17</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EDFAAE39-D096-4E57-A5E1-C0F58EEDD866}" type="slidenum">
              <a:rPr lang="ko-KR" altLang="en-US" smtClean="0"/>
              <a:pPr/>
              <a:t>&lt;#&gt;</a:t>
            </a:fld>
            <a:endParaRPr lang="ko-KR"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p>
            <a:fld id="{3940A8B8-04F9-461D-B13D-B6C8458B5273}" type="datetimeFigureOut">
              <a:rPr lang="ko-KR" altLang="en-US" smtClean="0"/>
              <a:pPr/>
              <a:t>2014-08-17</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EDFAAE39-D096-4E57-A5E1-C0F58EEDD866}" type="slidenum">
              <a:rPr lang="ko-KR" altLang="en-US" smtClean="0"/>
              <a:pPr/>
              <a:t>&lt;#&gt;</a:t>
            </a:fld>
            <a:endParaRPr lang="ko-KR"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p>
            <a:fld id="{3940A8B8-04F9-461D-B13D-B6C8458B5273}" type="datetimeFigureOut">
              <a:rPr lang="ko-KR" altLang="en-US" smtClean="0"/>
              <a:pPr/>
              <a:t>2014-08-17</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EDFAAE39-D096-4E57-A5E1-C0F58EEDD866}" type="slidenum">
              <a:rPr lang="ko-KR" altLang="en-US" smtClean="0"/>
              <a:pPr/>
              <a:t>&lt;#&gt;</a:t>
            </a:fld>
            <a:endParaRPr lang="ko-KR"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p>
            <a:fld id="{3940A8B8-04F9-461D-B13D-B6C8458B5273}" type="datetimeFigureOut">
              <a:rPr lang="ko-KR" altLang="en-US" smtClean="0"/>
              <a:pPr/>
              <a:t>2014-08-17</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EDFAAE39-D096-4E57-A5E1-C0F58EEDD866}" type="slidenum">
              <a:rPr lang="ko-KR" altLang="en-US" smtClean="0"/>
              <a:pPr/>
              <a:t>&lt;#&gt;</a:t>
            </a:fld>
            <a:endParaRPr lang="ko-KR"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p>
            <a:fld id="{3940A8B8-04F9-461D-B13D-B6C8458B5273}" type="datetimeFigureOut">
              <a:rPr lang="ko-KR" altLang="en-US" smtClean="0"/>
              <a:pPr/>
              <a:t>2014-08-17</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EDFAAE39-D096-4E57-A5E1-C0F58EEDD866}" type="slidenum">
              <a:rPr lang="ko-KR" altLang="en-US" smtClean="0"/>
              <a:pPr/>
              <a:t>&lt;#&gt;</a:t>
            </a:fld>
            <a:endParaRPr lang="ko-KR"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3940A8B8-04F9-461D-B13D-B6C8458B5273}" type="datetimeFigureOut">
              <a:rPr lang="ko-KR" altLang="en-US" smtClean="0"/>
              <a:pPr/>
              <a:t>2014-08-17</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EDFAAE39-D096-4E57-A5E1-C0F58EEDD866}" type="slidenum">
              <a:rPr lang="ko-KR" altLang="en-US" smtClean="0"/>
              <a:pPr/>
              <a:t>&lt;#&gt;</a:t>
            </a:fld>
            <a:endParaRPr lang="ko-KR"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3940A8B8-04F9-461D-B13D-B6C8458B5273}" type="datetimeFigureOut">
              <a:rPr lang="ko-KR" altLang="en-US" smtClean="0"/>
              <a:pPr/>
              <a:t>2014-08-17</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EDFAAE39-D096-4E57-A5E1-C0F58EEDD866}" type="slidenum">
              <a:rPr lang="ko-KR" altLang="en-US" smtClean="0"/>
              <a:pPr/>
              <a:t>&lt;#&gt;</a:t>
            </a:fld>
            <a:endParaRPr lang="ko-KR"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3940A8B8-04F9-461D-B13D-B6C8458B5273}" type="datetimeFigureOut">
              <a:rPr lang="ko-KR" altLang="en-US" smtClean="0"/>
              <a:pPr/>
              <a:t>2014-08-17</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EDFAAE39-D096-4E57-A5E1-C0F58EEDD866}" type="slidenum">
              <a:rPr lang="ko-KR" altLang="en-US" smtClean="0"/>
              <a:pPr/>
              <a:t>&lt;#&gt;</a:t>
            </a:fld>
            <a:endParaRPr lang="ko-KR"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40A8B8-04F9-461D-B13D-B6C8458B5273}" type="datetimeFigureOut">
              <a:rPr lang="ko-KR" altLang="en-US" smtClean="0"/>
              <a:pPr/>
              <a:t>2014-08-17</a:t>
            </a:fld>
            <a:endParaRPr lang="ko-KR" altLang="en-US"/>
          </a:p>
        </p:txBody>
      </p:sp>
      <p:sp>
        <p:nvSpPr>
          <p:cNvPr id="5" name="바닥글 개체 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FAAE39-D096-4E57-A5E1-C0F58EEDD866}" type="slidenum">
              <a:rPr lang="ko-KR" altLang="en-US" smtClean="0"/>
              <a:pPr/>
              <a:t>&lt;#&gt;</a:t>
            </a:fld>
            <a:endParaRPr lang="ko-KR"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it-japan.jp/a14289.html"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it-japan.jp/a14289.html" TargetMode="External"/><Relationship Id="rId1" Type="http://schemas.openxmlformats.org/officeDocument/2006/relationships/slideLayout" Target="../slideLayouts/slideLayout1.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www.it-japan.jp/a14289.html" TargetMode="Externa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12" Type="http://schemas.openxmlformats.org/officeDocument/2006/relationships/image" Target="../media/image43.jpeg"/><Relationship Id="rId2" Type="http://schemas.openxmlformats.org/officeDocument/2006/relationships/hyperlink" Target="http://www.it-japan.jp/a14289.html" TargetMode="External"/><Relationship Id="rId1" Type="http://schemas.openxmlformats.org/officeDocument/2006/relationships/slideLayout" Target="../slideLayouts/slideLayout1.xml"/><Relationship Id="rId6" Type="http://schemas.openxmlformats.org/officeDocument/2006/relationships/image" Target="../media/image37.jpeg"/><Relationship Id="rId11" Type="http://schemas.openxmlformats.org/officeDocument/2006/relationships/image" Target="../media/image42.jpeg"/><Relationship Id="rId5" Type="http://schemas.openxmlformats.org/officeDocument/2006/relationships/image" Target="../media/image36.jpeg"/><Relationship Id="rId10" Type="http://schemas.openxmlformats.org/officeDocument/2006/relationships/image" Target="../media/image41.jpeg"/><Relationship Id="rId4" Type="http://schemas.openxmlformats.org/officeDocument/2006/relationships/image" Target="../media/image35.jpeg"/><Relationship Id="rId9" Type="http://schemas.openxmlformats.org/officeDocument/2006/relationships/image" Target="../media/image40.jpeg"/></Relationships>
</file>

<file path=ppt/slides/_rels/slide13.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44.png"/><Relationship Id="rId7" Type="http://schemas.openxmlformats.org/officeDocument/2006/relationships/image" Target="../media/image48.jpeg"/><Relationship Id="rId2" Type="http://schemas.openxmlformats.org/officeDocument/2006/relationships/hyperlink" Target="http://www.it-japan.jp/a14289.html" TargetMode="External"/><Relationship Id="rId1" Type="http://schemas.openxmlformats.org/officeDocument/2006/relationships/slideLayout" Target="../slideLayouts/slideLayout1.xml"/><Relationship Id="rId6" Type="http://schemas.openxmlformats.org/officeDocument/2006/relationships/image" Target="../media/image47.jpeg"/><Relationship Id="rId5" Type="http://schemas.openxmlformats.org/officeDocument/2006/relationships/image" Target="../media/image46.jpe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s>
</file>

<file path=ppt/slides/_rels/slide14.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52.jpeg"/><Relationship Id="rId7" Type="http://schemas.openxmlformats.org/officeDocument/2006/relationships/image" Target="../media/image55.jpeg"/><Relationship Id="rId2" Type="http://schemas.openxmlformats.org/officeDocument/2006/relationships/hyperlink" Target="http://www.it-japan.jp/a14289.html" TargetMode="External"/><Relationship Id="rId1" Type="http://schemas.openxmlformats.org/officeDocument/2006/relationships/slideLayout" Target="../slideLayouts/slideLayout1.xml"/><Relationship Id="rId6" Type="http://schemas.openxmlformats.org/officeDocument/2006/relationships/image" Target="../media/image47.jpeg"/><Relationship Id="rId5" Type="http://schemas.openxmlformats.org/officeDocument/2006/relationships/image" Target="../media/image54.jpeg"/><Relationship Id="rId4" Type="http://schemas.openxmlformats.org/officeDocument/2006/relationships/image" Target="../media/image53.jpeg"/><Relationship Id="rId9" Type="http://schemas.openxmlformats.org/officeDocument/2006/relationships/image" Target="../media/image57.jpeg"/></Relationships>
</file>

<file path=ppt/slides/_rels/slide1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http://www.it-japan.jp/a14289.html" TargetMode="External"/><Relationship Id="rId1" Type="http://schemas.openxmlformats.org/officeDocument/2006/relationships/slideLayout" Target="../slideLayouts/slideLayout1.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48.jpeg"/></Relationships>
</file>

<file path=ppt/slides/_rels/slide1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hyperlink" Target="http://www.it-japan.jp/a14289.html" TargetMode="External"/><Relationship Id="rId1" Type="http://schemas.openxmlformats.org/officeDocument/2006/relationships/slideLayout" Target="../slideLayouts/slideLayout1.xml"/><Relationship Id="rId5" Type="http://schemas.openxmlformats.org/officeDocument/2006/relationships/image" Target="../media/image62.png"/><Relationship Id="rId4" Type="http://schemas.openxmlformats.org/officeDocument/2006/relationships/image" Target="../media/image61.png"/></Relationships>
</file>

<file path=ppt/slides/_rels/slide17.xml.rels><?xml version="1.0" encoding="UTF-8" standalone="yes"?>
<Relationships xmlns="http://schemas.openxmlformats.org/package/2006/relationships"><Relationship Id="rId2" Type="http://schemas.openxmlformats.org/officeDocument/2006/relationships/hyperlink" Target="http://www.it-japan.jp/a14289.html"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hyperlink" Target="http://www.it-japan.jp/a14289.html"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68.jpeg"/><Relationship Id="rId3" Type="http://schemas.openxmlformats.org/officeDocument/2006/relationships/image" Target="../media/image63.jpeg"/><Relationship Id="rId7" Type="http://schemas.openxmlformats.org/officeDocument/2006/relationships/image" Target="../media/image67.jpeg"/><Relationship Id="rId2" Type="http://schemas.openxmlformats.org/officeDocument/2006/relationships/hyperlink" Target="http://www.it-japan.jp/a14289.html" TargetMode="External"/><Relationship Id="rId1" Type="http://schemas.openxmlformats.org/officeDocument/2006/relationships/slideLayout" Target="../slideLayouts/slideLayout1.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64.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hyperlink" Target="http://www.it-japan.jp/a14289.html" TargetMode="Externa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69.jpeg"/><Relationship Id="rId7" Type="http://schemas.openxmlformats.org/officeDocument/2006/relationships/image" Target="../media/image73.jpeg"/><Relationship Id="rId2" Type="http://schemas.openxmlformats.org/officeDocument/2006/relationships/hyperlink" Target="http://www.it-japan.jp/a14289.html" TargetMode="External"/><Relationship Id="rId1" Type="http://schemas.openxmlformats.org/officeDocument/2006/relationships/slideLayout" Target="../slideLayouts/slideLayout1.xml"/><Relationship Id="rId6" Type="http://schemas.openxmlformats.org/officeDocument/2006/relationships/image" Target="../media/image72.jpeg"/><Relationship Id="rId5" Type="http://schemas.openxmlformats.org/officeDocument/2006/relationships/image" Target="../media/image71.jpeg"/><Relationship Id="rId4" Type="http://schemas.openxmlformats.org/officeDocument/2006/relationships/image" Target="../media/image70.jpeg"/></Relationships>
</file>

<file path=ppt/slides/_rels/slide21.xml.rels><?xml version="1.0" encoding="UTF-8" standalone="yes"?>
<Relationships xmlns="http://schemas.openxmlformats.org/package/2006/relationships"><Relationship Id="rId8" Type="http://schemas.openxmlformats.org/officeDocument/2006/relationships/image" Target="../media/image79.jpeg"/><Relationship Id="rId3" Type="http://schemas.openxmlformats.org/officeDocument/2006/relationships/image" Target="../media/image74.jpeg"/><Relationship Id="rId7" Type="http://schemas.openxmlformats.org/officeDocument/2006/relationships/image" Target="../media/image78.jpeg"/><Relationship Id="rId2" Type="http://schemas.openxmlformats.org/officeDocument/2006/relationships/hyperlink" Target="http://www.it-japan.jp/a14289.html" TargetMode="External"/><Relationship Id="rId1" Type="http://schemas.openxmlformats.org/officeDocument/2006/relationships/slideLayout" Target="../slideLayouts/slideLayout1.xml"/><Relationship Id="rId6" Type="http://schemas.openxmlformats.org/officeDocument/2006/relationships/image" Target="../media/image77.jpeg"/><Relationship Id="rId5" Type="http://schemas.openxmlformats.org/officeDocument/2006/relationships/image" Target="../media/image76.jpeg"/><Relationship Id="rId4" Type="http://schemas.openxmlformats.org/officeDocument/2006/relationships/image" Target="../media/image75.jpeg"/></Relationships>
</file>

<file path=ppt/slides/_rels/slide22.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hyperlink" Target="http://www.it-japan.jp/a14289.html" TargetMode="External"/><Relationship Id="rId1" Type="http://schemas.openxmlformats.org/officeDocument/2006/relationships/slideLayout" Target="../slideLayouts/slideLayout1.xml"/><Relationship Id="rId6" Type="http://schemas.openxmlformats.org/officeDocument/2006/relationships/image" Target="../media/image83.jpeg"/><Relationship Id="rId5" Type="http://schemas.openxmlformats.org/officeDocument/2006/relationships/image" Target="../media/image82.jpeg"/><Relationship Id="rId4" Type="http://schemas.openxmlformats.org/officeDocument/2006/relationships/image" Target="../media/image81.jpeg"/></Relationships>
</file>

<file path=ppt/slides/_rels/slide23.xml.rels><?xml version="1.0" encoding="UTF-8" standalone="yes"?>
<Relationships xmlns="http://schemas.openxmlformats.org/package/2006/relationships"><Relationship Id="rId2" Type="http://schemas.openxmlformats.org/officeDocument/2006/relationships/hyperlink" Target="http://www.it-japan.jp/a14289.html"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www.it-japan.jp/a14289.html"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it-japan.jp/a14289.html" TargetMode="Externa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tiff"/><Relationship Id="rId5" Type="http://schemas.openxmlformats.org/officeDocument/2006/relationships/image" Target="../media/image10.jpeg"/><Relationship Id="rId4" Type="http://schemas.openxmlformats.org/officeDocument/2006/relationships/hyperlink" Target="http://www.it-japan.jp/a14289.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it-japan.jp/a14289.html" TargetMode="Externa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it-japan.jp/a14289.html" TargetMode="External"/><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it-japan.jp/a14289.html" TargetMode="External"/><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it-japan.jp/a14289.html" TargetMode="External"/><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15616" y="1340768"/>
            <a:ext cx="6935439" cy="523220"/>
          </a:xfrm>
          <a:prstGeom prst="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pPr lvl="1" algn="ctr"/>
            <a:r>
              <a:rPr lang="ja-JP" altLang="en-US" sz="2800" b="1" u="sng" dirty="0" smtClean="0">
                <a:hlinkClick r:id="rId2"/>
              </a:rPr>
              <a:t>これからの看板照明は　キューピットライト</a:t>
            </a:r>
            <a:endParaRPr lang="en-US" altLang="ko-KR" sz="2500" b="1" dirty="0" smtClean="0">
              <a:solidFill>
                <a:schemeClr val="tx1"/>
              </a:solidFill>
              <a:latin typeface="HY견고딕" pitchFamily="18" charset="-127"/>
              <a:ea typeface="HY견고딕" pitchFamily="18" charset="-127"/>
            </a:endParaRPr>
          </a:p>
        </p:txBody>
      </p:sp>
      <p:sp>
        <p:nvSpPr>
          <p:cNvPr id="5" name="TextBox 4"/>
          <p:cNvSpPr txBox="1"/>
          <p:nvPr/>
        </p:nvSpPr>
        <p:spPr>
          <a:xfrm>
            <a:off x="1979712" y="2492896"/>
            <a:ext cx="5256584" cy="307777"/>
          </a:xfrm>
          <a:prstGeom prst="rect">
            <a:avLst/>
          </a:prstGeom>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ja-JP" altLang="en-US" sz="1400" b="1" dirty="0" smtClean="0">
                <a:solidFill>
                  <a:schemeClr val="tx1"/>
                </a:solidFill>
                <a:latin typeface="HY견고딕" pitchFamily="18" charset="-127"/>
                <a:ea typeface="HY견고딕" pitchFamily="18" charset="-127"/>
              </a:rPr>
              <a:t>蛍光灯代替の看板用</a:t>
            </a:r>
            <a:r>
              <a:rPr lang="en-US" altLang="ko-KR" sz="1400" b="1" dirty="0" smtClean="0">
                <a:solidFill>
                  <a:schemeClr val="tx1"/>
                </a:solidFill>
                <a:latin typeface="HY견고딕" pitchFamily="18" charset="-127"/>
                <a:ea typeface="HY견고딕" pitchFamily="18" charset="-127"/>
              </a:rPr>
              <a:t>LED </a:t>
            </a:r>
            <a:r>
              <a:rPr lang="ja-JP" altLang="en-US" sz="1400" b="1" dirty="0" smtClean="0">
                <a:solidFill>
                  <a:schemeClr val="tx1"/>
                </a:solidFill>
                <a:latin typeface="HY견고딕" pitchFamily="18" charset="-127"/>
                <a:ea typeface="HY견고딕" pitchFamily="18" charset="-127"/>
              </a:rPr>
              <a:t>ライト製品</a:t>
            </a:r>
            <a:r>
              <a:rPr lang="ja-JP" altLang="en-US" sz="1400" b="1" dirty="0" smtClean="0">
                <a:solidFill>
                  <a:schemeClr val="tx1"/>
                </a:solidFill>
                <a:latin typeface="HY견고딕" pitchFamily="18" charset="-127"/>
                <a:ea typeface="HY견고딕" pitchFamily="18" charset="-127"/>
              </a:rPr>
              <a:t>仕様</a:t>
            </a:r>
            <a:endParaRPr lang="ko-KR" altLang="en-US" sz="1400" b="1" dirty="0">
              <a:solidFill>
                <a:schemeClr val="tx1"/>
              </a:solidFill>
              <a:latin typeface="HY견고딕" pitchFamily="18" charset="-127"/>
              <a:ea typeface="HY견고딕" pitchFamily="18" charset="-127"/>
            </a:endParaRPr>
          </a:p>
        </p:txBody>
      </p:sp>
      <p:pic>
        <p:nvPicPr>
          <p:cNvPr id="6" name="Picture 1" descr="ITjapanl_0"/>
          <p:cNvPicPr>
            <a:picLocks noChangeAspect="1" noChangeArrowheads="1"/>
          </p:cNvPicPr>
          <p:nvPr/>
        </p:nvPicPr>
        <p:blipFill>
          <a:blip r:embed="rId3" cstate="print"/>
          <a:srcRect/>
          <a:stretch>
            <a:fillRect/>
          </a:stretch>
        </p:blipFill>
        <p:spPr bwMode="auto">
          <a:xfrm>
            <a:off x="3851920" y="5373216"/>
            <a:ext cx="1080120" cy="684076"/>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직사각형 3"/>
          <p:cNvSpPr/>
          <p:nvPr/>
        </p:nvSpPr>
        <p:spPr>
          <a:xfrm>
            <a:off x="0" y="6572272"/>
            <a:ext cx="9144000" cy="2857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dirty="0"/>
          </a:p>
        </p:txBody>
      </p:sp>
      <p:sp>
        <p:nvSpPr>
          <p:cNvPr id="5" name="TextBox 4"/>
          <p:cNvSpPr txBox="1"/>
          <p:nvPr/>
        </p:nvSpPr>
        <p:spPr>
          <a:xfrm>
            <a:off x="6858016" y="6611780"/>
            <a:ext cx="1402948" cy="246221"/>
          </a:xfrm>
          <a:prstGeom prst="rect">
            <a:avLst/>
          </a:prstGeom>
          <a:noFill/>
        </p:spPr>
        <p:txBody>
          <a:bodyPr wrap="none" rtlCol="0">
            <a:spAutoFit/>
          </a:bodyPr>
          <a:lstStyle/>
          <a:p>
            <a:r>
              <a:rPr lang="en-US" altLang="ko-KR" sz="1000" b="1" dirty="0" smtClean="0">
                <a:solidFill>
                  <a:schemeClr val="bg1"/>
                </a:solidFill>
              </a:rPr>
              <a:t>IT JAPAN CO., LTD.</a:t>
            </a:r>
            <a:endParaRPr lang="ko-KR" altLang="en-US" sz="1000" b="1" dirty="0">
              <a:solidFill>
                <a:schemeClr val="bg1"/>
              </a:solidFill>
            </a:endParaRPr>
          </a:p>
        </p:txBody>
      </p:sp>
      <p:sp>
        <p:nvSpPr>
          <p:cNvPr id="6" name="TextBox 5"/>
          <p:cNvSpPr txBox="1"/>
          <p:nvPr/>
        </p:nvSpPr>
        <p:spPr>
          <a:xfrm>
            <a:off x="0" y="6581002"/>
            <a:ext cx="269625" cy="276999"/>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none" rtlCol="0">
            <a:spAutoFit/>
          </a:bodyPr>
          <a:lstStyle/>
          <a:p>
            <a:pPr algn="ctr"/>
            <a:r>
              <a:rPr lang="en-US" altLang="ko-KR" sz="1200" dirty="0" smtClean="0">
                <a:solidFill>
                  <a:schemeClr val="bg1"/>
                </a:solidFill>
              </a:rPr>
              <a:t>5</a:t>
            </a:r>
            <a:endParaRPr lang="ko-KR" altLang="en-US" sz="1200" dirty="0">
              <a:solidFill>
                <a:schemeClr val="bg1"/>
              </a:solidFill>
            </a:endParaRPr>
          </a:p>
        </p:txBody>
      </p:sp>
      <p:sp>
        <p:nvSpPr>
          <p:cNvPr id="7" name="TextBox 6"/>
          <p:cNvSpPr txBox="1"/>
          <p:nvPr/>
        </p:nvSpPr>
        <p:spPr>
          <a:xfrm>
            <a:off x="0" y="571480"/>
            <a:ext cx="9144000" cy="738664"/>
          </a:xfrm>
          <a:prstGeom prst="rect">
            <a:avLst/>
          </a:prstGeom>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marL="0" lvl="1" algn="ctr"/>
            <a:r>
              <a:rPr lang="ja-JP" altLang="en-US" sz="2800" b="1" u="sng" dirty="0" smtClean="0">
                <a:hlinkClick r:id="rId2"/>
              </a:rPr>
              <a:t>これからの看板照明は　キューピットライト</a:t>
            </a:r>
            <a:endParaRPr lang="en-US" altLang="ko-KR" sz="2500" b="1" dirty="0" smtClean="0">
              <a:solidFill>
                <a:schemeClr val="tx1"/>
              </a:solidFill>
              <a:latin typeface="HY견고딕" pitchFamily="18" charset="-127"/>
              <a:ea typeface="HY견고딕" pitchFamily="18" charset="-127"/>
            </a:endParaRPr>
          </a:p>
          <a:p>
            <a:pPr algn="ctr"/>
            <a:r>
              <a:rPr lang="ja-JP" altLang="en-US" sz="1400" b="1" dirty="0" smtClean="0">
                <a:solidFill>
                  <a:schemeClr val="tx1"/>
                </a:solidFill>
                <a:latin typeface="HY견고딕" pitchFamily="18" charset="-127"/>
                <a:ea typeface="HY견고딕" pitchFamily="18" charset="-127"/>
              </a:rPr>
              <a:t>看板</a:t>
            </a:r>
            <a:r>
              <a:rPr lang="ja-JP" altLang="en-US" sz="1400" b="1" dirty="0" smtClean="0">
                <a:solidFill>
                  <a:schemeClr val="tx1"/>
                </a:solidFill>
                <a:latin typeface="HY견고딕" pitchFamily="18" charset="-127"/>
                <a:ea typeface="HY견고딕" pitchFamily="18" charset="-127"/>
              </a:rPr>
              <a:t>専用</a:t>
            </a:r>
            <a:r>
              <a:rPr lang="ko-KR" altLang="en-US" sz="1400" b="1" dirty="0" smtClean="0">
                <a:solidFill>
                  <a:schemeClr val="tx1"/>
                </a:solidFill>
                <a:latin typeface="HY견고딕" pitchFamily="18" charset="-127"/>
                <a:ea typeface="HY견고딕" pitchFamily="18" charset="-127"/>
              </a:rPr>
              <a:t> </a:t>
            </a:r>
            <a:r>
              <a:rPr lang="en-US" altLang="ko-KR" sz="1400" b="1" dirty="0" smtClean="0">
                <a:solidFill>
                  <a:schemeClr val="tx1"/>
                </a:solidFill>
                <a:latin typeface="HY견고딕" pitchFamily="18" charset="-127"/>
                <a:ea typeface="HY견고딕" pitchFamily="18" charset="-127"/>
              </a:rPr>
              <a:t>LED </a:t>
            </a:r>
            <a:r>
              <a:rPr lang="ja-JP" altLang="en-US" sz="1400" b="1" dirty="0" smtClean="0">
                <a:solidFill>
                  <a:schemeClr val="tx1"/>
                </a:solidFill>
                <a:latin typeface="HY견고딕" pitchFamily="18" charset="-127"/>
                <a:ea typeface="HY견고딕" pitchFamily="18" charset="-127"/>
              </a:rPr>
              <a:t>適用例</a:t>
            </a:r>
            <a:endParaRPr lang="ko-KR" altLang="en-US" sz="1400" b="1" dirty="0">
              <a:solidFill>
                <a:schemeClr val="tx1"/>
              </a:solidFill>
              <a:latin typeface="HY견고딕" pitchFamily="18" charset="-127"/>
              <a:ea typeface="HY견고딕" pitchFamily="18" charset="-127"/>
            </a:endParaRPr>
          </a:p>
        </p:txBody>
      </p:sp>
      <p:pic>
        <p:nvPicPr>
          <p:cNvPr id="4108" name="Picture 12" descr="D:\용\엘케이비주얼\라이트윙\20140707_200449.jpg"/>
          <p:cNvPicPr>
            <a:picLocks noChangeAspect="1" noChangeArrowheads="1"/>
          </p:cNvPicPr>
          <p:nvPr/>
        </p:nvPicPr>
        <p:blipFill>
          <a:blip r:embed="rId3" cstate="print"/>
          <a:srcRect/>
          <a:stretch>
            <a:fillRect/>
          </a:stretch>
        </p:blipFill>
        <p:spPr bwMode="auto">
          <a:xfrm>
            <a:off x="1021798" y="1500174"/>
            <a:ext cx="2880000" cy="2160000"/>
          </a:xfrm>
          <a:prstGeom prst="rect">
            <a:avLst/>
          </a:prstGeom>
          <a:noFill/>
        </p:spPr>
      </p:pic>
      <p:pic>
        <p:nvPicPr>
          <p:cNvPr id="4109" name="Picture 13" descr="D:\용\엘케이비주얼\라이트윙\DSC00807.JPG"/>
          <p:cNvPicPr>
            <a:picLocks noChangeAspect="1" noChangeArrowheads="1"/>
          </p:cNvPicPr>
          <p:nvPr/>
        </p:nvPicPr>
        <p:blipFill>
          <a:blip r:embed="rId4" cstate="print"/>
          <a:srcRect/>
          <a:stretch>
            <a:fillRect/>
          </a:stretch>
        </p:blipFill>
        <p:spPr bwMode="auto">
          <a:xfrm>
            <a:off x="4307946" y="1500174"/>
            <a:ext cx="3835954" cy="2160000"/>
          </a:xfrm>
          <a:prstGeom prst="rect">
            <a:avLst/>
          </a:prstGeom>
          <a:noFill/>
        </p:spPr>
      </p:pic>
      <p:pic>
        <p:nvPicPr>
          <p:cNvPr id="4110" name="Picture 14"/>
          <p:cNvPicPr>
            <a:picLocks noChangeAspect="1" noChangeArrowheads="1"/>
          </p:cNvPicPr>
          <p:nvPr/>
        </p:nvPicPr>
        <p:blipFill>
          <a:blip r:embed="rId5" cstate="print"/>
          <a:srcRect/>
          <a:stretch>
            <a:fillRect/>
          </a:stretch>
        </p:blipFill>
        <p:spPr bwMode="auto">
          <a:xfrm>
            <a:off x="1593302" y="3929066"/>
            <a:ext cx="2880000" cy="2160000"/>
          </a:xfrm>
          <a:prstGeom prst="rect">
            <a:avLst/>
          </a:prstGeom>
          <a:noFill/>
          <a:ln w="9525">
            <a:noFill/>
            <a:miter lim="800000"/>
            <a:headEnd/>
            <a:tailEnd/>
          </a:ln>
          <a:effectLst/>
        </p:spPr>
      </p:pic>
      <p:pic>
        <p:nvPicPr>
          <p:cNvPr id="4111" name="Picture 15" descr="D:\용\엘케이비주얼\라이트윙\20140516_173842.jpg"/>
          <p:cNvPicPr>
            <a:picLocks noChangeAspect="1" noChangeArrowheads="1"/>
          </p:cNvPicPr>
          <p:nvPr/>
        </p:nvPicPr>
        <p:blipFill>
          <a:blip r:embed="rId6" cstate="print"/>
          <a:srcRect/>
          <a:stretch>
            <a:fillRect/>
          </a:stretch>
        </p:blipFill>
        <p:spPr bwMode="auto">
          <a:xfrm>
            <a:off x="4808012" y="3929066"/>
            <a:ext cx="2880000" cy="21600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직사각형 3"/>
          <p:cNvSpPr/>
          <p:nvPr/>
        </p:nvSpPr>
        <p:spPr>
          <a:xfrm>
            <a:off x="0" y="6572272"/>
            <a:ext cx="9144000" cy="2857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dirty="0"/>
          </a:p>
        </p:txBody>
      </p:sp>
      <p:sp>
        <p:nvSpPr>
          <p:cNvPr id="5" name="TextBox 4"/>
          <p:cNvSpPr txBox="1"/>
          <p:nvPr/>
        </p:nvSpPr>
        <p:spPr>
          <a:xfrm>
            <a:off x="6858016" y="6611780"/>
            <a:ext cx="1402948" cy="246221"/>
          </a:xfrm>
          <a:prstGeom prst="rect">
            <a:avLst/>
          </a:prstGeom>
          <a:noFill/>
        </p:spPr>
        <p:txBody>
          <a:bodyPr wrap="none" rtlCol="0">
            <a:spAutoFit/>
          </a:bodyPr>
          <a:lstStyle/>
          <a:p>
            <a:r>
              <a:rPr lang="en-US" altLang="ko-KR" sz="1000" b="1" dirty="0" smtClean="0">
                <a:solidFill>
                  <a:schemeClr val="bg1"/>
                </a:solidFill>
              </a:rPr>
              <a:t>IT JAPAN CO., LTD.</a:t>
            </a:r>
            <a:endParaRPr lang="ko-KR" altLang="en-US" sz="1000" b="1" dirty="0">
              <a:solidFill>
                <a:schemeClr val="bg1"/>
              </a:solidFill>
            </a:endParaRPr>
          </a:p>
        </p:txBody>
      </p:sp>
      <p:sp>
        <p:nvSpPr>
          <p:cNvPr id="6" name="TextBox 5"/>
          <p:cNvSpPr txBox="1"/>
          <p:nvPr/>
        </p:nvSpPr>
        <p:spPr>
          <a:xfrm>
            <a:off x="0" y="6581002"/>
            <a:ext cx="269626" cy="276999"/>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none" rtlCol="0">
            <a:spAutoFit/>
          </a:bodyPr>
          <a:lstStyle/>
          <a:p>
            <a:pPr algn="ctr"/>
            <a:r>
              <a:rPr lang="en-US" altLang="ko-KR" sz="1200" dirty="0" smtClean="0">
                <a:solidFill>
                  <a:schemeClr val="bg1"/>
                </a:solidFill>
              </a:rPr>
              <a:t>4</a:t>
            </a:r>
            <a:endParaRPr lang="ko-KR" altLang="en-US" sz="1200" dirty="0">
              <a:solidFill>
                <a:schemeClr val="bg1"/>
              </a:solidFill>
            </a:endParaRPr>
          </a:p>
        </p:txBody>
      </p:sp>
      <p:sp>
        <p:nvSpPr>
          <p:cNvPr id="7" name="TextBox 6"/>
          <p:cNvSpPr txBox="1"/>
          <p:nvPr/>
        </p:nvSpPr>
        <p:spPr>
          <a:xfrm>
            <a:off x="0" y="571480"/>
            <a:ext cx="9144000" cy="738664"/>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marL="0" lvl="1" algn="ctr"/>
            <a:r>
              <a:rPr lang="ja-JP" altLang="en-US" sz="2800" b="1" u="sng" dirty="0" smtClean="0">
                <a:solidFill>
                  <a:schemeClr val="tx1"/>
                </a:solidFill>
                <a:hlinkClick r:id="rId2"/>
              </a:rPr>
              <a:t>これからの看板照明は　キューピットライト</a:t>
            </a:r>
            <a:endParaRPr lang="en-US" altLang="ko-KR" sz="2500" b="1" dirty="0" smtClean="0">
              <a:solidFill>
                <a:schemeClr val="tx1"/>
              </a:solidFill>
              <a:latin typeface="HY견고딕" pitchFamily="18" charset="-127"/>
              <a:ea typeface="HY견고딕" pitchFamily="18" charset="-127"/>
            </a:endParaRPr>
          </a:p>
          <a:p>
            <a:pPr algn="ctr"/>
            <a:r>
              <a:rPr lang="ko-KR" altLang="en-US" sz="1400" dirty="0" smtClean="0">
                <a:latin typeface="HY견고딕" pitchFamily="18" charset="-127"/>
                <a:ea typeface="HY견고딕" pitchFamily="18" charset="-127"/>
              </a:rPr>
              <a:t> </a:t>
            </a:r>
            <a:r>
              <a:rPr lang="en-US" altLang="ko-KR" sz="1400" dirty="0" smtClean="0">
                <a:latin typeface="HY견고딕" pitchFamily="18" charset="-127"/>
                <a:ea typeface="HY견고딕" pitchFamily="18" charset="-127"/>
              </a:rPr>
              <a:t>LED</a:t>
            </a:r>
            <a:r>
              <a:rPr lang="ja-JP" altLang="en-US" sz="1400" dirty="0" smtClean="0">
                <a:latin typeface="HY견고딕" pitchFamily="18" charset="-127"/>
                <a:ea typeface="HY견고딕" pitchFamily="18" charset="-127"/>
              </a:rPr>
              <a:t>バーランプ</a:t>
            </a:r>
            <a:r>
              <a:rPr lang="ja-JP" altLang="en-US" sz="1400" dirty="0" smtClean="0">
                <a:latin typeface="HY견고딕" pitchFamily="18" charset="-127"/>
                <a:ea typeface="HY견고딕" pitchFamily="18" charset="-127"/>
              </a:rPr>
              <a:t>製品図面</a:t>
            </a:r>
            <a:r>
              <a:rPr lang="ko-KR" altLang="en-US" sz="1400" dirty="0" smtClean="0">
                <a:latin typeface="HY견고딕" pitchFamily="18" charset="-127"/>
                <a:ea typeface="HY견고딕" pitchFamily="18" charset="-127"/>
              </a:rPr>
              <a:t> </a:t>
            </a:r>
            <a:r>
              <a:rPr lang="en-US" altLang="ko-KR" sz="1400" dirty="0" smtClean="0">
                <a:latin typeface="HY견고딕" pitchFamily="18" charset="-127"/>
                <a:ea typeface="HY견고딕" pitchFamily="18" charset="-127"/>
              </a:rPr>
              <a:t>/</a:t>
            </a:r>
            <a:r>
              <a:rPr lang="ja-JP" altLang="en-US" sz="1400" dirty="0" smtClean="0">
                <a:latin typeface="HY견고딕" pitchFamily="18" charset="-127"/>
                <a:ea typeface="HY견고딕" pitchFamily="18" charset="-127"/>
              </a:rPr>
              <a:t>組立図</a:t>
            </a:r>
            <a:endParaRPr lang="ko-KR" altLang="en-US" sz="1400" dirty="0">
              <a:latin typeface="HY견고딕" pitchFamily="18" charset="-127"/>
              <a:ea typeface="HY견고딕" pitchFamily="18" charset="-127"/>
            </a:endParaRPr>
          </a:p>
        </p:txBody>
      </p:sp>
      <p:sp>
        <p:nvSpPr>
          <p:cNvPr id="18" name="TextBox 17"/>
          <p:cNvSpPr txBox="1"/>
          <p:nvPr/>
        </p:nvSpPr>
        <p:spPr>
          <a:xfrm>
            <a:off x="6643702" y="4143380"/>
            <a:ext cx="1143008" cy="246221"/>
          </a:xfrm>
          <a:prstGeom prst="rect">
            <a:avLst/>
          </a:prstGeom>
          <a:ln/>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ja-JP" altLang="en-US" sz="1000" dirty="0" smtClean="0">
                <a:latin typeface="HY견고딕" pitchFamily="18" charset="-127"/>
                <a:ea typeface="HY견고딕" pitchFamily="18" charset="-127"/>
              </a:rPr>
              <a:t>組立図</a:t>
            </a:r>
            <a:endParaRPr lang="ko-KR" altLang="en-US" sz="1000" dirty="0">
              <a:latin typeface="HY견고딕" pitchFamily="18" charset="-127"/>
              <a:ea typeface="HY견고딕" pitchFamily="18" charset="-127"/>
            </a:endParaRPr>
          </a:p>
        </p:txBody>
      </p:sp>
      <p:grpSp>
        <p:nvGrpSpPr>
          <p:cNvPr id="42" name="그룹 41"/>
          <p:cNvGrpSpPr/>
          <p:nvPr/>
        </p:nvGrpSpPr>
        <p:grpSpPr>
          <a:xfrm>
            <a:off x="6072199" y="4572008"/>
            <a:ext cx="2286015" cy="1571636"/>
            <a:chOff x="6572264" y="1571612"/>
            <a:chExt cx="2286015" cy="1571636"/>
          </a:xfrm>
        </p:grpSpPr>
        <p:sp>
          <p:nvSpPr>
            <p:cNvPr id="33" name="직사각형 32"/>
            <p:cNvSpPr/>
            <p:nvPr/>
          </p:nvSpPr>
          <p:spPr>
            <a:xfrm>
              <a:off x="6577026" y="1571612"/>
              <a:ext cx="2281253" cy="1571636"/>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ko-KR" altLang="en-US"/>
            </a:p>
          </p:txBody>
        </p:sp>
        <p:pic>
          <p:nvPicPr>
            <p:cNvPr id="20" name="Picture 5"/>
            <p:cNvPicPr>
              <a:picLocks noChangeAspect="1" noChangeArrowheads="1"/>
            </p:cNvPicPr>
            <p:nvPr/>
          </p:nvPicPr>
          <p:blipFill>
            <a:blip r:embed="rId3" cstate="print"/>
            <a:srcRect/>
            <a:stretch>
              <a:fillRect/>
            </a:stretch>
          </p:blipFill>
          <p:spPr bwMode="auto">
            <a:xfrm>
              <a:off x="6858017" y="2407458"/>
              <a:ext cx="1643074" cy="343109"/>
            </a:xfrm>
            <a:prstGeom prst="rect">
              <a:avLst/>
            </a:prstGeom>
            <a:noFill/>
            <a:ln w="9525">
              <a:noFill/>
              <a:miter lim="800000"/>
              <a:headEnd/>
              <a:tailEnd/>
            </a:ln>
            <a:effectLst/>
          </p:spPr>
        </p:pic>
        <p:cxnSp>
          <p:nvCxnSpPr>
            <p:cNvPr id="21" name="직선 화살표 연결선 20"/>
            <p:cNvCxnSpPr/>
            <p:nvPr/>
          </p:nvCxnSpPr>
          <p:spPr>
            <a:xfrm flipV="1">
              <a:off x="7715272" y="2285992"/>
              <a:ext cx="285752" cy="214314"/>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22" name="직선 화살표 연결선 21"/>
            <p:cNvCxnSpPr/>
            <p:nvPr/>
          </p:nvCxnSpPr>
          <p:spPr>
            <a:xfrm rot="16200000" flipH="1">
              <a:off x="7310721" y="2629832"/>
              <a:ext cx="240547" cy="245562"/>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23" name="직선 화살표 연결선 22"/>
            <p:cNvCxnSpPr/>
            <p:nvPr/>
          </p:nvCxnSpPr>
          <p:spPr>
            <a:xfrm rot="16200000" flipH="1">
              <a:off x="8030559" y="2542210"/>
              <a:ext cx="309274" cy="368343"/>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24" name="직선 화살표 연결선 23"/>
            <p:cNvCxnSpPr/>
            <p:nvPr/>
          </p:nvCxnSpPr>
          <p:spPr>
            <a:xfrm rot="5400000" flipH="1" flipV="1">
              <a:off x="7000894" y="2000242"/>
              <a:ext cx="571503" cy="285751"/>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25" name="TextBox 24"/>
            <p:cNvSpPr txBox="1"/>
            <p:nvPr/>
          </p:nvSpPr>
          <p:spPr>
            <a:xfrm>
              <a:off x="7143768" y="1643050"/>
              <a:ext cx="737702" cy="215444"/>
            </a:xfrm>
            <a:prstGeom prst="rect">
              <a:avLst/>
            </a:prstGeom>
            <a:noFill/>
          </p:spPr>
          <p:txBody>
            <a:bodyPr wrap="none" rtlCol="0">
              <a:spAutoFit/>
            </a:bodyPr>
            <a:lstStyle/>
            <a:p>
              <a:r>
                <a:rPr lang="ja-JP" altLang="en-US" sz="800" dirty="0" smtClean="0"/>
                <a:t>アルミケース</a:t>
              </a:r>
              <a:endParaRPr lang="ko-KR" altLang="en-US" sz="800" dirty="0"/>
            </a:p>
          </p:txBody>
        </p:sp>
        <p:sp>
          <p:nvSpPr>
            <p:cNvPr id="26" name="TextBox 25"/>
            <p:cNvSpPr txBox="1"/>
            <p:nvPr/>
          </p:nvSpPr>
          <p:spPr>
            <a:xfrm>
              <a:off x="7286644" y="2857496"/>
              <a:ext cx="611065" cy="215444"/>
            </a:xfrm>
            <a:prstGeom prst="rect">
              <a:avLst/>
            </a:prstGeom>
            <a:noFill/>
          </p:spPr>
          <p:txBody>
            <a:bodyPr wrap="none" rtlCol="0">
              <a:spAutoFit/>
            </a:bodyPr>
            <a:lstStyle/>
            <a:p>
              <a:r>
                <a:rPr lang="en-US" altLang="ko-KR" sz="800" dirty="0" smtClean="0"/>
                <a:t>PCB </a:t>
              </a:r>
              <a:r>
                <a:rPr lang="ja-JP" altLang="en-US" sz="800" dirty="0" smtClean="0"/>
                <a:t>基盤</a:t>
              </a:r>
              <a:endParaRPr lang="ko-KR" altLang="en-US" sz="800" dirty="0"/>
            </a:p>
          </p:txBody>
        </p:sp>
        <p:sp>
          <p:nvSpPr>
            <p:cNvPr id="27" name="TextBox 26"/>
            <p:cNvSpPr txBox="1"/>
            <p:nvPr/>
          </p:nvSpPr>
          <p:spPr>
            <a:xfrm>
              <a:off x="8001024" y="2857496"/>
              <a:ext cx="673582" cy="215444"/>
            </a:xfrm>
            <a:prstGeom prst="rect">
              <a:avLst/>
            </a:prstGeom>
            <a:noFill/>
          </p:spPr>
          <p:txBody>
            <a:bodyPr wrap="none" rtlCol="0">
              <a:spAutoFit/>
            </a:bodyPr>
            <a:lstStyle/>
            <a:p>
              <a:r>
                <a:rPr lang="ja-JP" altLang="en-US" sz="800" dirty="0" smtClean="0"/>
                <a:t>電線つなぎ</a:t>
              </a:r>
              <a:endParaRPr lang="ko-KR" altLang="en-US" sz="800" dirty="0"/>
            </a:p>
          </p:txBody>
        </p:sp>
        <p:cxnSp>
          <p:nvCxnSpPr>
            <p:cNvPr id="28" name="직선 화살표 연결선 27"/>
            <p:cNvCxnSpPr/>
            <p:nvPr/>
          </p:nvCxnSpPr>
          <p:spPr>
            <a:xfrm rot="5400000" flipH="1" flipV="1">
              <a:off x="7378510" y="2202260"/>
              <a:ext cx="349059" cy="247034"/>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29" name="TextBox 28"/>
            <p:cNvSpPr txBox="1"/>
            <p:nvPr/>
          </p:nvSpPr>
          <p:spPr>
            <a:xfrm>
              <a:off x="7594703" y="1947332"/>
              <a:ext cx="595035" cy="215444"/>
            </a:xfrm>
            <a:prstGeom prst="rect">
              <a:avLst/>
            </a:prstGeom>
            <a:noFill/>
          </p:spPr>
          <p:txBody>
            <a:bodyPr wrap="none" rtlCol="0">
              <a:spAutoFit/>
            </a:bodyPr>
            <a:lstStyle/>
            <a:p>
              <a:r>
                <a:rPr lang="ja-JP" altLang="en-US" sz="800" dirty="0" smtClean="0"/>
                <a:t>防水処理</a:t>
              </a:r>
              <a:endParaRPr lang="ko-KR" altLang="en-US" sz="800" dirty="0"/>
            </a:p>
          </p:txBody>
        </p:sp>
        <p:sp>
          <p:nvSpPr>
            <p:cNvPr id="30" name="TextBox 29"/>
            <p:cNvSpPr txBox="1"/>
            <p:nvPr/>
          </p:nvSpPr>
          <p:spPr>
            <a:xfrm>
              <a:off x="7967686" y="2182513"/>
              <a:ext cx="623889" cy="215444"/>
            </a:xfrm>
            <a:prstGeom prst="rect">
              <a:avLst/>
            </a:prstGeom>
            <a:noFill/>
          </p:spPr>
          <p:txBody>
            <a:bodyPr wrap="none" rtlCol="0">
              <a:spAutoFit/>
            </a:bodyPr>
            <a:lstStyle/>
            <a:p>
              <a:r>
                <a:rPr lang="en-US" altLang="ko-KR" sz="800" dirty="0" smtClean="0"/>
                <a:t>LED</a:t>
              </a:r>
              <a:r>
                <a:rPr lang="ja-JP" altLang="en-US" sz="800" dirty="0" smtClean="0"/>
                <a:t>ランプ</a:t>
              </a:r>
              <a:endParaRPr lang="ko-KR" altLang="en-US" sz="800" dirty="0"/>
            </a:p>
          </p:txBody>
        </p:sp>
        <p:pic>
          <p:nvPicPr>
            <p:cNvPr id="31" name="Picture 2"/>
            <p:cNvPicPr>
              <a:picLocks noChangeAspect="1" noChangeArrowheads="1"/>
            </p:cNvPicPr>
            <p:nvPr/>
          </p:nvPicPr>
          <p:blipFill>
            <a:blip r:embed="rId4" cstate="print"/>
            <a:srcRect/>
            <a:stretch>
              <a:fillRect/>
            </a:stretch>
          </p:blipFill>
          <p:spPr bwMode="auto">
            <a:xfrm>
              <a:off x="6893206" y="2375960"/>
              <a:ext cx="71438" cy="202408"/>
            </a:xfrm>
            <a:prstGeom prst="rect">
              <a:avLst/>
            </a:prstGeom>
            <a:noFill/>
            <a:ln w="9525">
              <a:noFill/>
              <a:miter lim="800000"/>
              <a:headEnd/>
              <a:tailEnd/>
            </a:ln>
            <a:effectLst/>
          </p:spPr>
        </p:pic>
        <p:cxnSp>
          <p:nvCxnSpPr>
            <p:cNvPr id="32" name="직선 화살표 연결선 31"/>
            <p:cNvCxnSpPr/>
            <p:nvPr/>
          </p:nvCxnSpPr>
          <p:spPr>
            <a:xfrm rot="16200000" flipV="1">
              <a:off x="6786578" y="2143116"/>
              <a:ext cx="214314" cy="7143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41" name="TextBox 40"/>
            <p:cNvSpPr txBox="1"/>
            <p:nvPr/>
          </p:nvSpPr>
          <p:spPr>
            <a:xfrm>
              <a:off x="6572264" y="1714488"/>
              <a:ext cx="670376" cy="338554"/>
            </a:xfrm>
            <a:prstGeom prst="rect">
              <a:avLst/>
            </a:prstGeom>
            <a:noFill/>
          </p:spPr>
          <p:txBody>
            <a:bodyPr wrap="none" rtlCol="0">
              <a:spAutoFit/>
            </a:bodyPr>
            <a:lstStyle/>
            <a:p>
              <a:r>
                <a:rPr lang="ja-JP" altLang="en-US" sz="800" dirty="0" smtClean="0"/>
                <a:t>ピース固定</a:t>
              </a:r>
              <a:endParaRPr lang="en-US" altLang="ko-KR" sz="800" dirty="0" smtClean="0"/>
            </a:p>
            <a:p>
              <a:r>
                <a:rPr lang="en-US" altLang="ko-KR" sz="800" dirty="0" smtClean="0"/>
                <a:t>(</a:t>
              </a:r>
              <a:r>
                <a:rPr lang="ja-JP" altLang="en-US" sz="800" dirty="0" smtClean="0"/>
                <a:t>施工時</a:t>
              </a:r>
              <a:r>
                <a:rPr lang="en-US" altLang="ko-KR" sz="800" dirty="0" smtClean="0"/>
                <a:t>)</a:t>
              </a:r>
              <a:endParaRPr lang="ko-KR" altLang="en-US" sz="800" dirty="0"/>
            </a:p>
          </p:txBody>
        </p:sp>
      </p:grpSp>
      <p:sp>
        <p:nvSpPr>
          <p:cNvPr id="60" name="TextBox 59"/>
          <p:cNvSpPr txBox="1"/>
          <p:nvPr/>
        </p:nvSpPr>
        <p:spPr>
          <a:xfrm>
            <a:off x="2428860" y="1571612"/>
            <a:ext cx="1428760" cy="246221"/>
          </a:xfrm>
          <a:prstGeom prst="rect">
            <a:avLst/>
          </a:prstGeom>
          <a:ln/>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ja-JP" altLang="en-US" sz="1000" dirty="0" smtClean="0">
                <a:latin typeface="HY견고딕" pitchFamily="18" charset="-127"/>
                <a:ea typeface="HY견고딕" pitchFamily="18" charset="-127"/>
              </a:rPr>
              <a:t>製品図面</a:t>
            </a:r>
            <a:endParaRPr lang="ko-KR" altLang="en-US" sz="1000" dirty="0">
              <a:latin typeface="HY견고딕" pitchFamily="18" charset="-127"/>
              <a:ea typeface="HY견고딕" pitchFamily="18" charset="-127"/>
            </a:endParaRPr>
          </a:p>
        </p:txBody>
      </p:sp>
      <p:cxnSp>
        <p:nvCxnSpPr>
          <p:cNvPr id="55" name="직선 연결선 54"/>
          <p:cNvCxnSpPr/>
          <p:nvPr/>
        </p:nvCxnSpPr>
        <p:spPr>
          <a:xfrm rot="5400000">
            <a:off x="6352394" y="5633259"/>
            <a:ext cx="142876" cy="1588"/>
          </a:xfrm>
          <a:prstGeom prst="line">
            <a:avLst/>
          </a:prstGeom>
        </p:spPr>
        <p:style>
          <a:lnRef idx="1">
            <a:schemeClr val="accent2"/>
          </a:lnRef>
          <a:fillRef idx="0">
            <a:schemeClr val="accent2"/>
          </a:fillRef>
          <a:effectRef idx="0">
            <a:schemeClr val="accent2"/>
          </a:effectRef>
          <a:fontRef idx="minor">
            <a:schemeClr val="tx1"/>
          </a:fontRef>
        </p:style>
      </p:cxnSp>
      <p:pic>
        <p:nvPicPr>
          <p:cNvPr id="1026" name="Picture 2"/>
          <p:cNvPicPr>
            <a:picLocks noChangeAspect="1" noChangeArrowheads="1"/>
          </p:cNvPicPr>
          <p:nvPr/>
        </p:nvPicPr>
        <p:blipFill>
          <a:blip r:embed="rId5" cstate="print"/>
          <a:srcRect/>
          <a:stretch>
            <a:fillRect/>
          </a:stretch>
        </p:blipFill>
        <p:spPr bwMode="auto">
          <a:xfrm>
            <a:off x="214282" y="2143116"/>
            <a:ext cx="6500826" cy="1872797"/>
          </a:xfrm>
          <a:prstGeom prst="rect">
            <a:avLst/>
          </a:prstGeom>
          <a:noFill/>
          <a:ln w="9525">
            <a:noFill/>
            <a:miter lim="800000"/>
            <a:headEnd/>
            <a:tailEnd/>
          </a:ln>
          <a:effectLst/>
        </p:spPr>
      </p:pic>
      <p:sp>
        <p:nvSpPr>
          <p:cNvPr id="34" name="TextBox 33"/>
          <p:cNvSpPr txBox="1"/>
          <p:nvPr/>
        </p:nvSpPr>
        <p:spPr>
          <a:xfrm>
            <a:off x="2500298" y="4429132"/>
            <a:ext cx="1428760" cy="246221"/>
          </a:xfrm>
          <a:prstGeom prst="rect">
            <a:avLst/>
          </a:prstGeom>
          <a:ln/>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ja-JP" altLang="en-US" sz="1000" dirty="0" smtClean="0">
                <a:latin typeface="HY견고딕" pitchFamily="18" charset="-127"/>
                <a:ea typeface="HY견고딕" pitchFamily="18" charset="-127"/>
              </a:rPr>
              <a:t>製品サイズ</a:t>
            </a:r>
            <a:endParaRPr lang="ko-KR" altLang="en-US" sz="1000" dirty="0">
              <a:latin typeface="HY견고딕" pitchFamily="18" charset="-127"/>
              <a:ea typeface="HY견고딕" pitchFamily="18" charset="-127"/>
            </a:endParaRPr>
          </a:p>
        </p:txBody>
      </p:sp>
      <p:sp>
        <p:nvSpPr>
          <p:cNvPr id="35" name="TextBox 34"/>
          <p:cNvSpPr txBox="1"/>
          <p:nvPr/>
        </p:nvSpPr>
        <p:spPr>
          <a:xfrm>
            <a:off x="1214414" y="5072074"/>
            <a:ext cx="4071966" cy="861774"/>
          </a:xfrm>
          <a:prstGeom prst="rect">
            <a:avLst/>
          </a:prstGeom>
          <a:solidFill>
            <a:schemeClr val="bg1">
              <a:lumMod val="85000"/>
            </a:schemeClr>
          </a:solidFill>
          <a:ln>
            <a:solidFill>
              <a:schemeClr val="bg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n-US" altLang="ko-KR" sz="1000" dirty="0" smtClean="0">
                <a:solidFill>
                  <a:schemeClr val="tx1"/>
                </a:solidFill>
                <a:latin typeface="HY견고딕" pitchFamily="18" charset="-127"/>
                <a:ea typeface="HY견고딕" pitchFamily="18" charset="-127"/>
              </a:rPr>
              <a:t>(L)250*(W)20*(H)6mm</a:t>
            </a:r>
          </a:p>
          <a:p>
            <a:pPr algn="ctr"/>
            <a:r>
              <a:rPr lang="en-US" altLang="ko-KR" sz="1000" dirty="0" smtClean="0">
                <a:solidFill>
                  <a:schemeClr val="tx1"/>
                </a:solidFill>
                <a:latin typeface="HY견고딕" pitchFamily="18" charset="-127"/>
                <a:ea typeface="HY견고딕" pitchFamily="18" charset="-127"/>
              </a:rPr>
              <a:t>500*20*6mm</a:t>
            </a:r>
          </a:p>
          <a:p>
            <a:pPr algn="ctr"/>
            <a:r>
              <a:rPr lang="en-US" altLang="ko-KR" sz="1000" dirty="0" smtClean="0">
                <a:solidFill>
                  <a:schemeClr val="tx1"/>
                </a:solidFill>
                <a:latin typeface="HY견고딕" pitchFamily="18" charset="-127"/>
                <a:ea typeface="HY견고딕" pitchFamily="18" charset="-127"/>
              </a:rPr>
              <a:t>1000*20*6mm</a:t>
            </a:r>
          </a:p>
          <a:p>
            <a:pPr algn="ctr"/>
            <a:r>
              <a:rPr lang="en-US" altLang="ko-KR" sz="1000" dirty="0" smtClean="0">
                <a:solidFill>
                  <a:schemeClr val="tx1"/>
                </a:solidFill>
                <a:latin typeface="HY견고딕" pitchFamily="18" charset="-127"/>
                <a:ea typeface="HY견고딕" pitchFamily="18" charset="-127"/>
              </a:rPr>
              <a:t>2000*20*6mm</a:t>
            </a:r>
          </a:p>
          <a:p>
            <a:pPr algn="ctr"/>
            <a:r>
              <a:rPr lang="en-US" altLang="ko-KR" sz="1000" dirty="0" smtClean="0">
                <a:solidFill>
                  <a:schemeClr val="tx1"/>
                </a:solidFill>
                <a:latin typeface="HY견고딕" pitchFamily="18" charset="-127"/>
                <a:ea typeface="HY견고딕" pitchFamily="18" charset="-127"/>
              </a:rPr>
              <a:t>3000*20*6mm</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직사각형 3"/>
          <p:cNvSpPr/>
          <p:nvPr/>
        </p:nvSpPr>
        <p:spPr>
          <a:xfrm>
            <a:off x="0" y="6572272"/>
            <a:ext cx="9144000" cy="2857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dirty="0"/>
          </a:p>
        </p:txBody>
      </p:sp>
      <p:sp>
        <p:nvSpPr>
          <p:cNvPr id="5" name="TextBox 4"/>
          <p:cNvSpPr txBox="1"/>
          <p:nvPr/>
        </p:nvSpPr>
        <p:spPr>
          <a:xfrm>
            <a:off x="6858016" y="6611780"/>
            <a:ext cx="1369286" cy="246221"/>
          </a:xfrm>
          <a:prstGeom prst="rect">
            <a:avLst/>
          </a:prstGeom>
          <a:noFill/>
        </p:spPr>
        <p:txBody>
          <a:bodyPr wrap="none" rtlCol="0">
            <a:spAutoFit/>
          </a:bodyPr>
          <a:lstStyle/>
          <a:p>
            <a:r>
              <a:rPr lang="en-US" altLang="ko-KR" sz="1000" b="1" dirty="0" smtClean="0">
                <a:solidFill>
                  <a:schemeClr val="bg1"/>
                </a:solidFill>
              </a:rPr>
              <a:t>IT JAPAN CO., LTD.</a:t>
            </a:r>
            <a:endParaRPr lang="ko-KR" altLang="en-US" sz="1000" b="1" dirty="0">
              <a:solidFill>
                <a:schemeClr val="bg1"/>
              </a:solidFill>
            </a:endParaRPr>
          </a:p>
        </p:txBody>
      </p:sp>
      <p:sp>
        <p:nvSpPr>
          <p:cNvPr id="6" name="TextBox 5"/>
          <p:cNvSpPr txBox="1"/>
          <p:nvPr/>
        </p:nvSpPr>
        <p:spPr>
          <a:xfrm>
            <a:off x="0" y="6581002"/>
            <a:ext cx="269625" cy="276999"/>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none" rtlCol="0">
            <a:spAutoFit/>
          </a:bodyPr>
          <a:lstStyle/>
          <a:p>
            <a:pPr algn="ctr"/>
            <a:r>
              <a:rPr lang="en-US" altLang="ko-KR" sz="1200" dirty="0" smtClean="0">
                <a:solidFill>
                  <a:schemeClr val="bg1"/>
                </a:solidFill>
              </a:rPr>
              <a:t>5</a:t>
            </a:r>
            <a:endParaRPr lang="ko-KR" altLang="en-US" sz="1200" dirty="0">
              <a:solidFill>
                <a:schemeClr val="bg1"/>
              </a:solidFill>
            </a:endParaRPr>
          </a:p>
        </p:txBody>
      </p:sp>
      <p:sp>
        <p:nvSpPr>
          <p:cNvPr id="7" name="TextBox 6"/>
          <p:cNvSpPr txBox="1"/>
          <p:nvPr/>
        </p:nvSpPr>
        <p:spPr>
          <a:xfrm>
            <a:off x="0" y="571480"/>
            <a:ext cx="9144000" cy="523220"/>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marL="0" lvl="1" algn="ctr"/>
            <a:r>
              <a:rPr lang="ja-JP" altLang="en-US" sz="1400" b="1" u="sng" dirty="0" smtClean="0">
                <a:hlinkClick r:id="rId2"/>
              </a:rPr>
              <a:t>これからの看板照明は　キューピットライト</a:t>
            </a:r>
            <a:endParaRPr lang="en-US" altLang="ko-KR" sz="1400" b="1" dirty="0" smtClean="0">
              <a:solidFill>
                <a:schemeClr val="tx1"/>
              </a:solidFill>
              <a:latin typeface="HY견고딕" pitchFamily="18" charset="-127"/>
              <a:ea typeface="HY견고딕" pitchFamily="18" charset="-127"/>
            </a:endParaRPr>
          </a:p>
          <a:p>
            <a:pPr algn="ctr"/>
            <a:r>
              <a:rPr lang="ja-JP" altLang="ja-JP" sz="1400" dirty="0" smtClean="0"/>
              <a:t>バックライト用</a:t>
            </a:r>
            <a:r>
              <a:rPr lang="ja-JP" altLang="ja-JP" sz="1400" dirty="0" smtClean="0"/>
              <a:t>LEDバーの使用および適用分野</a:t>
            </a:r>
            <a:endParaRPr lang="ko-KR" altLang="en-US" sz="1400" dirty="0">
              <a:latin typeface="HY견고딕" pitchFamily="18" charset="-127"/>
              <a:ea typeface="HY견고딕" pitchFamily="18" charset="-127"/>
            </a:endParaRPr>
          </a:p>
        </p:txBody>
      </p:sp>
      <p:sp>
        <p:nvSpPr>
          <p:cNvPr id="8" name="모서리가 둥근 직사각형 7"/>
          <p:cNvSpPr/>
          <p:nvPr/>
        </p:nvSpPr>
        <p:spPr>
          <a:xfrm>
            <a:off x="142844" y="1071546"/>
            <a:ext cx="4357718" cy="2643206"/>
          </a:xfrm>
          <a:prstGeom prst="roundRect">
            <a:avLst>
              <a:gd name="adj" fmla="val 5506"/>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ko-KR" altLang="en-US"/>
          </a:p>
        </p:txBody>
      </p:sp>
      <p:sp>
        <p:nvSpPr>
          <p:cNvPr id="11" name="모서리가 둥근 직사각형 10"/>
          <p:cNvSpPr/>
          <p:nvPr/>
        </p:nvSpPr>
        <p:spPr>
          <a:xfrm>
            <a:off x="142844" y="3786190"/>
            <a:ext cx="4357718" cy="2643206"/>
          </a:xfrm>
          <a:prstGeom prst="roundRect">
            <a:avLst>
              <a:gd name="adj" fmla="val 5506"/>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ko-KR" altLang="en-US"/>
          </a:p>
        </p:txBody>
      </p:sp>
      <p:sp>
        <p:nvSpPr>
          <p:cNvPr id="14" name="모서리가 둥근 직사각형 13"/>
          <p:cNvSpPr/>
          <p:nvPr/>
        </p:nvSpPr>
        <p:spPr>
          <a:xfrm>
            <a:off x="4572000" y="1071546"/>
            <a:ext cx="4357718" cy="2643206"/>
          </a:xfrm>
          <a:prstGeom prst="roundRect">
            <a:avLst>
              <a:gd name="adj" fmla="val 5506"/>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ko-KR" altLang="en-US"/>
          </a:p>
        </p:txBody>
      </p:sp>
      <p:sp>
        <p:nvSpPr>
          <p:cNvPr id="15" name="모서리가 둥근 직사각형 14"/>
          <p:cNvSpPr/>
          <p:nvPr/>
        </p:nvSpPr>
        <p:spPr>
          <a:xfrm>
            <a:off x="4572000" y="3786190"/>
            <a:ext cx="4357718" cy="2643206"/>
          </a:xfrm>
          <a:prstGeom prst="roundRect">
            <a:avLst>
              <a:gd name="adj" fmla="val 5506"/>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ko-KR" altLang="en-US"/>
          </a:p>
        </p:txBody>
      </p:sp>
      <p:sp>
        <p:nvSpPr>
          <p:cNvPr id="16" name="TextBox 15"/>
          <p:cNvSpPr txBox="1"/>
          <p:nvPr/>
        </p:nvSpPr>
        <p:spPr>
          <a:xfrm>
            <a:off x="1827785" y="1142984"/>
            <a:ext cx="1143008" cy="246221"/>
          </a:xfrm>
          <a:prstGeom prst="rect">
            <a:avLst/>
          </a:prstGeom>
          <a:ln/>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ja-JP" altLang="ja-JP" sz="1000" dirty="0" smtClean="0"/>
              <a:t>フレックス看板</a:t>
            </a:r>
            <a:endParaRPr lang="ko-KR" altLang="en-US" sz="1000" dirty="0">
              <a:latin typeface="HY견고딕" pitchFamily="18" charset="-127"/>
              <a:ea typeface="HY견고딕" pitchFamily="18" charset="-127"/>
            </a:endParaRPr>
          </a:p>
        </p:txBody>
      </p:sp>
      <p:sp>
        <p:nvSpPr>
          <p:cNvPr id="17" name="TextBox 16"/>
          <p:cNvSpPr txBox="1"/>
          <p:nvPr/>
        </p:nvSpPr>
        <p:spPr>
          <a:xfrm>
            <a:off x="6215074" y="1142984"/>
            <a:ext cx="1143008" cy="246221"/>
          </a:xfrm>
          <a:prstGeom prst="rect">
            <a:avLst/>
          </a:prstGeom>
          <a:ln/>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ja-JP" altLang="ja-JP" sz="1000" dirty="0" smtClean="0"/>
              <a:t>ライトボックス</a:t>
            </a:r>
            <a:endParaRPr lang="ko-KR" altLang="en-US" sz="1000" dirty="0">
              <a:latin typeface="HY견고딕" pitchFamily="18" charset="-127"/>
              <a:ea typeface="HY견고딕" pitchFamily="18" charset="-127"/>
            </a:endParaRPr>
          </a:p>
        </p:txBody>
      </p:sp>
      <p:sp>
        <p:nvSpPr>
          <p:cNvPr id="18" name="TextBox 17"/>
          <p:cNvSpPr txBox="1"/>
          <p:nvPr/>
        </p:nvSpPr>
        <p:spPr>
          <a:xfrm>
            <a:off x="1827785" y="3848875"/>
            <a:ext cx="1143008" cy="246221"/>
          </a:xfrm>
          <a:prstGeom prst="rect">
            <a:avLst/>
          </a:prstGeom>
          <a:ln/>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ja-JP" altLang="ja-JP" sz="1000" dirty="0" smtClean="0"/>
              <a:t>間接照明</a:t>
            </a:r>
            <a:endParaRPr lang="ko-KR" altLang="en-US" sz="1000" dirty="0">
              <a:latin typeface="HY견고딕" pitchFamily="18" charset="-127"/>
              <a:ea typeface="HY견고딕" pitchFamily="18" charset="-127"/>
            </a:endParaRPr>
          </a:p>
        </p:txBody>
      </p:sp>
      <p:sp>
        <p:nvSpPr>
          <p:cNvPr id="19" name="TextBox 18"/>
          <p:cNvSpPr txBox="1"/>
          <p:nvPr/>
        </p:nvSpPr>
        <p:spPr>
          <a:xfrm>
            <a:off x="6215074" y="3848875"/>
            <a:ext cx="1143008" cy="246221"/>
          </a:xfrm>
          <a:prstGeom prst="rect">
            <a:avLst/>
          </a:prstGeom>
          <a:ln/>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ja-JP" altLang="ja-JP" sz="1000" dirty="0" smtClean="0"/>
              <a:t>景観照明</a:t>
            </a:r>
            <a:endParaRPr lang="ko-KR" altLang="en-US" sz="1000" dirty="0">
              <a:latin typeface="HY견고딕" pitchFamily="18" charset="-127"/>
              <a:ea typeface="HY견고딕" pitchFamily="18" charset="-127"/>
            </a:endParaRPr>
          </a:p>
        </p:txBody>
      </p:sp>
      <p:grpSp>
        <p:nvGrpSpPr>
          <p:cNvPr id="2" name="그룹 21"/>
          <p:cNvGrpSpPr/>
          <p:nvPr/>
        </p:nvGrpSpPr>
        <p:grpSpPr>
          <a:xfrm>
            <a:off x="357158" y="1547148"/>
            <a:ext cx="3929090" cy="1440000"/>
            <a:chOff x="357158" y="1500173"/>
            <a:chExt cx="5214974" cy="1928825"/>
          </a:xfrm>
        </p:grpSpPr>
        <p:pic>
          <p:nvPicPr>
            <p:cNvPr id="20" name="Picture 12" descr="C:\Users\Joey Kim\Downloads\0__130905\사진 2.JPG"/>
            <p:cNvPicPr>
              <a:picLocks noChangeAspect="1" noChangeArrowheads="1"/>
            </p:cNvPicPr>
            <p:nvPr/>
          </p:nvPicPr>
          <p:blipFill>
            <a:blip r:embed="rId3" cstate="print"/>
            <a:srcRect/>
            <a:stretch>
              <a:fillRect/>
            </a:stretch>
          </p:blipFill>
          <p:spPr bwMode="auto">
            <a:xfrm>
              <a:off x="3000364" y="1500173"/>
              <a:ext cx="2571768" cy="1928825"/>
            </a:xfrm>
            <a:prstGeom prst="rect">
              <a:avLst/>
            </a:prstGeom>
            <a:noFill/>
          </p:spPr>
        </p:pic>
        <p:pic>
          <p:nvPicPr>
            <p:cNvPr id="21" name="Picture 13" descr="C:\Users\Joey Kim\Downloads\0__130905\1.jpg"/>
            <p:cNvPicPr>
              <a:picLocks noChangeAspect="1" noChangeArrowheads="1"/>
            </p:cNvPicPr>
            <p:nvPr/>
          </p:nvPicPr>
          <p:blipFill>
            <a:blip r:embed="rId4" cstate="print"/>
            <a:srcRect/>
            <a:stretch>
              <a:fillRect/>
            </a:stretch>
          </p:blipFill>
          <p:spPr bwMode="auto">
            <a:xfrm>
              <a:off x="357158" y="1500174"/>
              <a:ext cx="2564478" cy="1923358"/>
            </a:xfrm>
            <a:prstGeom prst="rect">
              <a:avLst/>
            </a:prstGeom>
            <a:noFill/>
          </p:spPr>
        </p:pic>
      </p:grpSp>
      <p:pic>
        <p:nvPicPr>
          <p:cNvPr id="23" name="Picture 6" descr="\\HANCHEOL\SharedDocs\김과장_C드라이브_백업\Intelli-studio\Samsung Camera\2011-04-16\2012-04-10\SAM_3410.JPG"/>
          <p:cNvPicPr>
            <a:picLocks noChangeAspect="1" noChangeArrowheads="1"/>
          </p:cNvPicPr>
          <p:nvPr/>
        </p:nvPicPr>
        <p:blipFill>
          <a:blip r:embed="rId5" cstate="print"/>
          <a:srcRect/>
          <a:stretch>
            <a:fillRect/>
          </a:stretch>
        </p:blipFill>
        <p:spPr bwMode="auto">
          <a:xfrm>
            <a:off x="4714876" y="1553571"/>
            <a:ext cx="2080000" cy="1440000"/>
          </a:xfrm>
          <a:prstGeom prst="rect">
            <a:avLst/>
          </a:prstGeom>
          <a:noFill/>
        </p:spPr>
      </p:pic>
      <p:pic>
        <p:nvPicPr>
          <p:cNvPr id="24" name="Picture 2" descr="D:\업체별 자료\뷰티플사인\뷰티풀사인_사진\보낼까말까\SAM_3953.JPG"/>
          <p:cNvPicPr>
            <a:picLocks noChangeAspect="1" noChangeArrowheads="1"/>
          </p:cNvPicPr>
          <p:nvPr/>
        </p:nvPicPr>
        <p:blipFill>
          <a:blip r:embed="rId6" cstate="print"/>
          <a:srcRect t="14744" r="15224"/>
          <a:stretch>
            <a:fillRect/>
          </a:stretch>
        </p:blipFill>
        <p:spPr bwMode="auto">
          <a:xfrm>
            <a:off x="6858016" y="1546770"/>
            <a:ext cx="1927216" cy="1453602"/>
          </a:xfrm>
          <a:prstGeom prst="rect">
            <a:avLst/>
          </a:prstGeom>
          <a:noFill/>
        </p:spPr>
      </p:pic>
      <p:pic>
        <p:nvPicPr>
          <p:cNvPr id="25" name="Picture 5" descr="\\HANCHEOL\SharedDocs\김과장_C드라이브_백업\카카오스토리용 사진\청아공원(천정조명)\2011-03-31 19.07.52.jpg"/>
          <p:cNvPicPr>
            <a:picLocks noChangeAspect="1" noChangeArrowheads="1"/>
          </p:cNvPicPr>
          <p:nvPr/>
        </p:nvPicPr>
        <p:blipFill>
          <a:blip r:embed="rId7" cstate="print"/>
          <a:srcRect t="44649" r="8749"/>
          <a:stretch>
            <a:fillRect/>
          </a:stretch>
        </p:blipFill>
        <p:spPr bwMode="auto">
          <a:xfrm>
            <a:off x="2428860" y="4286256"/>
            <a:ext cx="1928826" cy="1440000"/>
          </a:xfrm>
          <a:prstGeom prst="rect">
            <a:avLst/>
          </a:prstGeom>
          <a:noFill/>
        </p:spPr>
      </p:pic>
      <p:pic>
        <p:nvPicPr>
          <p:cNvPr id="26" name="Picture 6" descr="\\HANCHEOL\SharedDocs\김과장_C드라이브_백업\카카오스토리용 사진\청아공원(천정조명)\2011-03-31 19.09.04.jpg"/>
          <p:cNvPicPr>
            <a:picLocks noChangeAspect="1" noChangeArrowheads="1"/>
          </p:cNvPicPr>
          <p:nvPr/>
        </p:nvPicPr>
        <p:blipFill>
          <a:blip r:embed="rId8" cstate="print"/>
          <a:srcRect/>
          <a:stretch>
            <a:fillRect/>
          </a:stretch>
        </p:blipFill>
        <p:spPr bwMode="auto">
          <a:xfrm>
            <a:off x="285720" y="4286256"/>
            <a:ext cx="2080000" cy="1440000"/>
          </a:xfrm>
          <a:prstGeom prst="rect">
            <a:avLst/>
          </a:prstGeom>
          <a:noFill/>
        </p:spPr>
      </p:pic>
      <p:grpSp>
        <p:nvGrpSpPr>
          <p:cNvPr id="3" name="그룹 28"/>
          <p:cNvGrpSpPr/>
          <p:nvPr/>
        </p:nvGrpSpPr>
        <p:grpSpPr>
          <a:xfrm>
            <a:off x="4714876" y="4286257"/>
            <a:ext cx="1928826" cy="1428760"/>
            <a:chOff x="3778310" y="3081749"/>
            <a:chExt cx="2340000" cy="1759255"/>
          </a:xfrm>
        </p:grpSpPr>
        <p:pic>
          <p:nvPicPr>
            <p:cNvPr id="28" name="Picture 2" descr="C:\Users\Joey Kim\Desktop\청아공원_사진\사진(빛보정)1.jpg"/>
            <p:cNvPicPr>
              <a:picLocks noChangeAspect="1" noChangeArrowheads="1"/>
            </p:cNvPicPr>
            <p:nvPr/>
          </p:nvPicPr>
          <p:blipFill>
            <a:blip r:embed="rId9" cstate="print"/>
            <a:srcRect/>
            <a:stretch>
              <a:fillRect/>
            </a:stretch>
          </p:blipFill>
          <p:spPr bwMode="auto">
            <a:xfrm>
              <a:off x="3778310" y="3081749"/>
              <a:ext cx="2340000" cy="1755000"/>
            </a:xfrm>
            <a:prstGeom prst="rect">
              <a:avLst/>
            </a:prstGeom>
            <a:noFill/>
          </p:spPr>
        </p:pic>
        <p:pic>
          <p:nvPicPr>
            <p:cNvPr id="27" name="Picture 4" descr="\\HANCHEOL\SharedDocs\김과장_C드라이브_백업\카카오스토리용 사진\청아공원(천정조명)\2011-03-31 10.42.48.jpg"/>
            <p:cNvPicPr>
              <a:picLocks noChangeAspect="1" noChangeArrowheads="1"/>
            </p:cNvPicPr>
            <p:nvPr/>
          </p:nvPicPr>
          <p:blipFill>
            <a:blip r:embed="rId10" cstate="print"/>
            <a:srcRect/>
            <a:stretch>
              <a:fillRect/>
            </a:stretch>
          </p:blipFill>
          <p:spPr bwMode="auto">
            <a:xfrm>
              <a:off x="5000628" y="4071942"/>
              <a:ext cx="1110867" cy="769062"/>
            </a:xfrm>
            <a:prstGeom prst="rect">
              <a:avLst/>
            </a:prstGeom>
            <a:noFill/>
          </p:spPr>
        </p:pic>
      </p:grpSp>
      <p:grpSp>
        <p:nvGrpSpPr>
          <p:cNvPr id="9" name="그룹 31"/>
          <p:cNvGrpSpPr/>
          <p:nvPr/>
        </p:nvGrpSpPr>
        <p:grpSpPr>
          <a:xfrm>
            <a:off x="6715140" y="4286256"/>
            <a:ext cx="2063764" cy="1428760"/>
            <a:chOff x="5857884" y="4429132"/>
            <a:chExt cx="2340000" cy="1620000"/>
          </a:xfrm>
        </p:grpSpPr>
        <p:pic>
          <p:nvPicPr>
            <p:cNvPr id="30" name="Picture 2" descr="D:\Users\Joey Kim\Pictures\Photo Stream\My Photo Stream\IMG_5535.JPG"/>
            <p:cNvPicPr>
              <a:picLocks noChangeAspect="1" noChangeArrowheads="1"/>
            </p:cNvPicPr>
            <p:nvPr/>
          </p:nvPicPr>
          <p:blipFill>
            <a:blip r:embed="rId11" cstate="print"/>
            <a:srcRect/>
            <a:stretch>
              <a:fillRect/>
            </a:stretch>
          </p:blipFill>
          <p:spPr bwMode="auto">
            <a:xfrm>
              <a:off x="5857884" y="4429132"/>
              <a:ext cx="2340000" cy="1620000"/>
            </a:xfrm>
            <a:prstGeom prst="rect">
              <a:avLst/>
            </a:prstGeom>
            <a:noFill/>
          </p:spPr>
        </p:pic>
        <p:pic>
          <p:nvPicPr>
            <p:cNvPr id="31" name="Picture 2" descr="\\SUNHEE\SharedDocs\까치\SAM_3891.JPG"/>
            <p:cNvPicPr>
              <a:picLocks noChangeAspect="1" noChangeArrowheads="1"/>
            </p:cNvPicPr>
            <p:nvPr/>
          </p:nvPicPr>
          <p:blipFill>
            <a:blip r:embed="rId12" cstate="print"/>
            <a:srcRect/>
            <a:stretch>
              <a:fillRect/>
            </a:stretch>
          </p:blipFill>
          <p:spPr bwMode="auto">
            <a:xfrm>
              <a:off x="7210312" y="5357826"/>
              <a:ext cx="982607" cy="680266"/>
            </a:xfrm>
            <a:prstGeom prst="rect">
              <a:avLst/>
            </a:prstGeom>
            <a:noFill/>
          </p:spPr>
        </p:pic>
      </p:grpSp>
      <p:sp>
        <p:nvSpPr>
          <p:cNvPr id="33" name="TextBox 32"/>
          <p:cNvSpPr txBox="1"/>
          <p:nvPr/>
        </p:nvSpPr>
        <p:spPr>
          <a:xfrm>
            <a:off x="357158" y="3071810"/>
            <a:ext cx="3857652" cy="553998"/>
          </a:xfrm>
          <a:prstGeom prst="rect">
            <a:avLst/>
          </a:prstGeom>
          <a:noFill/>
        </p:spPr>
        <p:txBody>
          <a:bodyPr wrap="square" rtlCol="0">
            <a:spAutoFit/>
          </a:bodyPr>
          <a:lstStyle/>
          <a:p>
            <a:pPr algn="just"/>
            <a:r>
              <a:rPr lang="ja-JP" altLang="ja-JP" sz="1000" dirty="0" smtClean="0"/>
              <a:t>フレックス看板と対 - 小型照明用看板に適用することができ、製品を長く生産可能でありながら堅牢で、施工現場でも迅速かつ簡単にまとめることができる。</a:t>
            </a:r>
            <a:endParaRPr lang="ko-KR" altLang="en-US" sz="1000" dirty="0"/>
          </a:p>
        </p:txBody>
      </p:sp>
      <p:sp>
        <p:nvSpPr>
          <p:cNvPr id="34" name="TextBox 33"/>
          <p:cNvSpPr txBox="1"/>
          <p:nvPr/>
        </p:nvSpPr>
        <p:spPr>
          <a:xfrm>
            <a:off x="4786314" y="3071810"/>
            <a:ext cx="3857652" cy="553998"/>
          </a:xfrm>
          <a:prstGeom prst="rect">
            <a:avLst/>
          </a:prstGeom>
          <a:noFill/>
        </p:spPr>
        <p:txBody>
          <a:bodyPr wrap="square" rtlCol="0">
            <a:spAutoFit/>
          </a:bodyPr>
          <a:lstStyle/>
          <a:p>
            <a:pPr algn="just"/>
            <a:r>
              <a:rPr lang="ja-JP" altLang="ja-JP" sz="1000" dirty="0" smtClean="0"/>
              <a:t>光拡散PC（ポリカーボネート）、または白のアクリルで作られた照明用と広告用ボックス内部照明用に使用することができ、熱拡散が速くケースの変形がなく、組立が簡単である</a:t>
            </a:r>
            <a:endParaRPr lang="ko-KR" altLang="en-US" sz="1000" dirty="0"/>
          </a:p>
        </p:txBody>
      </p:sp>
      <p:sp>
        <p:nvSpPr>
          <p:cNvPr id="35" name="TextBox 34"/>
          <p:cNvSpPr txBox="1"/>
          <p:nvPr/>
        </p:nvSpPr>
        <p:spPr>
          <a:xfrm>
            <a:off x="357158" y="5786454"/>
            <a:ext cx="3857652" cy="553998"/>
          </a:xfrm>
          <a:prstGeom prst="rect">
            <a:avLst/>
          </a:prstGeom>
          <a:noFill/>
        </p:spPr>
        <p:txBody>
          <a:bodyPr wrap="square" rtlCol="0">
            <a:spAutoFit/>
          </a:bodyPr>
          <a:lstStyle/>
          <a:p>
            <a:r>
              <a:rPr lang="ja-JP" altLang="en-US" sz="1000" dirty="0" smtClean="0"/>
              <a:t>チップ間隔が広く単価が低く、ケースが広く、室内のインテリア間接照明にも有利であり、特に天井枠買い取りの際には、特別な固定せずに、単に上に置くだけで、施工が簡単である。</a:t>
            </a:r>
            <a:endParaRPr lang="ko-KR" altLang="en-US" sz="1000" dirty="0"/>
          </a:p>
        </p:txBody>
      </p:sp>
      <p:sp>
        <p:nvSpPr>
          <p:cNvPr id="36" name="TextBox 35"/>
          <p:cNvSpPr txBox="1"/>
          <p:nvPr/>
        </p:nvSpPr>
        <p:spPr>
          <a:xfrm>
            <a:off x="4786314" y="5786454"/>
            <a:ext cx="3857652" cy="553998"/>
          </a:xfrm>
          <a:prstGeom prst="rect">
            <a:avLst/>
          </a:prstGeom>
          <a:noFill/>
        </p:spPr>
        <p:txBody>
          <a:bodyPr wrap="square" rtlCol="0">
            <a:spAutoFit/>
          </a:bodyPr>
          <a:lstStyle/>
          <a:p>
            <a:pPr algn="just"/>
            <a:r>
              <a:rPr lang="ja-JP" altLang="ja-JP" sz="1000" dirty="0" smtClean="0"/>
              <a:t>製品の特性上、4Mの長い長さで製作できますので、室内の天井照明や建物の外側の境界線、ポイント照明、構造物や彫刻、照明などの景観照明に施工するに簡便である。</a:t>
            </a:r>
            <a:endParaRPr lang="ko-KR" altLang="en-US" sz="1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직사각형 3"/>
          <p:cNvSpPr/>
          <p:nvPr/>
        </p:nvSpPr>
        <p:spPr>
          <a:xfrm>
            <a:off x="0" y="6572272"/>
            <a:ext cx="9144000" cy="2857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dirty="0"/>
          </a:p>
        </p:txBody>
      </p:sp>
      <p:sp>
        <p:nvSpPr>
          <p:cNvPr id="5" name="TextBox 4"/>
          <p:cNvSpPr txBox="1"/>
          <p:nvPr/>
        </p:nvSpPr>
        <p:spPr>
          <a:xfrm>
            <a:off x="6858016" y="6611780"/>
            <a:ext cx="1402948" cy="246221"/>
          </a:xfrm>
          <a:prstGeom prst="rect">
            <a:avLst/>
          </a:prstGeom>
          <a:noFill/>
        </p:spPr>
        <p:txBody>
          <a:bodyPr wrap="none" rtlCol="0">
            <a:spAutoFit/>
          </a:bodyPr>
          <a:lstStyle/>
          <a:p>
            <a:r>
              <a:rPr lang="en-US" altLang="ko-KR" sz="1000" b="1" dirty="0" smtClean="0">
                <a:solidFill>
                  <a:schemeClr val="bg1"/>
                </a:solidFill>
              </a:rPr>
              <a:t>IT JAPAN CO., LTD.</a:t>
            </a:r>
            <a:endParaRPr lang="ko-KR" altLang="en-US" sz="1000" b="1" dirty="0">
              <a:solidFill>
                <a:schemeClr val="bg1"/>
              </a:solidFill>
            </a:endParaRPr>
          </a:p>
        </p:txBody>
      </p:sp>
      <p:sp>
        <p:nvSpPr>
          <p:cNvPr id="6" name="TextBox 5"/>
          <p:cNvSpPr txBox="1"/>
          <p:nvPr/>
        </p:nvSpPr>
        <p:spPr>
          <a:xfrm>
            <a:off x="0" y="6581002"/>
            <a:ext cx="269625" cy="276999"/>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none" rtlCol="0">
            <a:spAutoFit/>
          </a:bodyPr>
          <a:lstStyle/>
          <a:p>
            <a:pPr algn="ctr"/>
            <a:r>
              <a:rPr lang="en-US" altLang="ko-KR" sz="1200" dirty="0" smtClean="0">
                <a:solidFill>
                  <a:schemeClr val="bg1"/>
                </a:solidFill>
              </a:rPr>
              <a:t>6</a:t>
            </a:r>
            <a:endParaRPr lang="ko-KR" altLang="en-US" sz="1200" dirty="0">
              <a:solidFill>
                <a:schemeClr val="bg1"/>
              </a:solidFill>
            </a:endParaRPr>
          </a:p>
        </p:txBody>
      </p:sp>
      <p:sp>
        <p:nvSpPr>
          <p:cNvPr id="7" name="TextBox 6"/>
          <p:cNvSpPr txBox="1"/>
          <p:nvPr/>
        </p:nvSpPr>
        <p:spPr>
          <a:xfrm>
            <a:off x="0" y="571480"/>
            <a:ext cx="9144000" cy="523220"/>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marL="0" lvl="1" algn="ctr"/>
            <a:r>
              <a:rPr lang="ja-JP" altLang="en-US" sz="1400" b="1" u="sng" dirty="0" smtClean="0">
                <a:hlinkClick r:id="rId2"/>
              </a:rPr>
              <a:t>これからの看板照明は　キューピットライト</a:t>
            </a:r>
            <a:endParaRPr lang="en-US" altLang="ko-KR" sz="1400" b="1" dirty="0" smtClean="0">
              <a:solidFill>
                <a:schemeClr val="tx1"/>
              </a:solidFill>
              <a:latin typeface="HY견고딕" pitchFamily="18" charset="-127"/>
              <a:ea typeface="HY견고딕" pitchFamily="18" charset="-127"/>
            </a:endParaRPr>
          </a:p>
          <a:p>
            <a:pPr algn="ctr"/>
            <a:r>
              <a:rPr lang="ja-JP" altLang="ja-JP" sz="1400" dirty="0" smtClean="0"/>
              <a:t>バックライト用</a:t>
            </a:r>
            <a:r>
              <a:rPr lang="ja-JP" altLang="ja-JP" sz="1400" dirty="0" smtClean="0"/>
              <a:t>LEDバーの製品の利点と比較資料（1）</a:t>
            </a:r>
            <a:endParaRPr lang="ko-KR" altLang="en-US" sz="1400" dirty="0">
              <a:latin typeface="HY견고딕" pitchFamily="18" charset="-127"/>
              <a:ea typeface="HY견고딕" pitchFamily="18" charset="-127"/>
            </a:endParaRPr>
          </a:p>
        </p:txBody>
      </p:sp>
      <p:sp>
        <p:nvSpPr>
          <p:cNvPr id="47" name="모서리가 둥근 직사각형 46"/>
          <p:cNvSpPr/>
          <p:nvPr/>
        </p:nvSpPr>
        <p:spPr>
          <a:xfrm>
            <a:off x="142844" y="3786190"/>
            <a:ext cx="4357718" cy="2643206"/>
          </a:xfrm>
          <a:prstGeom prst="roundRect">
            <a:avLst>
              <a:gd name="adj" fmla="val 5506"/>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ko-KR" altLang="en-US"/>
          </a:p>
        </p:txBody>
      </p:sp>
      <p:sp>
        <p:nvSpPr>
          <p:cNvPr id="50" name="직사각형 49"/>
          <p:cNvSpPr/>
          <p:nvPr/>
        </p:nvSpPr>
        <p:spPr>
          <a:xfrm>
            <a:off x="285720" y="4143380"/>
            <a:ext cx="4071966" cy="164307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ko-KR" altLang="en-US" dirty="0"/>
          </a:p>
        </p:txBody>
      </p:sp>
      <p:sp>
        <p:nvSpPr>
          <p:cNvPr id="55" name="모서리가 둥근 직사각형 54"/>
          <p:cNvSpPr/>
          <p:nvPr/>
        </p:nvSpPr>
        <p:spPr>
          <a:xfrm>
            <a:off x="142844" y="1071546"/>
            <a:ext cx="4357718" cy="2643206"/>
          </a:xfrm>
          <a:prstGeom prst="roundRect">
            <a:avLst>
              <a:gd name="adj" fmla="val 5506"/>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ko-KR" altLang="en-US"/>
          </a:p>
        </p:txBody>
      </p:sp>
      <p:sp>
        <p:nvSpPr>
          <p:cNvPr id="56" name="모서리가 둥근 직사각형 55"/>
          <p:cNvSpPr/>
          <p:nvPr/>
        </p:nvSpPr>
        <p:spPr>
          <a:xfrm>
            <a:off x="214282" y="1509505"/>
            <a:ext cx="4214842" cy="1643074"/>
          </a:xfrm>
          <a:prstGeom prst="roundRect">
            <a:avLst>
              <a:gd name="adj" fmla="val 9853"/>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ko-KR" altLang="en-US"/>
          </a:p>
        </p:txBody>
      </p:sp>
      <p:sp>
        <p:nvSpPr>
          <p:cNvPr id="61" name="모서리가 둥근 직사각형 60"/>
          <p:cNvSpPr/>
          <p:nvPr/>
        </p:nvSpPr>
        <p:spPr>
          <a:xfrm>
            <a:off x="4572000" y="1071546"/>
            <a:ext cx="4357718" cy="2643206"/>
          </a:xfrm>
          <a:prstGeom prst="roundRect">
            <a:avLst>
              <a:gd name="adj" fmla="val 5506"/>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ko-KR" altLang="en-US"/>
          </a:p>
        </p:txBody>
      </p:sp>
      <p:sp>
        <p:nvSpPr>
          <p:cNvPr id="67" name="모서리가 둥근 직사각형 66"/>
          <p:cNvSpPr/>
          <p:nvPr/>
        </p:nvSpPr>
        <p:spPr>
          <a:xfrm>
            <a:off x="4572000" y="3786190"/>
            <a:ext cx="4357718" cy="2643206"/>
          </a:xfrm>
          <a:prstGeom prst="roundRect">
            <a:avLst>
              <a:gd name="adj" fmla="val 5506"/>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ko-KR" altLang="en-US"/>
          </a:p>
        </p:txBody>
      </p:sp>
      <p:sp>
        <p:nvSpPr>
          <p:cNvPr id="68" name="TextBox 67"/>
          <p:cNvSpPr txBox="1"/>
          <p:nvPr/>
        </p:nvSpPr>
        <p:spPr>
          <a:xfrm>
            <a:off x="1827785" y="1142984"/>
            <a:ext cx="1143008" cy="246221"/>
          </a:xfrm>
          <a:prstGeom prst="rect">
            <a:avLst/>
          </a:prstGeom>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ja-JP" altLang="en-US" sz="1000" dirty="0" smtClean="0">
                <a:latin typeface="HY견고딕" pitchFamily="18" charset="-127"/>
                <a:ea typeface="HY견고딕" pitchFamily="18" charset="-127"/>
              </a:rPr>
              <a:t>電気代削減</a:t>
            </a:r>
            <a:endParaRPr lang="ko-KR" altLang="en-US" sz="1000" dirty="0">
              <a:latin typeface="HY견고딕" pitchFamily="18" charset="-127"/>
              <a:ea typeface="HY견고딕" pitchFamily="18" charset="-127"/>
            </a:endParaRPr>
          </a:p>
        </p:txBody>
      </p:sp>
      <p:sp>
        <p:nvSpPr>
          <p:cNvPr id="69" name="TextBox 68"/>
          <p:cNvSpPr txBox="1"/>
          <p:nvPr/>
        </p:nvSpPr>
        <p:spPr>
          <a:xfrm>
            <a:off x="6215074" y="1142984"/>
            <a:ext cx="1143008" cy="246221"/>
          </a:xfrm>
          <a:prstGeom prst="rect">
            <a:avLst/>
          </a:prstGeom>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ja-JP" altLang="en-US" sz="1000" dirty="0" smtClean="0">
                <a:latin typeface="HY견고딕" pitchFamily="18" charset="-127"/>
                <a:ea typeface="HY견고딕" pitchFamily="18" charset="-127"/>
              </a:rPr>
              <a:t>便利な施工</a:t>
            </a:r>
            <a:endParaRPr lang="ko-KR" altLang="en-US" sz="1000" dirty="0">
              <a:latin typeface="HY견고딕" pitchFamily="18" charset="-127"/>
              <a:ea typeface="HY견고딕" pitchFamily="18" charset="-127"/>
            </a:endParaRPr>
          </a:p>
        </p:txBody>
      </p:sp>
      <p:sp>
        <p:nvSpPr>
          <p:cNvPr id="70" name="TextBox 69"/>
          <p:cNvSpPr txBox="1"/>
          <p:nvPr/>
        </p:nvSpPr>
        <p:spPr>
          <a:xfrm>
            <a:off x="1827785" y="3848875"/>
            <a:ext cx="1143008" cy="246221"/>
          </a:xfrm>
          <a:prstGeom prst="rect">
            <a:avLst/>
          </a:prstGeom>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ja-JP" altLang="ja-JP" sz="1000" dirty="0" smtClean="0"/>
              <a:t>高効率</a:t>
            </a:r>
            <a:endParaRPr lang="ko-KR" altLang="en-US" sz="1000" dirty="0">
              <a:latin typeface="HY견고딕" pitchFamily="18" charset="-127"/>
              <a:ea typeface="HY견고딕" pitchFamily="18" charset="-127"/>
            </a:endParaRPr>
          </a:p>
        </p:txBody>
      </p:sp>
      <p:sp>
        <p:nvSpPr>
          <p:cNvPr id="71" name="TextBox 70"/>
          <p:cNvSpPr txBox="1"/>
          <p:nvPr/>
        </p:nvSpPr>
        <p:spPr>
          <a:xfrm>
            <a:off x="6215074" y="3848875"/>
            <a:ext cx="1143008" cy="246221"/>
          </a:xfrm>
          <a:prstGeom prst="rect">
            <a:avLst/>
          </a:prstGeom>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ja-JP" altLang="ja-JP" sz="1000" dirty="0" smtClean="0"/>
              <a:t>高</a:t>
            </a:r>
            <a:r>
              <a:rPr lang="ja-JP" altLang="en-US" sz="1000" dirty="0" smtClean="0"/>
              <a:t>安定性</a:t>
            </a:r>
            <a:endParaRPr lang="ko-KR" altLang="en-US" sz="1000" dirty="0">
              <a:latin typeface="HY견고딕" pitchFamily="18" charset="-127"/>
              <a:ea typeface="HY견고딕" pitchFamily="18" charset="-127"/>
            </a:endParaRPr>
          </a:p>
        </p:txBody>
      </p:sp>
      <p:sp>
        <p:nvSpPr>
          <p:cNvPr id="72" name="TextBox 71"/>
          <p:cNvSpPr txBox="1"/>
          <p:nvPr/>
        </p:nvSpPr>
        <p:spPr>
          <a:xfrm>
            <a:off x="357158" y="3182779"/>
            <a:ext cx="3857652" cy="507831"/>
          </a:xfrm>
          <a:prstGeom prst="rect">
            <a:avLst/>
          </a:prstGeom>
          <a:noFill/>
        </p:spPr>
        <p:txBody>
          <a:bodyPr wrap="square" rtlCol="0">
            <a:spAutoFit/>
          </a:bodyPr>
          <a:lstStyle/>
          <a:p>
            <a:pPr algn="just"/>
            <a:r>
              <a:rPr lang="ja-JP" altLang="ja-JP" sz="900" dirty="0" smtClean="0"/>
              <a:t>消費電力が高い蛍光ランプに比べて消費電力が低いので、70％の電力削減効果があり、蛍光灯は、4000時間の寿命であるのに対し、本製品は、4万〜5万時間の長寿命で交換コストがかからない。</a:t>
            </a:r>
            <a:endParaRPr lang="ko-KR" altLang="en-US" sz="900" dirty="0"/>
          </a:p>
        </p:txBody>
      </p:sp>
      <p:sp>
        <p:nvSpPr>
          <p:cNvPr id="73" name="TextBox 72"/>
          <p:cNvSpPr txBox="1"/>
          <p:nvPr/>
        </p:nvSpPr>
        <p:spPr>
          <a:xfrm>
            <a:off x="4786314" y="3040428"/>
            <a:ext cx="3857652" cy="646331"/>
          </a:xfrm>
          <a:prstGeom prst="rect">
            <a:avLst/>
          </a:prstGeom>
          <a:noFill/>
        </p:spPr>
        <p:txBody>
          <a:bodyPr wrap="square" rtlCol="0">
            <a:spAutoFit/>
          </a:bodyPr>
          <a:lstStyle/>
          <a:p>
            <a:pPr algn="just"/>
            <a:r>
              <a:rPr lang="ja-JP" altLang="ja-JP" sz="900" dirty="0" smtClean="0"/>
              <a:t>アルミフレームバーの側面に溝があり、施工時にブラケットなしピースだけで固定することができ、ピースの使用が不可能な場所は、両面テープとシリコンでも設置が可能である。スリムでワイドな構造のため、間接照明の施工時買取部に簡単に置いてもされるので、施工が非常に簡単である。</a:t>
            </a:r>
            <a:endParaRPr lang="ko-KR" altLang="en-US" sz="900" dirty="0"/>
          </a:p>
        </p:txBody>
      </p:sp>
      <p:sp>
        <p:nvSpPr>
          <p:cNvPr id="74" name="TextBox 73"/>
          <p:cNvSpPr txBox="1"/>
          <p:nvPr/>
        </p:nvSpPr>
        <p:spPr>
          <a:xfrm>
            <a:off x="357158" y="5786454"/>
            <a:ext cx="3857652" cy="646331"/>
          </a:xfrm>
          <a:prstGeom prst="rect">
            <a:avLst/>
          </a:prstGeom>
          <a:noFill/>
        </p:spPr>
        <p:txBody>
          <a:bodyPr wrap="square" rtlCol="0">
            <a:spAutoFit/>
          </a:bodyPr>
          <a:lstStyle/>
          <a:p>
            <a:pPr algn="just"/>
            <a:r>
              <a:rPr lang="ja-JP" altLang="ja-JP" sz="900" dirty="0" smtClean="0"/>
              <a:t>高輝度照明用LEDチップを使用し、ワイドチップ間隔の配列に集中現象がないので、少ない量でもドット現象なしに効率的に配列が可能で、組み立てが必要な数量が少なく広く長いバー形態の製品であるため、モジュールやサードパーティ製のバー製品に比べて組み立てがシンプルである。</a:t>
            </a:r>
            <a:endParaRPr lang="ko-KR" altLang="en-US" sz="900" dirty="0"/>
          </a:p>
        </p:txBody>
      </p:sp>
      <p:sp>
        <p:nvSpPr>
          <p:cNvPr id="75" name="TextBox 74"/>
          <p:cNvSpPr txBox="1"/>
          <p:nvPr/>
        </p:nvSpPr>
        <p:spPr>
          <a:xfrm>
            <a:off x="4786314" y="5786454"/>
            <a:ext cx="3857652" cy="507831"/>
          </a:xfrm>
          <a:prstGeom prst="rect">
            <a:avLst/>
          </a:prstGeom>
          <a:noFill/>
        </p:spPr>
        <p:txBody>
          <a:bodyPr wrap="square" rtlCol="0">
            <a:spAutoFit/>
          </a:bodyPr>
          <a:lstStyle/>
          <a:p>
            <a:pPr algn="just"/>
            <a:r>
              <a:rPr lang="ja-JP" altLang="ja-JP" sz="900" dirty="0" smtClean="0"/>
              <a:t>動作電圧が24Vであり、基板とリードフレームを広く設計して安定性が高く、直列に一度に長く使用することができる。（最大4M）また、AVR回路を適用して、電源の流入部の電圧が不安定でも、製品に損傷が全くかない。</a:t>
            </a:r>
            <a:endParaRPr lang="ko-KR" altLang="en-US" sz="900" dirty="0"/>
          </a:p>
        </p:txBody>
      </p:sp>
      <p:sp>
        <p:nvSpPr>
          <p:cNvPr id="76" name="TextBox 75"/>
          <p:cNvSpPr txBox="1"/>
          <p:nvPr/>
        </p:nvSpPr>
        <p:spPr>
          <a:xfrm>
            <a:off x="2500298" y="1785926"/>
            <a:ext cx="1071570" cy="353943"/>
          </a:xfrm>
          <a:prstGeom prst="rect">
            <a:avLst/>
          </a:prstGeom>
          <a:noFill/>
        </p:spPr>
        <p:txBody>
          <a:bodyPr wrap="square" rtlCol="0">
            <a:spAutoFit/>
          </a:bodyPr>
          <a:lstStyle/>
          <a:p>
            <a:r>
              <a:rPr lang="en-US" altLang="ko-KR" sz="700" dirty="0" smtClean="0"/>
              <a:t>15EA x 32W</a:t>
            </a:r>
          </a:p>
          <a:p>
            <a:r>
              <a:rPr lang="ja-JP" altLang="en-US" sz="700" dirty="0" smtClean="0">
                <a:solidFill>
                  <a:srgbClr val="FF0000"/>
                </a:solidFill>
              </a:rPr>
              <a:t>消費電力</a:t>
            </a:r>
            <a:r>
              <a:rPr lang="ko-KR" altLang="en-US" sz="700" dirty="0" smtClean="0">
                <a:solidFill>
                  <a:srgbClr val="FF0000"/>
                </a:solidFill>
              </a:rPr>
              <a:t> </a:t>
            </a:r>
            <a:r>
              <a:rPr lang="en-US" altLang="ko-KR" sz="700" dirty="0" smtClean="0">
                <a:solidFill>
                  <a:srgbClr val="FF0000"/>
                </a:solidFill>
              </a:rPr>
              <a:t>: </a:t>
            </a:r>
            <a:r>
              <a:rPr lang="en-US" altLang="ko-KR" sz="1000" b="1" dirty="0" smtClean="0">
                <a:solidFill>
                  <a:srgbClr val="FF0000"/>
                </a:solidFill>
              </a:rPr>
              <a:t>480W</a:t>
            </a:r>
          </a:p>
        </p:txBody>
      </p:sp>
      <p:sp>
        <p:nvSpPr>
          <p:cNvPr id="77" name="왼쪽으로 구부러진 화살표 76"/>
          <p:cNvSpPr/>
          <p:nvPr/>
        </p:nvSpPr>
        <p:spPr>
          <a:xfrm>
            <a:off x="3500430" y="1928802"/>
            <a:ext cx="428628" cy="928694"/>
          </a:xfrm>
          <a:prstGeom prst="curvedLeftArrow">
            <a:avLst>
              <a:gd name="adj1" fmla="val 10760"/>
              <a:gd name="adj2" fmla="val 24690"/>
              <a:gd name="adj3" fmla="val 15958"/>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a:solidFill>
                <a:schemeClr val="tx1"/>
              </a:solidFill>
            </a:endParaRPr>
          </a:p>
        </p:txBody>
      </p:sp>
      <p:grpSp>
        <p:nvGrpSpPr>
          <p:cNvPr id="2" name="그룹 77"/>
          <p:cNvGrpSpPr/>
          <p:nvPr/>
        </p:nvGrpSpPr>
        <p:grpSpPr>
          <a:xfrm>
            <a:off x="3286116" y="2214554"/>
            <a:ext cx="1500198" cy="357190"/>
            <a:chOff x="3286116" y="2233216"/>
            <a:chExt cx="1500198" cy="357190"/>
          </a:xfrm>
        </p:grpSpPr>
        <p:sp>
          <p:nvSpPr>
            <p:cNvPr id="79" name="타원 78"/>
            <p:cNvSpPr/>
            <p:nvPr/>
          </p:nvSpPr>
          <p:spPr>
            <a:xfrm>
              <a:off x="3286116" y="2233216"/>
              <a:ext cx="1071570" cy="35719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ko-KR" altLang="en-US"/>
            </a:p>
          </p:txBody>
        </p:sp>
        <p:sp>
          <p:nvSpPr>
            <p:cNvPr id="80" name="TextBox 79"/>
            <p:cNvSpPr txBox="1"/>
            <p:nvPr/>
          </p:nvSpPr>
          <p:spPr>
            <a:xfrm>
              <a:off x="3702838" y="2304654"/>
              <a:ext cx="1083476" cy="230832"/>
            </a:xfrm>
            <a:prstGeom prst="rect">
              <a:avLst/>
            </a:prstGeom>
            <a:noFill/>
          </p:spPr>
          <p:txBody>
            <a:bodyPr wrap="square" rtlCol="0">
              <a:spAutoFit/>
            </a:bodyPr>
            <a:lstStyle/>
            <a:p>
              <a:r>
                <a:rPr lang="ja-JP" altLang="en-US" sz="900" b="1" dirty="0" smtClean="0">
                  <a:solidFill>
                    <a:srgbClr val="FF0000"/>
                  </a:solidFill>
                </a:rPr>
                <a:t>電気削減</a:t>
              </a:r>
              <a:endParaRPr lang="en-US" altLang="ko-KR" sz="900" b="1" dirty="0" smtClean="0">
                <a:solidFill>
                  <a:srgbClr val="FF0000"/>
                </a:solidFill>
              </a:endParaRPr>
            </a:p>
          </p:txBody>
        </p:sp>
        <p:sp>
          <p:nvSpPr>
            <p:cNvPr id="81" name="직사각형 80"/>
            <p:cNvSpPr/>
            <p:nvPr/>
          </p:nvSpPr>
          <p:spPr>
            <a:xfrm>
              <a:off x="3304778" y="2270025"/>
              <a:ext cx="582211" cy="292388"/>
            </a:xfrm>
            <a:prstGeom prst="rect">
              <a:avLst/>
            </a:prstGeom>
          </p:spPr>
          <p:txBody>
            <a:bodyPr wrap="none">
              <a:spAutoFit/>
            </a:bodyPr>
            <a:lstStyle/>
            <a:p>
              <a:r>
                <a:rPr lang="en-US" altLang="ko-KR" sz="1300" b="1" dirty="0" smtClean="0">
                  <a:solidFill>
                    <a:srgbClr val="FF0000"/>
                  </a:solidFill>
                </a:rPr>
                <a:t>70% </a:t>
              </a:r>
              <a:endParaRPr lang="ko-KR" altLang="en-US" sz="1300" dirty="0"/>
            </a:p>
          </p:txBody>
        </p:sp>
      </p:grpSp>
      <p:pic>
        <p:nvPicPr>
          <p:cNvPr id="82" name="Picture 4"/>
          <p:cNvPicPr>
            <a:picLocks noChangeAspect="1" noChangeArrowheads="1"/>
          </p:cNvPicPr>
          <p:nvPr/>
        </p:nvPicPr>
        <p:blipFill>
          <a:blip r:embed="rId3" cstate="print"/>
          <a:srcRect/>
          <a:stretch>
            <a:fillRect/>
          </a:stretch>
        </p:blipFill>
        <p:spPr bwMode="auto">
          <a:xfrm>
            <a:off x="641937" y="2400875"/>
            <a:ext cx="1905016" cy="674983"/>
          </a:xfrm>
          <a:prstGeom prst="rect">
            <a:avLst/>
          </a:prstGeom>
          <a:noFill/>
          <a:ln w="9525">
            <a:noFill/>
            <a:miter lim="800000"/>
            <a:headEnd/>
            <a:tailEnd/>
          </a:ln>
          <a:effectLst/>
        </p:spPr>
      </p:pic>
      <p:pic>
        <p:nvPicPr>
          <p:cNvPr id="83" name="Picture 3"/>
          <p:cNvPicPr>
            <a:picLocks noChangeAspect="1" noChangeArrowheads="1"/>
          </p:cNvPicPr>
          <p:nvPr/>
        </p:nvPicPr>
        <p:blipFill>
          <a:blip r:embed="rId4" cstate="print"/>
          <a:srcRect/>
          <a:stretch>
            <a:fillRect/>
          </a:stretch>
        </p:blipFill>
        <p:spPr bwMode="auto">
          <a:xfrm>
            <a:off x="641937" y="1571612"/>
            <a:ext cx="1905016" cy="697870"/>
          </a:xfrm>
          <a:prstGeom prst="rect">
            <a:avLst/>
          </a:prstGeom>
          <a:noFill/>
          <a:ln w="9525">
            <a:noFill/>
            <a:miter lim="800000"/>
            <a:headEnd/>
            <a:tailEnd/>
          </a:ln>
          <a:effectLst/>
        </p:spPr>
      </p:pic>
      <p:sp>
        <p:nvSpPr>
          <p:cNvPr id="84" name="TextBox 83"/>
          <p:cNvSpPr txBox="1"/>
          <p:nvPr/>
        </p:nvSpPr>
        <p:spPr>
          <a:xfrm>
            <a:off x="189499" y="1804562"/>
            <a:ext cx="500066" cy="338554"/>
          </a:xfrm>
          <a:prstGeom prst="rect">
            <a:avLst/>
          </a:prstGeom>
          <a:noFill/>
        </p:spPr>
        <p:txBody>
          <a:bodyPr wrap="square" rtlCol="0">
            <a:spAutoFit/>
          </a:bodyPr>
          <a:lstStyle/>
          <a:p>
            <a:pPr algn="just"/>
            <a:r>
              <a:rPr lang="en-US" altLang="ko-KR" sz="800" dirty="0" smtClean="0"/>
              <a:t>32W</a:t>
            </a:r>
          </a:p>
          <a:p>
            <a:pPr algn="just"/>
            <a:r>
              <a:rPr lang="ja-JP" altLang="en-US" sz="800" dirty="0" smtClean="0"/>
              <a:t>蛍光灯</a:t>
            </a:r>
            <a:endParaRPr lang="ko-KR" altLang="en-US" sz="800" dirty="0"/>
          </a:p>
        </p:txBody>
      </p:sp>
      <p:sp>
        <p:nvSpPr>
          <p:cNvPr id="85" name="TextBox 84"/>
          <p:cNvSpPr txBox="1"/>
          <p:nvPr/>
        </p:nvSpPr>
        <p:spPr>
          <a:xfrm>
            <a:off x="189499" y="2543751"/>
            <a:ext cx="500066" cy="338554"/>
          </a:xfrm>
          <a:prstGeom prst="rect">
            <a:avLst/>
          </a:prstGeom>
          <a:noFill/>
        </p:spPr>
        <p:txBody>
          <a:bodyPr wrap="square" rtlCol="0">
            <a:spAutoFit/>
          </a:bodyPr>
          <a:lstStyle/>
          <a:p>
            <a:pPr algn="just"/>
            <a:r>
              <a:rPr lang="ja-JP" altLang="en-US" sz="800" dirty="0" smtClean="0"/>
              <a:t>　</a:t>
            </a:r>
            <a:r>
              <a:rPr lang="en-US" altLang="ko-KR" sz="800" dirty="0" smtClean="0"/>
              <a:t>24</a:t>
            </a:r>
            <a:r>
              <a:rPr lang="ja-JP" altLang="en-US" sz="800" dirty="0" smtClean="0"/>
              <a:t>球</a:t>
            </a:r>
            <a:r>
              <a:rPr lang="en-US" altLang="ko-KR" sz="800" dirty="0" smtClean="0"/>
              <a:t>LED</a:t>
            </a:r>
            <a:r>
              <a:rPr lang="ja-JP" altLang="en-US" sz="800" dirty="0" err="1" smtClean="0"/>
              <a:t>ー</a:t>
            </a:r>
            <a:endParaRPr lang="ko-KR" altLang="en-US" sz="800" dirty="0"/>
          </a:p>
        </p:txBody>
      </p:sp>
      <p:sp>
        <p:nvSpPr>
          <p:cNvPr id="86" name="TextBox 85"/>
          <p:cNvSpPr txBox="1"/>
          <p:nvPr/>
        </p:nvSpPr>
        <p:spPr>
          <a:xfrm>
            <a:off x="2500298" y="2643182"/>
            <a:ext cx="1071570" cy="353943"/>
          </a:xfrm>
          <a:prstGeom prst="rect">
            <a:avLst/>
          </a:prstGeom>
          <a:noFill/>
        </p:spPr>
        <p:txBody>
          <a:bodyPr wrap="square" rtlCol="0">
            <a:spAutoFit/>
          </a:bodyPr>
          <a:lstStyle/>
          <a:p>
            <a:r>
              <a:rPr lang="en-US" altLang="ko-KR" sz="700" dirty="0" smtClean="0"/>
              <a:t>18EA x 9.6W</a:t>
            </a:r>
          </a:p>
          <a:p>
            <a:r>
              <a:rPr lang="ja-JP" altLang="en-US" sz="700" dirty="0" smtClean="0">
                <a:solidFill>
                  <a:srgbClr val="FF0000"/>
                </a:solidFill>
              </a:rPr>
              <a:t>消費電力</a:t>
            </a:r>
            <a:r>
              <a:rPr lang="ko-KR" altLang="en-US" sz="700" dirty="0" smtClean="0">
                <a:solidFill>
                  <a:srgbClr val="FF0000"/>
                </a:solidFill>
              </a:rPr>
              <a:t> </a:t>
            </a:r>
            <a:r>
              <a:rPr lang="en-US" altLang="ko-KR" sz="700" dirty="0" smtClean="0">
                <a:solidFill>
                  <a:srgbClr val="FF0000"/>
                </a:solidFill>
              </a:rPr>
              <a:t>: </a:t>
            </a:r>
            <a:r>
              <a:rPr lang="en-US" altLang="ko-KR" sz="1000" b="1" dirty="0" smtClean="0">
                <a:solidFill>
                  <a:srgbClr val="FF0000"/>
                </a:solidFill>
              </a:rPr>
              <a:t>172W</a:t>
            </a:r>
          </a:p>
        </p:txBody>
      </p:sp>
      <p:pic>
        <p:nvPicPr>
          <p:cNvPr id="87" name="Picture 2" descr="C:\Users\Joey Kim\Desktop\24구 LED바 사진\SAM_3998.JPG"/>
          <p:cNvPicPr>
            <a:picLocks noChangeAspect="1" noChangeArrowheads="1"/>
          </p:cNvPicPr>
          <p:nvPr/>
        </p:nvPicPr>
        <p:blipFill>
          <a:blip r:embed="rId5" cstate="print"/>
          <a:srcRect/>
          <a:stretch>
            <a:fillRect/>
          </a:stretch>
        </p:blipFill>
        <p:spPr bwMode="auto">
          <a:xfrm>
            <a:off x="4795140" y="1571612"/>
            <a:ext cx="1920000" cy="1440000"/>
          </a:xfrm>
          <a:prstGeom prst="rect">
            <a:avLst/>
          </a:prstGeom>
          <a:noFill/>
        </p:spPr>
      </p:pic>
      <p:pic>
        <p:nvPicPr>
          <p:cNvPr id="88" name="Picture 3" descr="C:\Users\Joey Kim\Desktop\24구 LED바 사진\SAM_4010.JPG"/>
          <p:cNvPicPr>
            <a:picLocks noChangeAspect="1" noChangeArrowheads="1"/>
          </p:cNvPicPr>
          <p:nvPr/>
        </p:nvPicPr>
        <p:blipFill>
          <a:blip r:embed="rId6" cstate="print"/>
          <a:srcRect/>
          <a:stretch>
            <a:fillRect/>
          </a:stretch>
        </p:blipFill>
        <p:spPr bwMode="auto">
          <a:xfrm>
            <a:off x="6795404" y="1571612"/>
            <a:ext cx="1920000" cy="1440000"/>
          </a:xfrm>
          <a:prstGeom prst="rect">
            <a:avLst/>
          </a:prstGeom>
          <a:noFill/>
        </p:spPr>
      </p:pic>
      <p:pic>
        <p:nvPicPr>
          <p:cNvPr id="89" name="Picture 4" descr="C:\Users\Joey Kim\Desktop\24구 LED바 사진\SAM_4008.JPG"/>
          <p:cNvPicPr>
            <a:picLocks noChangeAspect="1" noChangeArrowheads="1"/>
          </p:cNvPicPr>
          <p:nvPr/>
        </p:nvPicPr>
        <p:blipFill>
          <a:blip r:embed="rId7" cstate="print"/>
          <a:srcRect/>
          <a:stretch>
            <a:fillRect/>
          </a:stretch>
        </p:blipFill>
        <p:spPr bwMode="auto">
          <a:xfrm>
            <a:off x="6786578" y="4286256"/>
            <a:ext cx="1920000" cy="1440000"/>
          </a:xfrm>
          <a:prstGeom prst="rect">
            <a:avLst/>
          </a:prstGeom>
          <a:noFill/>
        </p:spPr>
      </p:pic>
      <p:pic>
        <p:nvPicPr>
          <p:cNvPr id="90" name="Picture 5" descr="C:\Users\Joey Kim\Desktop\24구 LED바 사진\SAM_4016.JPG"/>
          <p:cNvPicPr>
            <a:picLocks noChangeAspect="1" noChangeArrowheads="1"/>
          </p:cNvPicPr>
          <p:nvPr/>
        </p:nvPicPr>
        <p:blipFill>
          <a:blip r:embed="rId8" cstate="print"/>
          <a:srcRect/>
          <a:stretch>
            <a:fillRect/>
          </a:stretch>
        </p:blipFill>
        <p:spPr bwMode="auto">
          <a:xfrm>
            <a:off x="4786314" y="4286256"/>
            <a:ext cx="1920000" cy="1440000"/>
          </a:xfrm>
          <a:prstGeom prst="rect">
            <a:avLst/>
          </a:prstGeom>
          <a:noFill/>
        </p:spPr>
      </p:pic>
      <p:pic>
        <p:nvPicPr>
          <p:cNvPr id="91" name="Picture 8"/>
          <p:cNvPicPr>
            <a:picLocks noChangeAspect="1" noChangeArrowheads="1"/>
          </p:cNvPicPr>
          <p:nvPr/>
        </p:nvPicPr>
        <p:blipFill>
          <a:blip r:embed="rId9" cstate="print"/>
          <a:srcRect/>
          <a:stretch>
            <a:fillRect/>
          </a:stretch>
        </p:blipFill>
        <p:spPr bwMode="auto">
          <a:xfrm>
            <a:off x="2214546" y="4191658"/>
            <a:ext cx="1571636" cy="1380482"/>
          </a:xfrm>
          <a:prstGeom prst="rect">
            <a:avLst/>
          </a:prstGeom>
          <a:noFill/>
          <a:ln w="9525">
            <a:noFill/>
            <a:miter lim="800000"/>
            <a:headEnd/>
            <a:tailEnd/>
          </a:ln>
          <a:effectLst/>
        </p:spPr>
      </p:pic>
      <p:sp>
        <p:nvSpPr>
          <p:cNvPr id="92" name="굽은 화살표 91"/>
          <p:cNvSpPr/>
          <p:nvPr/>
        </p:nvSpPr>
        <p:spPr>
          <a:xfrm rot="5400000">
            <a:off x="3857620" y="4405972"/>
            <a:ext cx="214314" cy="214314"/>
          </a:xfrm>
          <a:prstGeom prst="ben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93" name="굽은 화살표 92"/>
          <p:cNvSpPr/>
          <p:nvPr/>
        </p:nvSpPr>
        <p:spPr>
          <a:xfrm rot="16200000" flipH="1">
            <a:off x="500034" y="4405972"/>
            <a:ext cx="214314" cy="214314"/>
          </a:xfrm>
          <a:prstGeom prst="ben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94" name="TextBox 93"/>
          <p:cNvSpPr txBox="1"/>
          <p:nvPr/>
        </p:nvSpPr>
        <p:spPr>
          <a:xfrm>
            <a:off x="9095" y="4678453"/>
            <a:ext cx="1144864" cy="707886"/>
          </a:xfrm>
          <a:prstGeom prst="rect">
            <a:avLst/>
          </a:prstGeom>
          <a:noFill/>
        </p:spPr>
        <p:txBody>
          <a:bodyPr wrap="none" rtlCol="0">
            <a:spAutoFit/>
          </a:bodyPr>
          <a:lstStyle/>
          <a:p>
            <a:pPr algn="ctr"/>
            <a:r>
              <a:rPr lang="ja-JP" altLang="ja-JP" sz="800" dirty="0" smtClean="0"/>
              <a:t>既存の3</a:t>
            </a:r>
            <a:r>
              <a:rPr lang="ja-JP" altLang="en-US" sz="800" dirty="0" smtClean="0"/>
              <a:t>球</a:t>
            </a:r>
            <a:r>
              <a:rPr lang="ja-JP" altLang="ja-JP" sz="800" dirty="0" smtClean="0"/>
              <a:t/>
            </a:r>
            <a:br>
              <a:rPr lang="ja-JP" altLang="ja-JP" sz="800" dirty="0" smtClean="0"/>
            </a:br>
            <a:r>
              <a:rPr lang="ja-JP" altLang="ja-JP" sz="800" dirty="0" smtClean="0"/>
              <a:t>サイン用モジュール </a:t>
            </a:r>
            <a:br>
              <a:rPr lang="ja-JP" altLang="ja-JP" sz="800" dirty="0" smtClean="0"/>
            </a:br>
            <a:r>
              <a:rPr lang="ja-JP" altLang="ja-JP" sz="800" dirty="0" smtClean="0"/>
              <a:t>40</a:t>
            </a:r>
            <a:r>
              <a:rPr lang="ja-JP" altLang="en-US" sz="800" dirty="0" smtClean="0"/>
              <a:t>個で組立必要</a:t>
            </a:r>
            <a:r>
              <a:rPr lang="ko-KR" altLang="en-US" sz="800" dirty="0" smtClean="0"/>
              <a:t> 필요</a:t>
            </a:r>
            <a:endParaRPr lang="en-US" altLang="ko-KR" sz="800" dirty="0" smtClean="0"/>
          </a:p>
          <a:p>
            <a:pPr algn="ctr"/>
            <a:endParaRPr lang="en-US" altLang="ko-KR" sz="800" dirty="0" smtClean="0"/>
          </a:p>
          <a:p>
            <a:pPr algn="ctr"/>
            <a:endParaRPr lang="ko-KR" altLang="en-US" sz="800" dirty="0"/>
          </a:p>
        </p:txBody>
      </p:sp>
      <p:pic>
        <p:nvPicPr>
          <p:cNvPr id="95" name="Picture 9"/>
          <p:cNvPicPr>
            <a:picLocks noChangeAspect="1" noChangeArrowheads="1"/>
          </p:cNvPicPr>
          <p:nvPr/>
        </p:nvPicPr>
        <p:blipFill>
          <a:blip r:embed="rId10" cstate="print"/>
          <a:srcRect/>
          <a:stretch>
            <a:fillRect/>
          </a:stretch>
        </p:blipFill>
        <p:spPr bwMode="auto">
          <a:xfrm>
            <a:off x="828793" y="4250396"/>
            <a:ext cx="1385753" cy="1285884"/>
          </a:xfrm>
          <a:prstGeom prst="rect">
            <a:avLst/>
          </a:prstGeom>
          <a:noFill/>
          <a:ln w="9525">
            <a:noFill/>
            <a:miter lim="800000"/>
            <a:headEnd/>
            <a:tailEnd/>
          </a:ln>
          <a:effectLst/>
        </p:spPr>
      </p:pic>
      <p:sp>
        <p:nvSpPr>
          <p:cNvPr id="96" name="TextBox 95"/>
          <p:cNvSpPr txBox="1"/>
          <p:nvPr/>
        </p:nvSpPr>
        <p:spPr>
          <a:xfrm>
            <a:off x="3567164" y="4678453"/>
            <a:ext cx="849913" cy="707886"/>
          </a:xfrm>
          <a:prstGeom prst="rect">
            <a:avLst/>
          </a:prstGeom>
          <a:noFill/>
        </p:spPr>
        <p:txBody>
          <a:bodyPr wrap="none" rtlCol="0">
            <a:spAutoFit/>
          </a:bodyPr>
          <a:lstStyle/>
          <a:p>
            <a:pPr algn="ctr"/>
            <a:endParaRPr lang="en-US" altLang="ko-KR" sz="800" dirty="0"/>
          </a:p>
          <a:p>
            <a:pPr algn="ctr"/>
            <a:r>
              <a:rPr lang="en-US" altLang="ko-KR" sz="800" dirty="0" smtClean="0"/>
              <a:t>LED</a:t>
            </a:r>
            <a:r>
              <a:rPr lang="ja-JP" altLang="en-US" sz="800" dirty="0" smtClean="0"/>
              <a:t>バー</a:t>
            </a:r>
            <a:endParaRPr lang="en-US" altLang="ko-KR" sz="800" dirty="0" smtClean="0"/>
          </a:p>
          <a:p>
            <a:pPr algn="ctr"/>
            <a:r>
              <a:rPr lang="en-US" altLang="ko-KR" sz="800" dirty="0" smtClean="0"/>
              <a:t>(50cm)</a:t>
            </a:r>
          </a:p>
          <a:p>
            <a:pPr algn="ctr"/>
            <a:r>
              <a:rPr lang="en-US" altLang="ko-KR" sz="800" b="1" dirty="0" smtClean="0"/>
              <a:t>4</a:t>
            </a:r>
            <a:r>
              <a:rPr lang="ja-JP" altLang="en-US" sz="800" b="1" dirty="0" smtClean="0"/>
              <a:t>個で組立完了</a:t>
            </a:r>
            <a:endParaRPr lang="en-US" altLang="ko-KR" sz="800" dirty="0" smtClean="0"/>
          </a:p>
          <a:p>
            <a:pPr algn="ctr"/>
            <a:endParaRPr lang="ko-KR" altLang="en-US" sz="800" dirty="0"/>
          </a:p>
        </p:txBody>
      </p:sp>
      <p:sp>
        <p:nvSpPr>
          <p:cNvPr id="97" name="왼쪽으로 구부러진 화살표 96"/>
          <p:cNvSpPr/>
          <p:nvPr/>
        </p:nvSpPr>
        <p:spPr>
          <a:xfrm rot="5400000" flipV="1">
            <a:off x="2214546" y="4357694"/>
            <a:ext cx="214314" cy="2500330"/>
          </a:xfrm>
          <a:prstGeom prst="curvedLeftArrow">
            <a:avLst>
              <a:gd name="adj1" fmla="val 57728"/>
              <a:gd name="adj2" fmla="val 189926"/>
              <a:gd name="adj3" fmla="val 32625"/>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a:solidFill>
                <a:schemeClr val="tx1"/>
              </a:solidFill>
            </a:endParaRPr>
          </a:p>
        </p:txBody>
      </p:sp>
      <p:sp>
        <p:nvSpPr>
          <p:cNvPr id="98" name="직사각형 97"/>
          <p:cNvSpPr/>
          <p:nvPr/>
        </p:nvSpPr>
        <p:spPr>
          <a:xfrm>
            <a:off x="1647805" y="5591192"/>
            <a:ext cx="1143008" cy="14287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800" dirty="0" smtClean="0"/>
              <a:t>　</a:t>
            </a:r>
            <a:endParaRPr lang="en-US" altLang="ja-JP" sz="800" dirty="0" smtClean="0"/>
          </a:p>
          <a:p>
            <a:pPr algn="ctr"/>
            <a:r>
              <a:rPr lang="en-US" altLang="ko-KR" sz="800" dirty="0" smtClean="0"/>
              <a:t>10</a:t>
            </a:r>
            <a:r>
              <a:rPr lang="ja-JP" altLang="en-US" sz="800" dirty="0" smtClean="0"/>
              <a:t>倍の作業効率</a:t>
            </a:r>
            <a:endParaRPr lang="en-US" altLang="ja-JP" sz="800" dirty="0" smtClean="0"/>
          </a:p>
          <a:p>
            <a:pPr algn="ctr"/>
            <a:endParaRPr lang="ko-KR" altLang="en-US" sz="800" dirty="0"/>
          </a:p>
        </p:txBody>
      </p:sp>
      <p:cxnSp>
        <p:nvCxnSpPr>
          <p:cNvPr id="99" name="직선 연결선 98"/>
          <p:cNvCxnSpPr/>
          <p:nvPr/>
        </p:nvCxnSpPr>
        <p:spPr>
          <a:xfrm rot="5400000">
            <a:off x="1615843" y="4881749"/>
            <a:ext cx="128588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직선 화살표 연결선 99"/>
          <p:cNvCxnSpPr/>
          <p:nvPr/>
        </p:nvCxnSpPr>
        <p:spPr>
          <a:xfrm rot="5400000">
            <a:off x="5679289" y="1750207"/>
            <a:ext cx="285752" cy="214314"/>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101" name="직사각형 100"/>
          <p:cNvSpPr>
            <a:spLocks noChangeAspect="1"/>
          </p:cNvSpPr>
          <p:nvPr/>
        </p:nvSpPr>
        <p:spPr>
          <a:xfrm>
            <a:off x="5929322" y="1571612"/>
            <a:ext cx="609462" cy="200055"/>
          </a:xfrm>
          <a:prstGeom prst="rect">
            <a:avLst/>
          </a:prstGeom>
        </p:spPr>
        <p:txBody>
          <a:bodyPr wrap="none">
            <a:spAutoFit/>
          </a:bodyPr>
          <a:lstStyle/>
          <a:p>
            <a:r>
              <a:rPr lang="ja-JP" altLang="en-US" sz="700" dirty="0" smtClean="0"/>
              <a:t>ピース固定</a:t>
            </a:r>
            <a:endParaRPr lang="ko-KR" altLang="en-US" sz="700" dirty="0"/>
          </a:p>
        </p:txBody>
      </p:sp>
      <p:cxnSp>
        <p:nvCxnSpPr>
          <p:cNvPr id="104" name="직선 화살표 연결선 103"/>
          <p:cNvCxnSpPr/>
          <p:nvPr/>
        </p:nvCxnSpPr>
        <p:spPr>
          <a:xfrm rot="5400000">
            <a:off x="7250925" y="1964521"/>
            <a:ext cx="285752" cy="7143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105" name="직사각형 104"/>
          <p:cNvSpPr>
            <a:spLocks noChangeAspect="1"/>
          </p:cNvSpPr>
          <p:nvPr/>
        </p:nvSpPr>
        <p:spPr>
          <a:xfrm>
            <a:off x="7000892" y="1643050"/>
            <a:ext cx="979755" cy="200055"/>
          </a:xfrm>
          <a:prstGeom prst="rect">
            <a:avLst/>
          </a:prstGeom>
        </p:spPr>
        <p:txBody>
          <a:bodyPr wrap="none">
            <a:spAutoFit/>
          </a:bodyPr>
          <a:lstStyle/>
          <a:p>
            <a:r>
              <a:rPr lang="ja-JP" altLang="en-US" sz="700" dirty="0" smtClean="0"/>
              <a:t>平面で広い地面構造</a:t>
            </a:r>
            <a:endParaRPr lang="ko-KR" altLang="en-US" sz="700" dirty="0"/>
          </a:p>
        </p:txBody>
      </p:sp>
      <p:cxnSp>
        <p:nvCxnSpPr>
          <p:cNvPr id="107" name="직선 화살표 연결선 106"/>
          <p:cNvCxnSpPr/>
          <p:nvPr/>
        </p:nvCxnSpPr>
        <p:spPr>
          <a:xfrm rot="5400000">
            <a:off x="5322099" y="4464851"/>
            <a:ext cx="285752" cy="214314"/>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108" name="직사각형 107"/>
          <p:cNvSpPr>
            <a:spLocks noChangeAspect="1"/>
          </p:cNvSpPr>
          <p:nvPr/>
        </p:nvSpPr>
        <p:spPr>
          <a:xfrm>
            <a:off x="5528687" y="4286256"/>
            <a:ext cx="901209" cy="200055"/>
          </a:xfrm>
          <a:prstGeom prst="rect">
            <a:avLst/>
          </a:prstGeom>
        </p:spPr>
        <p:txBody>
          <a:bodyPr wrap="none">
            <a:spAutoFit/>
          </a:bodyPr>
          <a:lstStyle/>
          <a:p>
            <a:r>
              <a:rPr lang="ja-JP" altLang="en-US" sz="700" dirty="0" smtClean="0"/>
              <a:t>広いリードフレーム</a:t>
            </a:r>
            <a:endParaRPr lang="ko-KR" altLang="en-US" sz="700" dirty="0"/>
          </a:p>
        </p:txBody>
      </p:sp>
      <p:cxnSp>
        <p:nvCxnSpPr>
          <p:cNvPr id="111" name="직선 연결선 110"/>
          <p:cNvCxnSpPr>
            <a:stCxn id="109" idx="0"/>
          </p:cNvCxnSpPr>
          <p:nvPr/>
        </p:nvCxnSpPr>
        <p:spPr>
          <a:xfrm rot="5400000" flipH="1" flipV="1">
            <a:off x="7643834" y="4572008"/>
            <a:ext cx="142876" cy="1588"/>
          </a:xfrm>
          <a:prstGeom prst="line">
            <a:avLst/>
          </a:prstGeom>
        </p:spPr>
        <p:style>
          <a:lnRef idx="2">
            <a:schemeClr val="accent6"/>
          </a:lnRef>
          <a:fillRef idx="0">
            <a:schemeClr val="accent6"/>
          </a:fillRef>
          <a:effectRef idx="1">
            <a:schemeClr val="accent6"/>
          </a:effectRef>
          <a:fontRef idx="minor">
            <a:schemeClr val="tx1"/>
          </a:fontRef>
        </p:style>
      </p:cxnSp>
      <p:sp>
        <p:nvSpPr>
          <p:cNvPr id="112" name="직사각형 111"/>
          <p:cNvSpPr>
            <a:spLocks noChangeAspect="1"/>
          </p:cNvSpPr>
          <p:nvPr/>
        </p:nvSpPr>
        <p:spPr>
          <a:xfrm>
            <a:off x="7429520" y="4300515"/>
            <a:ext cx="567784" cy="200055"/>
          </a:xfrm>
          <a:prstGeom prst="rect">
            <a:avLst/>
          </a:prstGeom>
        </p:spPr>
        <p:txBody>
          <a:bodyPr wrap="none">
            <a:spAutoFit/>
          </a:bodyPr>
          <a:lstStyle/>
          <a:p>
            <a:r>
              <a:rPr lang="en-US" altLang="ko-KR" sz="700" dirty="0" smtClean="0"/>
              <a:t>AVR </a:t>
            </a:r>
            <a:r>
              <a:rPr lang="ja-JP" altLang="en-US" sz="700" dirty="0" smtClean="0"/>
              <a:t>回路</a:t>
            </a:r>
            <a:endParaRPr lang="ko-KR" altLang="en-US" sz="700" dirty="0"/>
          </a:p>
        </p:txBody>
      </p:sp>
      <p:sp>
        <p:nvSpPr>
          <p:cNvPr id="109" name="타원 108"/>
          <p:cNvSpPr/>
          <p:nvPr/>
        </p:nvSpPr>
        <p:spPr>
          <a:xfrm>
            <a:off x="7429520" y="4643446"/>
            <a:ext cx="571504" cy="571504"/>
          </a:xfrm>
          <a:prstGeom prst="ellipse">
            <a:avLst/>
          </a:prstGeom>
          <a:noFill/>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ko-KR" altLang="en-US">
              <a:effectLst>
                <a:outerShdw blurRad="50800" dist="38100" dir="2700000" algn="tl" rotWithShape="0">
                  <a:prstClr val="black">
                    <a:alpha val="40000"/>
                  </a:prstClr>
                </a:outerShdw>
              </a:effectLs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직사각형 3"/>
          <p:cNvSpPr/>
          <p:nvPr/>
        </p:nvSpPr>
        <p:spPr>
          <a:xfrm>
            <a:off x="0" y="6572272"/>
            <a:ext cx="9144000" cy="2857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dirty="0"/>
          </a:p>
        </p:txBody>
      </p:sp>
      <p:sp>
        <p:nvSpPr>
          <p:cNvPr id="5" name="TextBox 4"/>
          <p:cNvSpPr txBox="1"/>
          <p:nvPr/>
        </p:nvSpPr>
        <p:spPr>
          <a:xfrm>
            <a:off x="6858016" y="6611780"/>
            <a:ext cx="1402948" cy="246221"/>
          </a:xfrm>
          <a:prstGeom prst="rect">
            <a:avLst/>
          </a:prstGeom>
          <a:noFill/>
        </p:spPr>
        <p:txBody>
          <a:bodyPr wrap="none" rtlCol="0">
            <a:spAutoFit/>
          </a:bodyPr>
          <a:lstStyle/>
          <a:p>
            <a:r>
              <a:rPr lang="en-US" altLang="ko-KR" sz="1000" b="1" dirty="0" smtClean="0">
                <a:solidFill>
                  <a:schemeClr val="bg1"/>
                </a:solidFill>
              </a:rPr>
              <a:t>IT JAPAN CO., LTD.</a:t>
            </a:r>
            <a:endParaRPr lang="ko-KR" altLang="en-US" sz="1000" b="1" dirty="0">
              <a:solidFill>
                <a:schemeClr val="bg1"/>
              </a:solidFill>
            </a:endParaRPr>
          </a:p>
        </p:txBody>
      </p:sp>
      <p:sp>
        <p:nvSpPr>
          <p:cNvPr id="6" name="TextBox 5"/>
          <p:cNvSpPr txBox="1"/>
          <p:nvPr/>
        </p:nvSpPr>
        <p:spPr>
          <a:xfrm>
            <a:off x="0" y="6581002"/>
            <a:ext cx="269625" cy="276999"/>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none" rtlCol="0">
            <a:spAutoFit/>
          </a:bodyPr>
          <a:lstStyle/>
          <a:p>
            <a:pPr algn="ctr"/>
            <a:r>
              <a:rPr lang="en-US" altLang="ko-KR" sz="1200" dirty="0" smtClean="0">
                <a:solidFill>
                  <a:schemeClr val="bg1"/>
                </a:solidFill>
              </a:rPr>
              <a:t>7</a:t>
            </a:r>
            <a:endParaRPr lang="ko-KR" altLang="en-US" sz="1200" dirty="0">
              <a:solidFill>
                <a:schemeClr val="bg1"/>
              </a:solidFill>
            </a:endParaRPr>
          </a:p>
        </p:txBody>
      </p:sp>
      <p:sp>
        <p:nvSpPr>
          <p:cNvPr id="7" name="TextBox 6"/>
          <p:cNvSpPr txBox="1"/>
          <p:nvPr/>
        </p:nvSpPr>
        <p:spPr>
          <a:xfrm>
            <a:off x="0" y="571480"/>
            <a:ext cx="9144000" cy="738664"/>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marL="0" lvl="1" algn="ctr"/>
            <a:r>
              <a:rPr lang="ja-JP" altLang="en-US" sz="1400" b="1" u="sng" dirty="0" smtClean="0">
                <a:hlinkClick r:id="rId2"/>
              </a:rPr>
              <a:t>これからの看板照明は　キューピットライト</a:t>
            </a:r>
            <a:endParaRPr lang="en-US" altLang="ko-KR" sz="1400" b="1" dirty="0" smtClean="0">
              <a:solidFill>
                <a:schemeClr val="tx1"/>
              </a:solidFill>
              <a:latin typeface="HY견고딕" pitchFamily="18" charset="-127"/>
              <a:ea typeface="HY견고딕" pitchFamily="18" charset="-127"/>
            </a:endParaRPr>
          </a:p>
          <a:p>
            <a:pPr algn="ctr"/>
            <a:r>
              <a:rPr lang="ja-JP" altLang="ja-JP" sz="1400" dirty="0" smtClean="0"/>
              <a:t>バックライト用</a:t>
            </a:r>
            <a:r>
              <a:rPr lang="ja-JP" altLang="ja-JP" sz="1400" dirty="0" smtClean="0"/>
              <a:t>LEDバーの製品の利点と比較資料（</a:t>
            </a:r>
            <a:r>
              <a:rPr lang="ja-JP" altLang="en-US" sz="1400" dirty="0" smtClean="0"/>
              <a:t>２</a:t>
            </a:r>
            <a:r>
              <a:rPr lang="ja-JP" altLang="ja-JP" sz="1400" dirty="0" smtClean="0"/>
              <a:t>）</a:t>
            </a:r>
            <a:endParaRPr lang="ko-KR" altLang="en-US" sz="1400" dirty="0" smtClean="0">
              <a:latin typeface="HY견고딕" pitchFamily="18" charset="-127"/>
              <a:ea typeface="HY견고딕" pitchFamily="18" charset="-127"/>
            </a:endParaRPr>
          </a:p>
          <a:p>
            <a:pPr algn="ctr"/>
            <a:endParaRPr lang="ko-KR" altLang="en-US" sz="1400" dirty="0">
              <a:latin typeface="HY견고딕" pitchFamily="18" charset="-127"/>
              <a:ea typeface="HY견고딕" pitchFamily="18" charset="-127"/>
            </a:endParaRPr>
          </a:p>
        </p:txBody>
      </p:sp>
      <p:sp>
        <p:nvSpPr>
          <p:cNvPr id="68" name="모서리가 둥근 직사각형 67"/>
          <p:cNvSpPr/>
          <p:nvPr/>
        </p:nvSpPr>
        <p:spPr>
          <a:xfrm>
            <a:off x="142844" y="1071546"/>
            <a:ext cx="4357718" cy="2643206"/>
          </a:xfrm>
          <a:prstGeom prst="roundRect">
            <a:avLst>
              <a:gd name="adj" fmla="val 5506"/>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ko-KR" altLang="en-US"/>
          </a:p>
        </p:txBody>
      </p:sp>
      <p:sp>
        <p:nvSpPr>
          <p:cNvPr id="70" name="모서리가 둥근 직사각형 69"/>
          <p:cNvSpPr/>
          <p:nvPr/>
        </p:nvSpPr>
        <p:spPr>
          <a:xfrm>
            <a:off x="142844" y="3786190"/>
            <a:ext cx="4357718" cy="2643206"/>
          </a:xfrm>
          <a:prstGeom prst="roundRect">
            <a:avLst>
              <a:gd name="adj" fmla="val 5506"/>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ko-KR" altLang="en-US"/>
          </a:p>
        </p:txBody>
      </p:sp>
      <p:sp>
        <p:nvSpPr>
          <p:cNvPr id="71" name="모서리가 둥근 직사각형 70"/>
          <p:cNvSpPr/>
          <p:nvPr/>
        </p:nvSpPr>
        <p:spPr>
          <a:xfrm>
            <a:off x="4572000" y="1071546"/>
            <a:ext cx="4357718" cy="2643206"/>
          </a:xfrm>
          <a:prstGeom prst="roundRect">
            <a:avLst>
              <a:gd name="adj" fmla="val 5506"/>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ko-KR" altLang="en-US"/>
          </a:p>
        </p:txBody>
      </p:sp>
      <p:sp>
        <p:nvSpPr>
          <p:cNvPr id="73" name="모서리가 둥근 직사각형 72"/>
          <p:cNvSpPr/>
          <p:nvPr/>
        </p:nvSpPr>
        <p:spPr>
          <a:xfrm>
            <a:off x="4572000" y="3786190"/>
            <a:ext cx="4357718" cy="2643206"/>
          </a:xfrm>
          <a:prstGeom prst="roundRect">
            <a:avLst>
              <a:gd name="adj" fmla="val 5506"/>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ko-KR" altLang="en-US"/>
          </a:p>
        </p:txBody>
      </p:sp>
      <p:sp>
        <p:nvSpPr>
          <p:cNvPr id="76" name="TextBox 75"/>
          <p:cNvSpPr txBox="1"/>
          <p:nvPr/>
        </p:nvSpPr>
        <p:spPr>
          <a:xfrm>
            <a:off x="1655338" y="1142984"/>
            <a:ext cx="1487902" cy="246221"/>
          </a:xfrm>
          <a:prstGeom prst="rect">
            <a:avLst/>
          </a:prstGeom>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ja-JP" altLang="ja-JP" sz="1000" dirty="0" smtClean="0"/>
              <a:t>防水構造</a:t>
            </a:r>
            <a:endParaRPr lang="ko-KR" altLang="en-US" sz="1000" dirty="0">
              <a:latin typeface="HY견고딕" pitchFamily="18" charset="-127"/>
              <a:ea typeface="HY견고딕" pitchFamily="18" charset="-127"/>
            </a:endParaRPr>
          </a:p>
        </p:txBody>
      </p:sp>
      <p:sp>
        <p:nvSpPr>
          <p:cNvPr id="82" name="TextBox 81"/>
          <p:cNvSpPr txBox="1"/>
          <p:nvPr/>
        </p:nvSpPr>
        <p:spPr>
          <a:xfrm>
            <a:off x="6215074" y="1142984"/>
            <a:ext cx="1143008" cy="246221"/>
          </a:xfrm>
          <a:prstGeom prst="rect">
            <a:avLst/>
          </a:prstGeom>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ja-JP" altLang="ja-JP" sz="1000" dirty="0" smtClean="0"/>
              <a:t>放熱構造</a:t>
            </a:r>
            <a:endParaRPr lang="ko-KR" altLang="en-US" sz="1000" dirty="0">
              <a:latin typeface="HY견고딕" pitchFamily="18" charset="-127"/>
              <a:ea typeface="HY견고딕" pitchFamily="18" charset="-127"/>
            </a:endParaRPr>
          </a:p>
        </p:txBody>
      </p:sp>
      <p:sp>
        <p:nvSpPr>
          <p:cNvPr id="84" name="TextBox 83"/>
          <p:cNvSpPr txBox="1"/>
          <p:nvPr/>
        </p:nvSpPr>
        <p:spPr>
          <a:xfrm>
            <a:off x="1827785" y="3848875"/>
            <a:ext cx="1143008" cy="246221"/>
          </a:xfrm>
          <a:prstGeom prst="rect">
            <a:avLst/>
          </a:prstGeom>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ja-JP" altLang="ja-JP" sz="1000" dirty="0" smtClean="0"/>
              <a:t>高照度</a:t>
            </a:r>
            <a:endParaRPr lang="ko-KR" altLang="en-US" sz="1000" dirty="0">
              <a:latin typeface="HY견고딕" pitchFamily="18" charset="-127"/>
              <a:ea typeface="HY견고딕" pitchFamily="18" charset="-127"/>
            </a:endParaRPr>
          </a:p>
        </p:txBody>
      </p:sp>
      <p:sp>
        <p:nvSpPr>
          <p:cNvPr id="85" name="TextBox 84"/>
          <p:cNvSpPr txBox="1"/>
          <p:nvPr/>
        </p:nvSpPr>
        <p:spPr>
          <a:xfrm>
            <a:off x="6215074" y="3848875"/>
            <a:ext cx="1143008" cy="246221"/>
          </a:xfrm>
          <a:prstGeom prst="rect">
            <a:avLst/>
          </a:prstGeom>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ja-JP" altLang="ja-JP" sz="1000" dirty="0" smtClean="0"/>
              <a:t>便利な組み立て</a:t>
            </a:r>
            <a:endParaRPr lang="ko-KR" altLang="en-US" sz="1000" dirty="0">
              <a:latin typeface="HY견고딕" pitchFamily="18" charset="-127"/>
              <a:ea typeface="HY견고딕" pitchFamily="18" charset="-127"/>
            </a:endParaRPr>
          </a:p>
        </p:txBody>
      </p:sp>
      <p:sp>
        <p:nvSpPr>
          <p:cNvPr id="87" name="TextBox 86"/>
          <p:cNvSpPr txBox="1"/>
          <p:nvPr/>
        </p:nvSpPr>
        <p:spPr>
          <a:xfrm>
            <a:off x="357158" y="3068421"/>
            <a:ext cx="3857652" cy="507831"/>
          </a:xfrm>
          <a:prstGeom prst="rect">
            <a:avLst/>
          </a:prstGeom>
          <a:noFill/>
        </p:spPr>
        <p:txBody>
          <a:bodyPr wrap="square" rtlCol="0">
            <a:spAutoFit/>
          </a:bodyPr>
          <a:lstStyle/>
          <a:p>
            <a:pPr algn="just"/>
            <a:r>
              <a:rPr lang="ja-JP" altLang="ja-JP" sz="900" dirty="0" smtClean="0"/>
              <a:t>アルミフレームバー、基板を装着し、ハードタイプのエポキシ樹脂で防水処理をするので、長い時間が経っても製品の変質がなく、外部の衝撃に強く、長さを長く製作して運搬や施工しても曲がったりずれ現象がない。</a:t>
            </a:r>
            <a:endParaRPr lang="ko-KR" altLang="en-US" sz="900" dirty="0"/>
          </a:p>
        </p:txBody>
      </p:sp>
      <p:sp>
        <p:nvSpPr>
          <p:cNvPr id="88" name="TextBox 87"/>
          <p:cNvSpPr txBox="1"/>
          <p:nvPr/>
        </p:nvSpPr>
        <p:spPr>
          <a:xfrm>
            <a:off x="4786314" y="3143248"/>
            <a:ext cx="3857652" cy="369332"/>
          </a:xfrm>
          <a:prstGeom prst="rect">
            <a:avLst/>
          </a:prstGeom>
          <a:noFill/>
        </p:spPr>
        <p:txBody>
          <a:bodyPr wrap="square" rtlCol="0">
            <a:spAutoFit/>
          </a:bodyPr>
          <a:lstStyle/>
          <a:p>
            <a:pPr algn="just"/>
            <a:r>
              <a:rPr lang="ja-JP" altLang="ja-JP" sz="900" dirty="0" smtClean="0"/>
              <a:t>ケースを熱伝導性の高いアルミニウムでスリムで広く採用し、熱放出が速いので、製品の寿命が長く、長い時間が経っても照度が全く変わっていない</a:t>
            </a:r>
            <a:endParaRPr lang="ko-KR" altLang="en-US" sz="900" dirty="0"/>
          </a:p>
        </p:txBody>
      </p:sp>
      <p:sp>
        <p:nvSpPr>
          <p:cNvPr id="89" name="TextBox 88"/>
          <p:cNvSpPr txBox="1"/>
          <p:nvPr/>
        </p:nvSpPr>
        <p:spPr>
          <a:xfrm>
            <a:off x="357158" y="5786454"/>
            <a:ext cx="3857652" cy="600164"/>
          </a:xfrm>
          <a:prstGeom prst="rect">
            <a:avLst/>
          </a:prstGeom>
          <a:noFill/>
        </p:spPr>
        <p:txBody>
          <a:bodyPr wrap="square" rtlCol="0">
            <a:spAutoFit/>
          </a:bodyPr>
          <a:lstStyle/>
          <a:p>
            <a:pPr algn="just"/>
            <a:endParaRPr lang="en-US" altLang="ja-JP" sz="900" dirty="0" smtClean="0"/>
          </a:p>
          <a:p>
            <a:pPr algn="just"/>
            <a:endParaRPr lang="en-US" altLang="ja-JP" sz="800" dirty="0" smtClean="0"/>
          </a:p>
          <a:p>
            <a:pPr algn="just"/>
            <a:r>
              <a:rPr lang="ja-JP" altLang="ja-JP" sz="800" dirty="0" smtClean="0"/>
              <a:t>既存のLEDランプに比べて照度が2倍​​明るい高輝度照明用LEDランプを使用して、広い間隔のチップ配列の設計にもかかわらず、高い照度を持ち、影の現象が生じない</a:t>
            </a:r>
            <a:endParaRPr lang="ko-KR" altLang="en-US" sz="800" dirty="0"/>
          </a:p>
        </p:txBody>
      </p:sp>
      <p:sp>
        <p:nvSpPr>
          <p:cNvPr id="90" name="TextBox 89"/>
          <p:cNvSpPr txBox="1"/>
          <p:nvPr/>
        </p:nvSpPr>
        <p:spPr>
          <a:xfrm>
            <a:off x="4786314" y="5786454"/>
            <a:ext cx="3857652" cy="646331"/>
          </a:xfrm>
          <a:prstGeom prst="rect">
            <a:avLst/>
          </a:prstGeom>
          <a:noFill/>
        </p:spPr>
        <p:txBody>
          <a:bodyPr wrap="square" rtlCol="0">
            <a:spAutoFit/>
          </a:bodyPr>
          <a:lstStyle/>
          <a:p>
            <a:pPr algn="just"/>
            <a:r>
              <a:rPr lang="ja-JP" altLang="ja-JP" sz="900" dirty="0" smtClean="0"/>
              <a:t>製品の長さの単位は、​​最小25cmから50、75、100、150、200、300、400cmであり、好みの長さに組み立てる時に弾丸端子（接続ピン）を相互に接続することができ、迅速かつ簡単にインストールが可能である。一度にシリアル接続可能な長さは4Mである</a:t>
            </a:r>
            <a:endParaRPr lang="ko-KR" altLang="en-US" sz="900" dirty="0"/>
          </a:p>
        </p:txBody>
      </p:sp>
      <p:grpSp>
        <p:nvGrpSpPr>
          <p:cNvPr id="2" name="그룹 90"/>
          <p:cNvGrpSpPr/>
          <p:nvPr/>
        </p:nvGrpSpPr>
        <p:grpSpPr>
          <a:xfrm>
            <a:off x="357158" y="1571612"/>
            <a:ext cx="1920000" cy="1440000"/>
            <a:chOff x="357158" y="1571612"/>
            <a:chExt cx="1920000" cy="1440000"/>
          </a:xfrm>
        </p:grpSpPr>
        <p:pic>
          <p:nvPicPr>
            <p:cNvPr id="92" name="Picture 2" descr="C:\Users\Joey Kim\Desktop\24구 LED바 사진\SAM_4001.JPG"/>
            <p:cNvPicPr>
              <a:picLocks noChangeAspect="1" noChangeArrowheads="1"/>
            </p:cNvPicPr>
            <p:nvPr/>
          </p:nvPicPr>
          <p:blipFill>
            <a:blip r:embed="rId3" cstate="print"/>
            <a:srcRect/>
            <a:stretch>
              <a:fillRect/>
            </a:stretch>
          </p:blipFill>
          <p:spPr bwMode="auto">
            <a:xfrm>
              <a:off x="357158" y="1571612"/>
              <a:ext cx="1920000" cy="1440000"/>
            </a:xfrm>
            <a:prstGeom prst="rect">
              <a:avLst/>
            </a:prstGeom>
            <a:noFill/>
          </p:spPr>
        </p:pic>
        <p:pic>
          <p:nvPicPr>
            <p:cNvPr id="93" name="Picture 3" descr="C:\Users\Joey Kim\Desktop\24구 LED바 사진\SAM_4021.JPG"/>
            <p:cNvPicPr>
              <a:picLocks noChangeAspect="1" noChangeArrowheads="1"/>
            </p:cNvPicPr>
            <p:nvPr/>
          </p:nvPicPr>
          <p:blipFill>
            <a:blip r:embed="rId4" cstate="print"/>
            <a:srcRect/>
            <a:stretch>
              <a:fillRect/>
            </a:stretch>
          </p:blipFill>
          <p:spPr bwMode="auto">
            <a:xfrm>
              <a:off x="1495014" y="2428868"/>
              <a:ext cx="769499" cy="577124"/>
            </a:xfrm>
            <a:prstGeom prst="rect">
              <a:avLst/>
            </a:prstGeom>
            <a:noFill/>
          </p:spPr>
        </p:pic>
      </p:grpSp>
      <p:pic>
        <p:nvPicPr>
          <p:cNvPr id="94" name="Picture 4" descr="C:\Users\Joey Kim\Desktop\24구 LED바 사진\SAM_4011.JPG"/>
          <p:cNvPicPr>
            <a:picLocks noChangeAspect="1" noChangeArrowheads="1"/>
          </p:cNvPicPr>
          <p:nvPr/>
        </p:nvPicPr>
        <p:blipFill>
          <a:blip r:embed="rId5" cstate="print"/>
          <a:srcRect/>
          <a:stretch>
            <a:fillRect/>
          </a:stretch>
        </p:blipFill>
        <p:spPr bwMode="auto">
          <a:xfrm>
            <a:off x="2357422" y="1571612"/>
            <a:ext cx="1920000" cy="1440000"/>
          </a:xfrm>
          <a:prstGeom prst="rect">
            <a:avLst/>
          </a:prstGeom>
          <a:noFill/>
        </p:spPr>
      </p:pic>
      <p:pic>
        <p:nvPicPr>
          <p:cNvPr id="95" name="Picture 5" descr="C:\Users\Joey Kim\Desktop\24구 LED바 사진\SAM_4010.JPG"/>
          <p:cNvPicPr>
            <a:picLocks noChangeAspect="1" noChangeArrowheads="1"/>
          </p:cNvPicPr>
          <p:nvPr/>
        </p:nvPicPr>
        <p:blipFill>
          <a:blip r:embed="rId6" cstate="print"/>
          <a:srcRect/>
          <a:stretch>
            <a:fillRect/>
          </a:stretch>
        </p:blipFill>
        <p:spPr bwMode="auto">
          <a:xfrm>
            <a:off x="4786314" y="1571612"/>
            <a:ext cx="1920000" cy="1440000"/>
          </a:xfrm>
          <a:prstGeom prst="rect">
            <a:avLst/>
          </a:prstGeom>
          <a:noFill/>
        </p:spPr>
      </p:pic>
      <p:pic>
        <p:nvPicPr>
          <p:cNvPr id="96" name="Picture 6" descr="C:\Users\Joey Kim\Desktop\24구 LED바 사진\SAM_4007.JPG"/>
          <p:cNvPicPr>
            <a:picLocks noChangeAspect="1" noChangeArrowheads="1"/>
          </p:cNvPicPr>
          <p:nvPr/>
        </p:nvPicPr>
        <p:blipFill>
          <a:blip r:embed="rId7" cstate="print"/>
          <a:srcRect/>
          <a:stretch>
            <a:fillRect/>
          </a:stretch>
        </p:blipFill>
        <p:spPr bwMode="auto">
          <a:xfrm>
            <a:off x="357158" y="4286256"/>
            <a:ext cx="1920000" cy="1440000"/>
          </a:xfrm>
          <a:prstGeom prst="rect">
            <a:avLst/>
          </a:prstGeom>
          <a:noFill/>
        </p:spPr>
      </p:pic>
      <p:pic>
        <p:nvPicPr>
          <p:cNvPr id="97" name="Picture 7" descr="C:\Users\Joey Kim\Desktop\24구 LED바 사진\SAM_4017.JPG"/>
          <p:cNvPicPr>
            <a:picLocks noChangeAspect="1" noChangeArrowheads="1"/>
          </p:cNvPicPr>
          <p:nvPr/>
        </p:nvPicPr>
        <p:blipFill>
          <a:blip r:embed="rId8" cstate="print"/>
          <a:srcRect/>
          <a:stretch>
            <a:fillRect/>
          </a:stretch>
        </p:blipFill>
        <p:spPr bwMode="auto">
          <a:xfrm>
            <a:off x="4786314" y="4286256"/>
            <a:ext cx="1920000" cy="1440000"/>
          </a:xfrm>
          <a:prstGeom prst="rect">
            <a:avLst/>
          </a:prstGeom>
          <a:noFill/>
        </p:spPr>
      </p:pic>
      <p:pic>
        <p:nvPicPr>
          <p:cNvPr id="98" name="Picture 8" descr="C:\Users\Joey Kim\Desktop\24구 LED바 사진\SAM_4018.JPG"/>
          <p:cNvPicPr>
            <a:picLocks noChangeAspect="1" noChangeArrowheads="1"/>
          </p:cNvPicPr>
          <p:nvPr/>
        </p:nvPicPr>
        <p:blipFill>
          <a:blip r:embed="rId9" cstate="print"/>
          <a:srcRect/>
          <a:stretch>
            <a:fillRect/>
          </a:stretch>
        </p:blipFill>
        <p:spPr bwMode="auto">
          <a:xfrm>
            <a:off x="6786578" y="4286256"/>
            <a:ext cx="1920000" cy="1440000"/>
          </a:xfrm>
          <a:prstGeom prst="rect">
            <a:avLst/>
          </a:prstGeom>
          <a:noFill/>
        </p:spPr>
      </p:pic>
      <p:sp>
        <p:nvSpPr>
          <p:cNvPr id="99" name="직사각형 98"/>
          <p:cNvSpPr>
            <a:spLocks noChangeAspect="1"/>
          </p:cNvSpPr>
          <p:nvPr/>
        </p:nvSpPr>
        <p:spPr>
          <a:xfrm>
            <a:off x="6786578" y="1571613"/>
            <a:ext cx="1928826" cy="142876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ko-KR" altLang="en-US"/>
          </a:p>
        </p:txBody>
      </p:sp>
      <p:sp>
        <p:nvSpPr>
          <p:cNvPr id="100" name="직사각형 99"/>
          <p:cNvSpPr/>
          <p:nvPr/>
        </p:nvSpPr>
        <p:spPr>
          <a:xfrm>
            <a:off x="6858016" y="2143116"/>
            <a:ext cx="742163" cy="2447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00"/>
          </a:p>
        </p:txBody>
      </p:sp>
      <p:sp>
        <p:nvSpPr>
          <p:cNvPr id="101" name="직사각형 100"/>
          <p:cNvSpPr/>
          <p:nvPr/>
        </p:nvSpPr>
        <p:spPr>
          <a:xfrm>
            <a:off x="6858016" y="2143116"/>
            <a:ext cx="513282" cy="246221"/>
          </a:xfrm>
          <a:prstGeom prst="rect">
            <a:avLst/>
          </a:prstGeom>
        </p:spPr>
        <p:txBody>
          <a:bodyPr wrap="none">
            <a:spAutoFit/>
          </a:bodyPr>
          <a:lstStyle/>
          <a:p>
            <a:r>
              <a:rPr lang="ja-JP" altLang="en-US" sz="1000" dirty="0" smtClean="0">
                <a:solidFill>
                  <a:schemeClr val="bg1"/>
                </a:solidFill>
              </a:rPr>
              <a:t>アルミ</a:t>
            </a:r>
            <a:endParaRPr lang="ko-KR" altLang="en-US" sz="1000" dirty="0">
              <a:solidFill>
                <a:schemeClr val="bg1"/>
              </a:solidFill>
            </a:endParaRPr>
          </a:p>
        </p:txBody>
      </p:sp>
      <p:sp>
        <p:nvSpPr>
          <p:cNvPr id="102" name="직사각형 101"/>
          <p:cNvSpPr/>
          <p:nvPr/>
        </p:nvSpPr>
        <p:spPr>
          <a:xfrm>
            <a:off x="7901803" y="2143116"/>
            <a:ext cx="742163" cy="2447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00"/>
          </a:p>
        </p:txBody>
      </p:sp>
      <p:sp>
        <p:nvSpPr>
          <p:cNvPr id="103" name="직사각형 102"/>
          <p:cNvSpPr/>
          <p:nvPr/>
        </p:nvSpPr>
        <p:spPr>
          <a:xfrm>
            <a:off x="7913710" y="2143116"/>
            <a:ext cx="704039" cy="246221"/>
          </a:xfrm>
          <a:prstGeom prst="rect">
            <a:avLst/>
          </a:prstGeom>
        </p:spPr>
        <p:txBody>
          <a:bodyPr wrap="none">
            <a:spAutoFit/>
          </a:bodyPr>
          <a:lstStyle/>
          <a:p>
            <a:r>
              <a:rPr lang="en-US" altLang="ko-KR" sz="1000" dirty="0" smtClean="0">
                <a:solidFill>
                  <a:schemeClr val="bg1"/>
                </a:solidFill>
              </a:rPr>
              <a:t>PBT </a:t>
            </a:r>
            <a:r>
              <a:rPr lang="ja-JP" altLang="en-US" sz="1000" dirty="0" smtClean="0">
                <a:solidFill>
                  <a:schemeClr val="bg1"/>
                </a:solidFill>
              </a:rPr>
              <a:t>樹脂</a:t>
            </a:r>
            <a:endParaRPr lang="ko-KR" altLang="en-US" sz="1000" dirty="0">
              <a:solidFill>
                <a:schemeClr val="bg1"/>
              </a:solidFill>
            </a:endParaRPr>
          </a:p>
        </p:txBody>
      </p:sp>
      <p:sp>
        <p:nvSpPr>
          <p:cNvPr id="104" name="직사각형 103"/>
          <p:cNvSpPr/>
          <p:nvPr/>
        </p:nvSpPr>
        <p:spPr>
          <a:xfrm>
            <a:off x="6858016" y="2420458"/>
            <a:ext cx="742163" cy="48942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ko-KR" altLang="en-US" sz="1000"/>
          </a:p>
        </p:txBody>
      </p:sp>
      <p:sp>
        <p:nvSpPr>
          <p:cNvPr id="105" name="직사각형 104"/>
          <p:cNvSpPr/>
          <p:nvPr/>
        </p:nvSpPr>
        <p:spPr>
          <a:xfrm>
            <a:off x="7901803" y="2420458"/>
            <a:ext cx="742163" cy="48942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ko-KR" altLang="en-US" sz="1000"/>
          </a:p>
        </p:txBody>
      </p:sp>
      <p:sp>
        <p:nvSpPr>
          <p:cNvPr id="106" name="직사각형 105"/>
          <p:cNvSpPr/>
          <p:nvPr/>
        </p:nvSpPr>
        <p:spPr>
          <a:xfrm>
            <a:off x="7913710" y="2550972"/>
            <a:ext cx="614271" cy="246221"/>
          </a:xfrm>
          <a:prstGeom prst="rect">
            <a:avLst/>
          </a:prstGeom>
        </p:spPr>
        <p:txBody>
          <a:bodyPr wrap="none">
            <a:spAutoFit/>
          </a:bodyPr>
          <a:lstStyle/>
          <a:p>
            <a:r>
              <a:rPr lang="en-US" altLang="ko-KR" sz="1000" dirty="0" smtClean="0"/>
              <a:t>0.2~0.8</a:t>
            </a:r>
            <a:endParaRPr lang="ko-KR" altLang="en-US" sz="1000" dirty="0"/>
          </a:p>
        </p:txBody>
      </p:sp>
      <p:sp>
        <p:nvSpPr>
          <p:cNvPr id="107" name="직사각형 106"/>
          <p:cNvSpPr/>
          <p:nvPr/>
        </p:nvSpPr>
        <p:spPr>
          <a:xfrm>
            <a:off x="6869803" y="2550972"/>
            <a:ext cx="697627" cy="246221"/>
          </a:xfrm>
          <a:prstGeom prst="rect">
            <a:avLst/>
          </a:prstGeom>
        </p:spPr>
        <p:txBody>
          <a:bodyPr wrap="none">
            <a:spAutoFit/>
          </a:bodyPr>
          <a:lstStyle/>
          <a:p>
            <a:r>
              <a:rPr lang="en-US" altLang="ko-KR" sz="1000" dirty="0" smtClean="0"/>
              <a:t>175~200</a:t>
            </a:r>
            <a:endParaRPr lang="ko-KR" altLang="en-US" sz="1000" dirty="0"/>
          </a:p>
        </p:txBody>
      </p:sp>
      <p:sp>
        <p:nvSpPr>
          <p:cNvPr id="108" name="직사각형 107"/>
          <p:cNvSpPr>
            <a:spLocks noChangeAspect="1"/>
          </p:cNvSpPr>
          <p:nvPr/>
        </p:nvSpPr>
        <p:spPr>
          <a:xfrm>
            <a:off x="7572396" y="1857364"/>
            <a:ext cx="1096775" cy="200055"/>
          </a:xfrm>
          <a:prstGeom prst="rect">
            <a:avLst/>
          </a:prstGeom>
        </p:spPr>
        <p:txBody>
          <a:bodyPr wrap="none">
            <a:spAutoFit/>
          </a:bodyPr>
          <a:lstStyle/>
          <a:p>
            <a:r>
              <a:rPr lang="ja-JP" altLang="en-US" sz="700" dirty="0" smtClean="0"/>
              <a:t>比較単位</a:t>
            </a:r>
            <a:r>
              <a:rPr lang="ko-KR" altLang="en-US" sz="700" dirty="0" smtClean="0"/>
              <a:t> </a:t>
            </a:r>
            <a:r>
              <a:rPr lang="en-US" altLang="ko-KR" sz="700" dirty="0" smtClean="0"/>
              <a:t>: kcal/</a:t>
            </a:r>
            <a:r>
              <a:rPr lang="en-US" altLang="ko-KR" sz="700" dirty="0" err="1" smtClean="0"/>
              <a:t>m.hr.'C</a:t>
            </a:r>
            <a:endParaRPr lang="ko-KR" altLang="en-US" sz="700" dirty="0"/>
          </a:p>
        </p:txBody>
      </p:sp>
      <p:sp>
        <p:nvSpPr>
          <p:cNvPr id="109" name="직사각형 108"/>
          <p:cNvSpPr>
            <a:spLocks noChangeAspect="1"/>
          </p:cNvSpPr>
          <p:nvPr/>
        </p:nvSpPr>
        <p:spPr>
          <a:xfrm>
            <a:off x="6786578" y="1568402"/>
            <a:ext cx="1928826" cy="338554"/>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algn="ctr"/>
            <a:r>
              <a:rPr lang="ja-JP" altLang="ja-JP" sz="800" dirty="0" smtClean="0"/>
              <a:t>アルミニウムとプラスチックの熱伝導率の比較</a:t>
            </a:r>
            <a:endParaRPr lang="ko-KR" altLang="en-US" sz="800" dirty="0"/>
          </a:p>
        </p:txBody>
      </p:sp>
      <p:sp>
        <p:nvSpPr>
          <p:cNvPr id="110" name="직사각형 109"/>
          <p:cNvSpPr>
            <a:spLocks noChangeAspect="1"/>
          </p:cNvSpPr>
          <p:nvPr/>
        </p:nvSpPr>
        <p:spPr>
          <a:xfrm>
            <a:off x="7572396" y="2438724"/>
            <a:ext cx="369012" cy="400110"/>
          </a:xfrm>
          <a:prstGeom prst="rect">
            <a:avLst/>
          </a:prstGeom>
        </p:spPr>
        <p:txBody>
          <a:bodyPr wrap="none">
            <a:spAutoFit/>
          </a:bodyPr>
          <a:lstStyle/>
          <a:p>
            <a:r>
              <a:rPr lang="en-US" altLang="ko-KR" sz="2000" b="1" dirty="0" smtClean="0">
                <a:solidFill>
                  <a:srgbClr val="FF0000"/>
                </a:solidFill>
              </a:rPr>
              <a:t>&gt;</a:t>
            </a:r>
            <a:endParaRPr lang="ko-KR" altLang="en-US" sz="2000" b="1" dirty="0">
              <a:solidFill>
                <a:srgbClr val="FF0000"/>
              </a:solidFill>
            </a:endParaRPr>
          </a:p>
        </p:txBody>
      </p:sp>
      <p:graphicFrame>
        <p:nvGraphicFramePr>
          <p:cNvPr id="111" name="표 110"/>
          <p:cNvGraphicFramePr>
            <a:graphicFrameLocks noGrp="1"/>
          </p:cNvGraphicFramePr>
          <p:nvPr/>
        </p:nvGraphicFramePr>
        <p:xfrm>
          <a:off x="2428860" y="4328176"/>
          <a:ext cx="1785950" cy="1645920"/>
        </p:xfrm>
        <a:graphic>
          <a:graphicData uri="http://schemas.openxmlformats.org/drawingml/2006/table">
            <a:tbl>
              <a:tblPr firstRow="1" bandRow="1">
                <a:tableStyleId>{5C22544A-7EE6-4342-B048-85BDC9FD1C3A}</a:tableStyleId>
              </a:tblPr>
              <a:tblGrid>
                <a:gridCol w="892975"/>
                <a:gridCol w="892975"/>
              </a:tblGrid>
              <a:tr h="178595">
                <a:tc gridSpan="2">
                  <a:txBody>
                    <a:bodyPr/>
                    <a:lstStyle/>
                    <a:p>
                      <a:pPr algn="ctr" latinLnBrk="1"/>
                      <a:r>
                        <a:rPr lang="ja-JP" altLang="ja-JP" sz="1000" b="1" kern="1200" dirty="0" smtClean="0">
                          <a:solidFill>
                            <a:schemeClr val="lt1"/>
                          </a:solidFill>
                          <a:latin typeface="+mn-lt"/>
                          <a:ea typeface="+mn-ea"/>
                          <a:cs typeface="+mn-cs"/>
                        </a:rPr>
                        <a:t>LEDチップの仕様（最大値）</a:t>
                      </a:r>
                      <a:endParaRPr lang="ko-KR" altLang="en-US" sz="1000" dirty="0"/>
                    </a:p>
                  </a:txBody>
                  <a:tcPr marL="99060" marR="99060"/>
                </a:tc>
                <a:tc hMerge="1">
                  <a:txBody>
                    <a:bodyPr/>
                    <a:lstStyle/>
                    <a:p>
                      <a:pPr algn="ctr" latinLnBrk="1"/>
                      <a:endParaRPr lang="ko-KR" altLang="en-US" sz="1000" dirty="0" smtClean="0"/>
                    </a:p>
                  </a:txBody>
                  <a:tcPr/>
                </a:tc>
              </a:tr>
              <a:tr h="178595">
                <a:tc>
                  <a:txBody>
                    <a:bodyPr/>
                    <a:lstStyle/>
                    <a:p>
                      <a:pPr algn="ctr" latinLnBrk="1"/>
                      <a:r>
                        <a:rPr lang="ja-JP" altLang="ja-JP" sz="800" kern="1200" dirty="0" smtClean="0">
                          <a:solidFill>
                            <a:schemeClr val="dk1"/>
                          </a:solidFill>
                          <a:latin typeface="+mn-lt"/>
                          <a:ea typeface="+mn-ea"/>
                          <a:cs typeface="+mn-cs"/>
                        </a:rPr>
                        <a:t>消費電力</a:t>
                      </a:r>
                      <a:endParaRPr lang="ko-KR" altLang="en-US" sz="800" dirty="0"/>
                    </a:p>
                  </a:txBody>
                  <a:tcPr marL="99060" marR="99060"/>
                </a:tc>
                <a:tc>
                  <a:txBody>
                    <a:bodyPr/>
                    <a:lstStyle/>
                    <a:p>
                      <a:pPr algn="ctr" latinLnBrk="1"/>
                      <a:r>
                        <a:rPr lang="en-US" altLang="ko-KR" sz="800" dirty="0" smtClean="0"/>
                        <a:t>400mW</a:t>
                      </a:r>
                      <a:endParaRPr lang="ko-KR" altLang="en-US" sz="800" dirty="0"/>
                    </a:p>
                  </a:txBody>
                  <a:tcPr marL="99060" marR="99060"/>
                </a:tc>
              </a:tr>
              <a:tr h="178595">
                <a:tc>
                  <a:txBody>
                    <a:bodyPr/>
                    <a:lstStyle/>
                    <a:p>
                      <a:pPr rtl="0"/>
                      <a:endParaRPr lang="ja-JP" altLang="en-US" sz="800" dirty="0" smtClean="0"/>
                    </a:p>
                    <a:p>
                      <a:r>
                        <a:rPr lang="ja-JP" altLang="en-US" sz="800" kern="1200" dirty="0" smtClean="0">
                          <a:solidFill>
                            <a:schemeClr val="dk1"/>
                          </a:solidFill>
                          <a:latin typeface="+mn-lt"/>
                          <a:ea typeface="+mn-ea"/>
                          <a:cs typeface="+mn-cs"/>
                        </a:rPr>
                        <a:t>順方向電流</a:t>
                      </a:r>
                      <a:endParaRPr lang="ko-KR" altLang="en-US" sz="800" dirty="0"/>
                    </a:p>
                  </a:txBody>
                  <a:tcPr marL="99060" marR="99060"/>
                </a:tc>
                <a:tc>
                  <a:txBody>
                    <a:bodyPr/>
                    <a:lstStyle/>
                    <a:p>
                      <a:pPr algn="ctr" latinLnBrk="1"/>
                      <a:r>
                        <a:rPr lang="en-US" altLang="ko-KR" sz="800" dirty="0" smtClean="0"/>
                        <a:t>120mA</a:t>
                      </a:r>
                      <a:endParaRPr lang="ko-KR" altLang="en-US" sz="800" dirty="0"/>
                    </a:p>
                  </a:txBody>
                  <a:tcPr marL="99060" marR="99060"/>
                </a:tc>
              </a:tr>
              <a:tr h="178595">
                <a:tc>
                  <a:txBody>
                    <a:bodyPr/>
                    <a:lstStyle/>
                    <a:p>
                      <a:pPr algn="ctr" latinLnBrk="1"/>
                      <a:r>
                        <a:rPr lang="ja-JP" altLang="ja-JP" sz="800" kern="1200" dirty="0" smtClean="0">
                          <a:solidFill>
                            <a:schemeClr val="dk1"/>
                          </a:solidFill>
                          <a:latin typeface="+mn-lt"/>
                          <a:ea typeface="+mn-ea"/>
                          <a:cs typeface="+mn-cs"/>
                        </a:rPr>
                        <a:t>逆電圧</a:t>
                      </a:r>
                      <a:endParaRPr lang="ko-KR" altLang="en-US" sz="800" dirty="0"/>
                    </a:p>
                  </a:txBody>
                  <a:tcPr marL="99060" marR="99060"/>
                </a:tc>
                <a:tc>
                  <a:txBody>
                    <a:bodyPr/>
                    <a:lstStyle/>
                    <a:p>
                      <a:pPr algn="ctr" latinLnBrk="1"/>
                      <a:r>
                        <a:rPr lang="en-US" altLang="ko-KR" sz="800" dirty="0" smtClean="0"/>
                        <a:t>5V</a:t>
                      </a:r>
                      <a:endParaRPr lang="ko-KR" altLang="en-US" sz="800" dirty="0"/>
                    </a:p>
                  </a:txBody>
                  <a:tcPr marL="99060" marR="99060"/>
                </a:tc>
              </a:tr>
              <a:tr h="178595">
                <a:tc>
                  <a:txBody>
                    <a:bodyPr/>
                    <a:lstStyle/>
                    <a:p>
                      <a:pPr algn="ctr" latinLnBrk="1"/>
                      <a:r>
                        <a:rPr lang="ja-JP" altLang="ja-JP" sz="800" kern="1200" dirty="0" smtClean="0">
                          <a:solidFill>
                            <a:schemeClr val="dk1"/>
                          </a:solidFill>
                          <a:latin typeface="+mn-lt"/>
                          <a:ea typeface="+mn-ea"/>
                          <a:cs typeface="+mn-cs"/>
                        </a:rPr>
                        <a:t>動作温度</a:t>
                      </a:r>
                      <a:endParaRPr lang="ko-KR" altLang="en-US" sz="800" dirty="0"/>
                    </a:p>
                  </a:txBody>
                  <a:tcPr marL="99060" marR="99060"/>
                </a:tc>
                <a:tc>
                  <a:txBody>
                    <a:bodyPr/>
                    <a:lstStyle/>
                    <a:p>
                      <a:pPr algn="ctr" latinLnBrk="1"/>
                      <a:r>
                        <a:rPr lang="en-US" altLang="ko-KR" sz="800" dirty="0" smtClean="0"/>
                        <a:t>-40 ~ +80</a:t>
                      </a:r>
                      <a:r>
                        <a:rPr lang="ko-KR" altLang="en-US" sz="800" dirty="0" smtClean="0"/>
                        <a:t>℃</a:t>
                      </a:r>
                      <a:endParaRPr lang="ko-KR" altLang="en-US" sz="800" dirty="0"/>
                    </a:p>
                  </a:txBody>
                  <a:tcPr marL="99060" marR="99060"/>
                </a:tc>
              </a:tr>
              <a:tr h="178595">
                <a:tc>
                  <a:txBody>
                    <a:bodyPr/>
                    <a:lstStyle/>
                    <a:p>
                      <a:pPr algn="ctr" latinLnBrk="1"/>
                      <a:r>
                        <a:rPr lang="ja-JP" altLang="ja-JP" sz="800" kern="1200" dirty="0" smtClean="0">
                          <a:solidFill>
                            <a:schemeClr val="dk1"/>
                          </a:solidFill>
                          <a:latin typeface="+mn-lt"/>
                          <a:ea typeface="+mn-ea"/>
                          <a:cs typeface="+mn-cs"/>
                        </a:rPr>
                        <a:t>明るさ</a:t>
                      </a:r>
                      <a:endParaRPr lang="ko-KR" altLang="en-US" sz="800" dirty="0"/>
                    </a:p>
                  </a:txBody>
                  <a:tcPr marL="99060" marR="99060"/>
                </a:tc>
                <a:tc>
                  <a:txBody>
                    <a:bodyPr/>
                    <a:lstStyle/>
                    <a:p>
                      <a:pPr algn="ctr" latinLnBrk="1"/>
                      <a:r>
                        <a:rPr lang="en-US" altLang="ko-KR" sz="800" dirty="0" smtClean="0"/>
                        <a:t>13cd</a:t>
                      </a:r>
                      <a:r>
                        <a:rPr lang="en-US" altLang="ko-KR" sz="800" baseline="0" dirty="0" smtClean="0"/>
                        <a:t> (120mA)</a:t>
                      </a:r>
                      <a:endParaRPr lang="ko-KR" altLang="en-US" sz="800" dirty="0"/>
                    </a:p>
                  </a:txBody>
                  <a:tcPr marL="99060" marR="99060"/>
                </a:tc>
              </a:tr>
              <a:tr h="178595">
                <a:tc>
                  <a:txBody>
                    <a:bodyPr/>
                    <a:lstStyle/>
                    <a:p>
                      <a:pPr algn="ctr" latinLnBrk="1"/>
                      <a:r>
                        <a:rPr lang="ja-JP" altLang="ja-JP" sz="800" kern="1200" dirty="0" smtClean="0">
                          <a:solidFill>
                            <a:schemeClr val="dk1"/>
                          </a:solidFill>
                          <a:latin typeface="+mn-lt"/>
                          <a:ea typeface="+mn-ea"/>
                          <a:cs typeface="+mn-cs"/>
                        </a:rPr>
                        <a:t>色温度</a:t>
                      </a:r>
                      <a:endParaRPr lang="ko-KR" altLang="en-US" sz="800" dirty="0"/>
                    </a:p>
                  </a:txBody>
                  <a:tcPr marL="99060" marR="99060"/>
                </a:tc>
                <a:tc>
                  <a:txBody>
                    <a:bodyPr/>
                    <a:lstStyle/>
                    <a:p>
                      <a:pPr algn="ctr" latinLnBrk="1"/>
                      <a:r>
                        <a:rPr lang="en-US" altLang="ko-KR" sz="800" dirty="0" smtClean="0"/>
                        <a:t>3000K</a:t>
                      </a:r>
                      <a:r>
                        <a:rPr lang="en-US" altLang="ko-KR" sz="800" baseline="0" dirty="0" smtClean="0"/>
                        <a:t> / 6200K</a:t>
                      </a:r>
                      <a:endParaRPr lang="ko-KR" altLang="en-US" sz="800" dirty="0"/>
                    </a:p>
                  </a:txBody>
                  <a:tcPr marL="99060" marR="99060"/>
                </a:tc>
              </a:tr>
            </a:tbl>
          </a:graphicData>
        </a:graphic>
      </p:graphicFrame>
      <p:sp>
        <p:nvSpPr>
          <p:cNvPr id="112" name="자유형 111"/>
          <p:cNvSpPr/>
          <p:nvPr/>
        </p:nvSpPr>
        <p:spPr>
          <a:xfrm rot="21068682">
            <a:off x="5213637" y="1712161"/>
            <a:ext cx="236406" cy="248897"/>
          </a:xfrm>
          <a:custGeom>
            <a:avLst/>
            <a:gdLst>
              <a:gd name="connsiteX0" fmla="*/ 0 w 1071466"/>
              <a:gd name="connsiteY0" fmla="*/ 0 h 452535"/>
              <a:gd name="connsiteX1" fmla="*/ 298579 w 1071466"/>
              <a:gd name="connsiteY1" fmla="*/ 223934 h 452535"/>
              <a:gd name="connsiteX2" fmla="*/ 718457 w 1071466"/>
              <a:gd name="connsiteY2" fmla="*/ 195943 h 452535"/>
              <a:gd name="connsiteX3" fmla="*/ 1017037 w 1071466"/>
              <a:gd name="connsiteY3" fmla="*/ 410547 h 452535"/>
              <a:gd name="connsiteX4" fmla="*/ 1045028 w 1071466"/>
              <a:gd name="connsiteY4" fmla="*/ 447869 h 45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466" h="452535">
                <a:moveTo>
                  <a:pt x="0" y="0"/>
                </a:moveTo>
                <a:cubicBezTo>
                  <a:pt x="89418" y="95638"/>
                  <a:pt x="178836" y="191277"/>
                  <a:pt x="298579" y="223934"/>
                </a:cubicBezTo>
                <a:cubicBezTo>
                  <a:pt x="418322" y="256591"/>
                  <a:pt x="598714" y="164841"/>
                  <a:pt x="718457" y="195943"/>
                </a:cubicBezTo>
                <a:cubicBezTo>
                  <a:pt x="838200" y="227045"/>
                  <a:pt x="962609" y="368559"/>
                  <a:pt x="1017037" y="410547"/>
                </a:cubicBezTo>
                <a:cubicBezTo>
                  <a:pt x="1071466" y="452535"/>
                  <a:pt x="1015481" y="432318"/>
                  <a:pt x="1045028" y="447869"/>
                </a:cubicBezTo>
              </a:path>
            </a:pathLst>
          </a:cu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ko-KR" altLang="en-US"/>
          </a:p>
        </p:txBody>
      </p:sp>
      <p:sp>
        <p:nvSpPr>
          <p:cNvPr id="113" name="자유형 112"/>
          <p:cNvSpPr/>
          <p:nvPr/>
        </p:nvSpPr>
        <p:spPr>
          <a:xfrm rot="20436738">
            <a:off x="5004087" y="1826454"/>
            <a:ext cx="236406" cy="248897"/>
          </a:xfrm>
          <a:custGeom>
            <a:avLst/>
            <a:gdLst>
              <a:gd name="connsiteX0" fmla="*/ 0 w 1071466"/>
              <a:gd name="connsiteY0" fmla="*/ 0 h 452535"/>
              <a:gd name="connsiteX1" fmla="*/ 298579 w 1071466"/>
              <a:gd name="connsiteY1" fmla="*/ 223934 h 452535"/>
              <a:gd name="connsiteX2" fmla="*/ 718457 w 1071466"/>
              <a:gd name="connsiteY2" fmla="*/ 195943 h 452535"/>
              <a:gd name="connsiteX3" fmla="*/ 1017037 w 1071466"/>
              <a:gd name="connsiteY3" fmla="*/ 410547 h 452535"/>
              <a:gd name="connsiteX4" fmla="*/ 1045028 w 1071466"/>
              <a:gd name="connsiteY4" fmla="*/ 447869 h 45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466" h="452535">
                <a:moveTo>
                  <a:pt x="0" y="0"/>
                </a:moveTo>
                <a:cubicBezTo>
                  <a:pt x="89418" y="95638"/>
                  <a:pt x="178836" y="191277"/>
                  <a:pt x="298579" y="223934"/>
                </a:cubicBezTo>
                <a:cubicBezTo>
                  <a:pt x="418322" y="256591"/>
                  <a:pt x="598714" y="164841"/>
                  <a:pt x="718457" y="195943"/>
                </a:cubicBezTo>
                <a:cubicBezTo>
                  <a:pt x="838200" y="227045"/>
                  <a:pt x="962609" y="368559"/>
                  <a:pt x="1017037" y="410547"/>
                </a:cubicBezTo>
                <a:cubicBezTo>
                  <a:pt x="1071466" y="452535"/>
                  <a:pt x="1015481" y="432318"/>
                  <a:pt x="1045028" y="447869"/>
                </a:cubicBezTo>
              </a:path>
            </a:pathLst>
          </a:cu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ko-KR" altLang="en-US"/>
          </a:p>
        </p:txBody>
      </p:sp>
      <p:sp>
        <p:nvSpPr>
          <p:cNvPr id="114" name="자유형 113"/>
          <p:cNvSpPr/>
          <p:nvPr/>
        </p:nvSpPr>
        <p:spPr>
          <a:xfrm rot="803389">
            <a:off x="5447004" y="1631184"/>
            <a:ext cx="236406" cy="248897"/>
          </a:xfrm>
          <a:custGeom>
            <a:avLst/>
            <a:gdLst>
              <a:gd name="connsiteX0" fmla="*/ 0 w 1071466"/>
              <a:gd name="connsiteY0" fmla="*/ 0 h 452535"/>
              <a:gd name="connsiteX1" fmla="*/ 298579 w 1071466"/>
              <a:gd name="connsiteY1" fmla="*/ 223934 h 452535"/>
              <a:gd name="connsiteX2" fmla="*/ 718457 w 1071466"/>
              <a:gd name="connsiteY2" fmla="*/ 195943 h 452535"/>
              <a:gd name="connsiteX3" fmla="*/ 1017037 w 1071466"/>
              <a:gd name="connsiteY3" fmla="*/ 410547 h 452535"/>
              <a:gd name="connsiteX4" fmla="*/ 1045028 w 1071466"/>
              <a:gd name="connsiteY4" fmla="*/ 447869 h 45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466" h="452535">
                <a:moveTo>
                  <a:pt x="0" y="0"/>
                </a:moveTo>
                <a:cubicBezTo>
                  <a:pt x="89418" y="95638"/>
                  <a:pt x="178836" y="191277"/>
                  <a:pt x="298579" y="223934"/>
                </a:cubicBezTo>
                <a:cubicBezTo>
                  <a:pt x="418322" y="256591"/>
                  <a:pt x="598714" y="164841"/>
                  <a:pt x="718457" y="195943"/>
                </a:cubicBezTo>
                <a:cubicBezTo>
                  <a:pt x="838200" y="227045"/>
                  <a:pt x="962609" y="368559"/>
                  <a:pt x="1017037" y="410547"/>
                </a:cubicBezTo>
                <a:cubicBezTo>
                  <a:pt x="1071466" y="452535"/>
                  <a:pt x="1015481" y="432318"/>
                  <a:pt x="1045028" y="447869"/>
                </a:cubicBezTo>
              </a:path>
            </a:pathLst>
          </a:cu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ko-KR" altLang="en-US"/>
          </a:p>
        </p:txBody>
      </p:sp>
      <p:sp>
        <p:nvSpPr>
          <p:cNvPr id="115" name="자유형 114"/>
          <p:cNvSpPr/>
          <p:nvPr/>
        </p:nvSpPr>
        <p:spPr>
          <a:xfrm rot="21068682">
            <a:off x="6180435" y="2536064"/>
            <a:ext cx="236406" cy="248897"/>
          </a:xfrm>
          <a:custGeom>
            <a:avLst/>
            <a:gdLst>
              <a:gd name="connsiteX0" fmla="*/ 0 w 1071466"/>
              <a:gd name="connsiteY0" fmla="*/ 0 h 452535"/>
              <a:gd name="connsiteX1" fmla="*/ 298579 w 1071466"/>
              <a:gd name="connsiteY1" fmla="*/ 223934 h 452535"/>
              <a:gd name="connsiteX2" fmla="*/ 718457 w 1071466"/>
              <a:gd name="connsiteY2" fmla="*/ 195943 h 452535"/>
              <a:gd name="connsiteX3" fmla="*/ 1017037 w 1071466"/>
              <a:gd name="connsiteY3" fmla="*/ 410547 h 452535"/>
              <a:gd name="connsiteX4" fmla="*/ 1045028 w 1071466"/>
              <a:gd name="connsiteY4" fmla="*/ 447869 h 45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466" h="452535">
                <a:moveTo>
                  <a:pt x="0" y="0"/>
                </a:moveTo>
                <a:cubicBezTo>
                  <a:pt x="89418" y="95638"/>
                  <a:pt x="178836" y="191277"/>
                  <a:pt x="298579" y="223934"/>
                </a:cubicBezTo>
                <a:cubicBezTo>
                  <a:pt x="418322" y="256591"/>
                  <a:pt x="598714" y="164841"/>
                  <a:pt x="718457" y="195943"/>
                </a:cubicBezTo>
                <a:cubicBezTo>
                  <a:pt x="838200" y="227045"/>
                  <a:pt x="962609" y="368559"/>
                  <a:pt x="1017037" y="410547"/>
                </a:cubicBezTo>
                <a:cubicBezTo>
                  <a:pt x="1071466" y="452535"/>
                  <a:pt x="1015481" y="432318"/>
                  <a:pt x="1045028" y="447869"/>
                </a:cubicBezTo>
              </a:path>
            </a:pathLst>
          </a:cu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ko-KR" altLang="en-US"/>
          </a:p>
        </p:txBody>
      </p:sp>
      <p:sp>
        <p:nvSpPr>
          <p:cNvPr id="116" name="자유형 115"/>
          <p:cNvSpPr/>
          <p:nvPr/>
        </p:nvSpPr>
        <p:spPr>
          <a:xfrm rot="485638">
            <a:off x="6006798" y="2713460"/>
            <a:ext cx="236406" cy="248897"/>
          </a:xfrm>
          <a:custGeom>
            <a:avLst/>
            <a:gdLst>
              <a:gd name="connsiteX0" fmla="*/ 0 w 1071466"/>
              <a:gd name="connsiteY0" fmla="*/ 0 h 452535"/>
              <a:gd name="connsiteX1" fmla="*/ 298579 w 1071466"/>
              <a:gd name="connsiteY1" fmla="*/ 223934 h 452535"/>
              <a:gd name="connsiteX2" fmla="*/ 718457 w 1071466"/>
              <a:gd name="connsiteY2" fmla="*/ 195943 h 452535"/>
              <a:gd name="connsiteX3" fmla="*/ 1017037 w 1071466"/>
              <a:gd name="connsiteY3" fmla="*/ 410547 h 452535"/>
              <a:gd name="connsiteX4" fmla="*/ 1045028 w 1071466"/>
              <a:gd name="connsiteY4" fmla="*/ 447869 h 45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466" h="452535">
                <a:moveTo>
                  <a:pt x="0" y="0"/>
                </a:moveTo>
                <a:cubicBezTo>
                  <a:pt x="89418" y="95638"/>
                  <a:pt x="178836" y="191277"/>
                  <a:pt x="298579" y="223934"/>
                </a:cubicBezTo>
                <a:cubicBezTo>
                  <a:pt x="418322" y="256591"/>
                  <a:pt x="598714" y="164841"/>
                  <a:pt x="718457" y="195943"/>
                </a:cubicBezTo>
                <a:cubicBezTo>
                  <a:pt x="838200" y="227045"/>
                  <a:pt x="962609" y="368559"/>
                  <a:pt x="1017037" y="410547"/>
                </a:cubicBezTo>
                <a:cubicBezTo>
                  <a:pt x="1071466" y="452535"/>
                  <a:pt x="1015481" y="432318"/>
                  <a:pt x="1045028" y="447869"/>
                </a:cubicBezTo>
              </a:path>
            </a:pathLst>
          </a:cu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ko-KR" altLang="en-US"/>
          </a:p>
        </p:txBody>
      </p:sp>
      <p:sp>
        <p:nvSpPr>
          <p:cNvPr id="117" name="자유형 116"/>
          <p:cNvSpPr/>
          <p:nvPr/>
        </p:nvSpPr>
        <p:spPr>
          <a:xfrm rot="20839255">
            <a:off x="6310945" y="2366050"/>
            <a:ext cx="236406" cy="248897"/>
          </a:xfrm>
          <a:custGeom>
            <a:avLst/>
            <a:gdLst>
              <a:gd name="connsiteX0" fmla="*/ 0 w 1071466"/>
              <a:gd name="connsiteY0" fmla="*/ 0 h 452535"/>
              <a:gd name="connsiteX1" fmla="*/ 298579 w 1071466"/>
              <a:gd name="connsiteY1" fmla="*/ 223934 h 452535"/>
              <a:gd name="connsiteX2" fmla="*/ 718457 w 1071466"/>
              <a:gd name="connsiteY2" fmla="*/ 195943 h 452535"/>
              <a:gd name="connsiteX3" fmla="*/ 1017037 w 1071466"/>
              <a:gd name="connsiteY3" fmla="*/ 410547 h 452535"/>
              <a:gd name="connsiteX4" fmla="*/ 1045028 w 1071466"/>
              <a:gd name="connsiteY4" fmla="*/ 447869 h 45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466" h="452535">
                <a:moveTo>
                  <a:pt x="0" y="0"/>
                </a:moveTo>
                <a:cubicBezTo>
                  <a:pt x="89418" y="95638"/>
                  <a:pt x="178836" y="191277"/>
                  <a:pt x="298579" y="223934"/>
                </a:cubicBezTo>
                <a:cubicBezTo>
                  <a:pt x="418322" y="256591"/>
                  <a:pt x="598714" y="164841"/>
                  <a:pt x="718457" y="195943"/>
                </a:cubicBezTo>
                <a:cubicBezTo>
                  <a:pt x="838200" y="227045"/>
                  <a:pt x="962609" y="368559"/>
                  <a:pt x="1017037" y="410547"/>
                </a:cubicBezTo>
                <a:cubicBezTo>
                  <a:pt x="1071466" y="452535"/>
                  <a:pt x="1015481" y="432318"/>
                  <a:pt x="1045028" y="447869"/>
                </a:cubicBezTo>
              </a:path>
            </a:pathLst>
          </a:cu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ko-KR" altLang="en-US"/>
          </a:p>
        </p:txBody>
      </p:sp>
      <p:cxnSp>
        <p:nvCxnSpPr>
          <p:cNvPr id="118" name="직선 화살표 연결선 117"/>
          <p:cNvCxnSpPr/>
          <p:nvPr/>
        </p:nvCxnSpPr>
        <p:spPr>
          <a:xfrm rot="5400000">
            <a:off x="5822165" y="1964521"/>
            <a:ext cx="428628" cy="7143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119" name="직사각형 118"/>
          <p:cNvSpPr>
            <a:spLocks noChangeAspect="1"/>
          </p:cNvSpPr>
          <p:nvPr/>
        </p:nvSpPr>
        <p:spPr>
          <a:xfrm>
            <a:off x="5734067" y="1571612"/>
            <a:ext cx="968535" cy="200055"/>
          </a:xfrm>
          <a:prstGeom prst="rect">
            <a:avLst/>
          </a:prstGeom>
        </p:spPr>
        <p:txBody>
          <a:bodyPr wrap="none">
            <a:spAutoFit/>
          </a:bodyPr>
          <a:lstStyle/>
          <a:p>
            <a:r>
              <a:rPr lang="ja-JP" altLang="en-US" sz="700" dirty="0" smtClean="0"/>
              <a:t>量面テープ付着可能</a:t>
            </a:r>
            <a:endParaRPr lang="ko-KR" altLang="en-US" sz="700" dirty="0"/>
          </a:p>
        </p:txBody>
      </p:sp>
      <p:sp>
        <p:nvSpPr>
          <p:cNvPr id="120" name="직사각형 119"/>
          <p:cNvSpPr>
            <a:spLocks noChangeAspect="1"/>
          </p:cNvSpPr>
          <p:nvPr/>
        </p:nvSpPr>
        <p:spPr>
          <a:xfrm>
            <a:off x="4762506" y="1571612"/>
            <a:ext cx="453970" cy="200055"/>
          </a:xfrm>
          <a:prstGeom prst="rect">
            <a:avLst/>
          </a:prstGeom>
        </p:spPr>
        <p:txBody>
          <a:bodyPr wrap="none">
            <a:spAutoFit/>
          </a:bodyPr>
          <a:lstStyle/>
          <a:p>
            <a:r>
              <a:rPr lang="ja-JP" altLang="en-US" sz="700" dirty="0" smtClean="0"/>
              <a:t>熱放熱</a:t>
            </a:r>
            <a:endParaRPr lang="ko-KR" altLang="en-US" sz="700" dirty="0"/>
          </a:p>
        </p:txBody>
      </p:sp>
      <p:cxnSp>
        <p:nvCxnSpPr>
          <p:cNvPr id="121" name="직선 화살표 연결선 120"/>
          <p:cNvCxnSpPr/>
          <p:nvPr/>
        </p:nvCxnSpPr>
        <p:spPr>
          <a:xfrm rot="5400000">
            <a:off x="1464447" y="1893083"/>
            <a:ext cx="357190" cy="142876"/>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122" name="직사각형 121"/>
          <p:cNvSpPr>
            <a:spLocks noChangeAspect="1"/>
          </p:cNvSpPr>
          <p:nvPr/>
        </p:nvSpPr>
        <p:spPr>
          <a:xfrm>
            <a:off x="1413276" y="1580943"/>
            <a:ext cx="364202" cy="200055"/>
          </a:xfrm>
          <a:prstGeom prst="rect">
            <a:avLst/>
          </a:prstGeom>
        </p:spPr>
        <p:txBody>
          <a:bodyPr wrap="none">
            <a:spAutoFit/>
          </a:bodyPr>
          <a:lstStyle/>
          <a:p>
            <a:r>
              <a:rPr lang="ja-JP" altLang="en-US" sz="700" dirty="0" smtClean="0"/>
              <a:t>防水</a:t>
            </a:r>
            <a:endParaRPr lang="ko-KR" altLang="en-US" sz="700" dirty="0"/>
          </a:p>
        </p:txBody>
      </p:sp>
      <p:sp>
        <p:nvSpPr>
          <p:cNvPr id="123" name="직사각형 122"/>
          <p:cNvSpPr>
            <a:spLocks noChangeAspect="1"/>
          </p:cNvSpPr>
          <p:nvPr/>
        </p:nvSpPr>
        <p:spPr>
          <a:xfrm>
            <a:off x="2928926" y="1857364"/>
            <a:ext cx="771365" cy="200055"/>
          </a:xfrm>
          <a:prstGeom prst="rect">
            <a:avLst/>
          </a:prstGeom>
        </p:spPr>
        <p:txBody>
          <a:bodyPr wrap="none">
            <a:spAutoFit/>
          </a:bodyPr>
          <a:lstStyle/>
          <a:p>
            <a:r>
              <a:rPr lang="ja-JP" altLang="en-US" sz="700" dirty="0" smtClean="0"/>
              <a:t>曲がる現象なし</a:t>
            </a:r>
            <a:endParaRPr lang="ko-KR" altLang="en-US" sz="700" dirty="0"/>
          </a:p>
        </p:txBody>
      </p:sp>
      <p:cxnSp>
        <p:nvCxnSpPr>
          <p:cNvPr id="124" name="직선 화살표 연결선 123"/>
          <p:cNvCxnSpPr/>
          <p:nvPr/>
        </p:nvCxnSpPr>
        <p:spPr>
          <a:xfrm rot="5400000">
            <a:off x="3178959" y="2178835"/>
            <a:ext cx="357190" cy="142876"/>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25" name="직선 화살표 연결선 124"/>
          <p:cNvCxnSpPr/>
          <p:nvPr/>
        </p:nvCxnSpPr>
        <p:spPr>
          <a:xfrm rot="5400000">
            <a:off x="1226806" y="4575068"/>
            <a:ext cx="276421" cy="127424"/>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126" name="직사각형 125"/>
          <p:cNvSpPr>
            <a:spLocks noChangeAspect="1"/>
          </p:cNvSpPr>
          <p:nvPr/>
        </p:nvSpPr>
        <p:spPr>
          <a:xfrm>
            <a:off x="1142976" y="4286256"/>
            <a:ext cx="1239442" cy="215444"/>
          </a:xfrm>
          <a:prstGeom prst="rect">
            <a:avLst/>
          </a:prstGeom>
        </p:spPr>
        <p:txBody>
          <a:bodyPr wrap="none">
            <a:spAutoFit/>
          </a:bodyPr>
          <a:lstStyle/>
          <a:p>
            <a:r>
              <a:rPr lang="ja-JP" altLang="ja-JP" sz="800" dirty="0" smtClean="0"/>
              <a:t>高輝度照明用LEDランプ</a:t>
            </a:r>
            <a:endParaRPr lang="ko-KR" altLang="en-US" sz="700" dirty="0"/>
          </a:p>
        </p:txBody>
      </p:sp>
      <p:cxnSp>
        <p:nvCxnSpPr>
          <p:cNvPr id="127" name="직선 화살표 연결선 126"/>
          <p:cNvCxnSpPr/>
          <p:nvPr/>
        </p:nvCxnSpPr>
        <p:spPr>
          <a:xfrm>
            <a:off x="7500958" y="4643446"/>
            <a:ext cx="285753" cy="142879"/>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128" name="직사각형 127"/>
          <p:cNvSpPr>
            <a:spLocks noChangeAspect="1"/>
          </p:cNvSpPr>
          <p:nvPr/>
        </p:nvSpPr>
        <p:spPr>
          <a:xfrm>
            <a:off x="7061583" y="4514829"/>
            <a:ext cx="518091" cy="200055"/>
          </a:xfrm>
          <a:prstGeom prst="rect">
            <a:avLst/>
          </a:prstGeom>
        </p:spPr>
        <p:txBody>
          <a:bodyPr wrap="none">
            <a:spAutoFit/>
          </a:bodyPr>
          <a:lstStyle/>
          <a:p>
            <a:r>
              <a:rPr lang="ja-JP" altLang="en-US" sz="700" dirty="0" smtClean="0"/>
              <a:t>ピン固定</a:t>
            </a:r>
            <a:endParaRPr lang="ko-KR" altLang="en-US" sz="7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직사각형 3"/>
          <p:cNvSpPr/>
          <p:nvPr/>
        </p:nvSpPr>
        <p:spPr>
          <a:xfrm>
            <a:off x="0" y="6572272"/>
            <a:ext cx="9144000" cy="2857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dirty="0"/>
          </a:p>
        </p:txBody>
      </p:sp>
      <p:sp>
        <p:nvSpPr>
          <p:cNvPr id="5" name="TextBox 4"/>
          <p:cNvSpPr txBox="1"/>
          <p:nvPr/>
        </p:nvSpPr>
        <p:spPr>
          <a:xfrm>
            <a:off x="6858016" y="6611780"/>
            <a:ext cx="1369286" cy="246221"/>
          </a:xfrm>
          <a:prstGeom prst="rect">
            <a:avLst/>
          </a:prstGeom>
          <a:noFill/>
        </p:spPr>
        <p:txBody>
          <a:bodyPr wrap="none" rtlCol="0">
            <a:spAutoFit/>
          </a:bodyPr>
          <a:lstStyle/>
          <a:p>
            <a:r>
              <a:rPr lang="en-US" altLang="ko-KR" sz="1000" b="1" dirty="0" smtClean="0">
                <a:solidFill>
                  <a:schemeClr val="bg1"/>
                </a:solidFill>
              </a:rPr>
              <a:t>IT JAPAN CO., LTD.</a:t>
            </a:r>
            <a:endParaRPr lang="ko-KR" altLang="en-US" sz="1000" b="1" dirty="0">
              <a:solidFill>
                <a:schemeClr val="bg1"/>
              </a:solidFill>
            </a:endParaRPr>
          </a:p>
        </p:txBody>
      </p:sp>
      <p:sp>
        <p:nvSpPr>
          <p:cNvPr id="6" name="TextBox 5"/>
          <p:cNvSpPr txBox="1"/>
          <p:nvPr/>
        </p:nvSpPr>
        <p:spPr>
          <a:xfrm>
            <a:off x="0" y="6581002"/>
            <a:ext cx="269625" cy="276999"/>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none" rtlCol="0">
            <a:spAutoFit/>
          </a:bodyPr>
          <a:lstStyle/>
          <a:p>
            <a:pPr algn="ctr"/>
            <a:r>
              <a:rPr lang="en-US" altLang="ko-KR" sz="1200" dirty="0" smtClean="0">
                <a:solidFill>
                  <a:schemeClr val="bg1"/>
                </a:solidFill>
              </a:rPr>
              <a:t>8</a:t>
            </a:r>
            <a:endParaRPr lang="ko-KR" altLang="en-US" sz="1200" dirty="0">
              <a:solidFill>
                <a:schemeClr val="bg1"/>
              </a:solidFill>
            </a:endParaRPr>
          </a:p>
        </p:txBody>
      </p:sp>
      <p:sp>
        <p:nvSpPr>
          <p:cNvPr id="7" name="TextBox 6"/>
          <p:cNvSpPr txBox="1"/>
          <p:nvPr/>
        </p:nvSpPr>
        <p:spPr>
          <a:xfrm>
            <a:off x="0" y="571480"/>
            <a:ext cx="9144000" cy="523220"/>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marL="0" lvl="1" algn="ctr"/>
            <a:r>
              <a:rPr lang="ja-JP" altLang="en-US" sz="1400" b="1" u="sng" dirty="0" smtClean="0">
                <a:hlinkClick r:id="rId2"/>
              </a:rPr>
              <a:t>これからの看板照明は　キューピットライト</a:t>
            </a:r>
            <a:endParaRPr lang="en-US" altLang="ko-KR" sz="1400" b="1" dirty="0" smtClean="0">
              <a:solidFill>
                <a:schemeClr val="tx1"/>
              </a:solidFill>
              <a:latin typeface="HY견고딕" pitchFamily="18" charset="-127"/>
              <a:ea typeface="HY견고딕" pitchFamily="18" charset="-127"/>
            </a:endParaRPr>
          </a:p>
          <a:p>
            <a:pPr algn="ctr"/>
            <a:r>
              <a:rPr lang="ja-JP" altLang="ja-JP" sz="1400" dirty="0" smtClean="0"/>
              <a:t>製品</a:t>
            </a:r>
            <a:r>
              <a:rPr lang="ja-JP" altLang="ja-JP" sz="1400" dirty="0" smtClean="0"/>
              <a:t>の利点と比較資料（3）</a:t>
            </a:r>
            <a:endParaRPr lang="ko-KR" altLang="en-US" sz="1400" dirty="0">
              <a:latin typeface="HY견고딕" pitchFamily="18" charset="-127"/>
              <a:ea typeface="HY견고딕" pitchFamily="18" charset="-127"/>
            </a:endParaRPr>
          </a:p>
        </p:txBody>
      </p:sp>
      <p:sp>
        <p:nvSpPr>
          <p:cNvPr id="10" name="모서리가 둥근 직사각형 9"/>
          <p:cNvSpPr/>
          <p:nvPr/>
        </p:nvSpPr>
        <p:spPr>
          <a:xfrm>
            <a:off x="142844" y="1071546"/>
            <a:ext cx="4357718" cy="2643206"/>
          </a:xfrm>
          <a:prstGeom prst="roundRect">
            <a:avLst>
              <a:gd name="adj" fmla="val 5506"/>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ko-KR" altLang="en-US"/>
          </a:p>
        </p:txBody>
      </p:sp>
      <p:sp>
        <p:nvSpPr>
          <p:cNvPr id="12" name="모서리가 둥근 직사각형 11"/>
          <p:cNvSpPr/>
          <p:nvPr/>
        </p:nvSpPr>
        <p:spPr>
          <a:xfrm>
            <a:off x="4572000" y="1071546"/>
            <a:ext cx="4357718" cy="2643206"/>
          </a:xfrm>
          <a:prstGeom prst="roundRect">
            <a:avLst>
              <a:gd name="adj" fmla="val 5506"/>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ko-KR" altLang="en-US"/>
          </a:p>
        </p:txBody>
      </p:sp>
      <p:sp>
        <p:nvSpPr>
          <p:cNvPr id="14" name="TextBox 13"/>
          <p:cNvSpPr txBox="1"/>
          <p:nvPr/>
        </p:nvSpPr>
        <p:spPr>
          <a:xfrm>
            <a:off x="1827785" y="1142984"/>
            <a:ext cx="1143008" cy="246221"/>
          </a:xfrm>
          <a:prstGeom prst="rect">
            <a:avLst/>
          </a:prstGeom>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ja-JP" altLang="ja-JP" sz="1000" dirty="0" smtClean="0"/>
              <a:t>エネルギー削減</a:t>
            </a:r>
            <a:endParaRPr lang="ko-KR" altLang="en-US" sz="1000" dirty="0">
              <a:latin typeface="HY견고딕" pitchFamily="18" charset="-127"/>
              <a:ea typeface="HY견고딕" pitchFamily="18" charset="-127"/>
            </a:endParaRPr>
          </a:p>
        </p:txBody>
      </p:sp>
      <p:sp>
        <p:nvSpPr>
          <p:cNvPr id="15" name="TextBox 14"/>
          <p:cNvSpPr txBox="1"/>
          <p:nvPr/>
        </p:nvSpPr>
        <p:spPr>
          <a:xfrm>
            <a:off x="6215074" y="1142984"/>
            <a:ext cx="1143008" cy="246221"/>
          </a:xfrm>
          <a:prstGeom prst="rect">
            <a:avLst/>
          </a:prstGeom>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ja-JP" altLang="ja-JP" sz="1000" dirty="0" smtClean="0"/>
              <a:t>流動性</a:t>
            </a:r>
            <a:endParaRPr lang="ko-KR" altLang="en-US" sz="1000" dirty="0">
              <a:latin typeface="HY견고딕" pitchFamily="18" charset="-127"/>
              <a:ea typeface="HY견고딕" pitchFamily="18" charset="-127"/>
            </a:endParaRPr>
          </a:p>
        </p:txBody>
      </p:sp>
      <p:sp>
        <p:nvSpPr>
          <p:cNvPr id="18" name="TextBox 17"/>
          <p:cNvSpPr txBox="1"/>
          <p:nvPr/>
        </p:nvSpPr>
        <p:spPr>
          <a:xfrm>
            <a:off x="357158" y="3182779"/>
            <a:ext cx="3857652" cy="369332"/>
          </a:xfrm>
          <a:prstGeom prst="rect">
            <a:avLst/>
          </a:prstGeom>
          <a:noFill/>
        </p:spPr>
        <p:txBody>
          <a:bodyPr wrap="square" rtlCol="0">
            <a:spAutoFit/>
          </a:bodyPr>
          <a:lstStyle/>
          <a:p>
            <a:pPr algn="just"/>
            <a:r>
              <a:rPr lang="ja-JP" altLang="ja-JP" sz="900" dirty="0" smtClean="0"/>
              <a:t>従来の蛍光灯、ナトリウム灯、水銀灯などからの有害物質の排出がない、環境にやさしい製品である。</a:t>
            </a:r>
            <a:endParaRPr lang="ko-KR" altLang="en-US" sz="900" dirty="0"/>
          </a:p>
        </p:txBody>
      </p:sp>
      <p:sp>
        <p:nvSpPr>
          <p:cNvPr id="19" name="TextBox 18"/>
          <p:cNvSpPr txBox="1"/>
          <p:nvPr/>
        </p:nvSpPr>
        <p:spPr>
          <a:xfrm>
            <a:off x="4786314" y="3040428"/>
            <a:ext cx="3857652" cy="646331"/>
          </a:xfrm>
          <a:prstGeom prst="rect">
            <a:avLst/>
          </a:prstGeom>
          <a:noFill/>
        </p:spPr>
        <p:txBody>
          <a:bodyPr wrap="square" rtlCol="0">
            <a:spAutoFit/>
          </a:bodyPr>
          <a:lstStyle/>
          <a:p>
            <a:pPr algn="just"/>
            <a:r>
              <a:rPr lang="ja-JP" altLang="ja-JP" sz="900" dirty="0" smtClean="0"/>
              <a:t>バー製作が25cm単位で他製品の単位道の上よりも短く、製品の配列に問題がなく、単位切れ目の幅が広いので、現場での長さの変動がある場合、単に単位のポイントをグラインダーやカッターで切断して出してシリコンで仕上げているだけで解決が可能である。</a:t>
            </a:r>
            <a:endParaRPr lang="ko-KR" altLang="en-US" sz="900" dirty="0"/>
          </a:p>
        </p:txBody>
      </p:sp>
      <p:pic>
        <p:nvPicPr>
          <p:cNvPr id="34" name="Picture 3" descr="C:\Users\Joey Kim\Desktop\24구 LED바 사진\SAM_4010.JPG"/>
          <p:cNvPicPr>
            <a:picLocks noChangeAspect="1" noChangeArrowheads="1"/>
          </p:cNvPicPr>
          <p:nvPr/>
        </p:nvPicPr>
        <p:blipFill>
          <a:blip r:embed="rId3" cstate="print"/>
          <a:srcRect/>
          <a:stretch>
            <a:fillRect/>
          </a:stretch>
        </p:blipFill>
        <p:spPr bwMode="auto">
          <a:xfrm>
            <a:off x="2357422" y="1571612"/>
            <a:ext cx="1920000" cy="1440000"/>
          </a:xfrm>
          <a:prstGeom prst="rect">
            <a:avLst/>
          </a:prstGeom>
          <a:noFill/>
        </p:spPr>
      </p:pic>
      <p:pic>
        <p:nvPicPr>
          <p:cNvPr id="35" name="Picture 4" descr="C:\Users\Joey Kim\Desktop\24구 LED바 사진\SAM_4008.JPG"/>
          <p:cNvPicPr>
            <a:picLocks noChangeAspect="1" noChangeArrowheads="1"/>
          </p:cNvPicPr>
          <p:nvPr/>
        </p:nvPicPr>
        <p:blipFill>
          <a:blip r:embed="rId4" cstate="print"/>
          <a:srcRect/>
          <a:stretch>
            <a:fillRect/>
          </a:stretch>
        </p:blipFill>
        <p:spPr bwMode="auto">
          <a:xfrm>
            <a:off x="357158" y="1571612"/>
            <a:ext cx="1920000" cy="1440000"/>
          </a:xfrm>
          <a:prstGeom prst="rect">
            <a:avLst/>
          </a:prstGeom>
          <a:noFill/>
        </p:spPr>
      </p:pic>
      <p:pic>
        <p:nvPicPr>
          <p:cNvPr id="1026" name="Picture 2" descr="N:\자동 올리기\P20140212_094715865_80643FF6-C7DC-4EFE-AF36-859FD846B268.JPG"/>
          <p:cNvPicPr>
            <a:picLocks noChangeAspect="1" noChangeArrowheads="1"/>
          </p:cNvPicPr>
          <p:nvPr/>
        </p:nvPicPr>
        <p:blipFill>
          <a:blip r:embed="rId5" cstate="print"/>
          <a:srcRect/>
          <a:stretch>
            <a:fillRect/>
          </a:stretch>
        </p:blipFill>
        <p:spPr bwMode="auto">
          <a:xfrm rot="10800000">
            <a:off x="6786578" y="1561272"/>
            <a:ext cx="1918800" cy="1439100"/>
          </a:xfrm>
          <a:prstGeom prst="rect">
            <a:avLst/>
          </a:prstGeom>
          <a:noFill/>
        </p:spPr>
      </p:pic>
      <p:pic>
        <p:nvPicPr>
          <p:cNvPr id="1027" name="Picture 3" descr="N:\자동 올리기\P20140212_094526434_7DF05B6A-95D0-46BA-A82F-AE1E22BD64CC.JPG"/>
          <p:cNvPicPr>
            <a:picLocks noChangeAspect="1" noChangeArrowheads="1"/>
          </p:cNvPicPr>
          <p:nvPr/>
        </p:nvPicPr>
        <p:blipFill>
          <a:blip r:embed="rId6" cstate="print"/>
          <a:srcRect/>
          <a:stretch>
            <a:fillRect/>
          </a:stretch>
        </p:blipFill>
        <p:spPr bwMode="auto">
          <a:xfrm>
            <a:off x="4786314" y="1561272"/>
            <a:ext cx="1918800" cy="1439100"/>
          </a:xfrm>
          <a:prstGeom prst="rect">
            <a:avLst/>
          </a:prstGeom>
          <a:noFill/>
        </p:spPr>
      </p:pic>
      <p:cxnSp>
        <p:nvCxnSpPr>
          <p:cNvPr id="60" name="직선 화살표 연결선 59"/>
          <p:cNvCxnSpPr/>
          <p:nvPr/>
        </p:nvCxnSpPr>
        <p:spPr>
          <a:xfrm rot="5400000">
            <a:off x="5679289" y="1964521"/>
            <a:ext cx="285752" cy="7143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62" name="직선 화살표 연결선 61"/>
          <p:cNvCxnSpPr/>
          <p:nvPr/>
        </p:nvCxnSpPr>
        <p:spPr>
          <a:xfrm rot="16200000" flipV="1">
            <a:off x="7965305" y="2321711"/>
            <a:ext cx="285752" cy="214314"/>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63" name="직사각형 62"/>
          <p:cNvSpPr>
            <a:spLocks noChangeAspect="1"/>
          </p:cNvSpPr>
          <p:nvPr/>
        </p:nvSpPr>
        <p:spPr>
          <a:xfrm>
            <a:off x="7929586" y="2643182"/>
            <a:ext cx="755335" cy="200055"/>
          </a:xfrm>
          <a:prstGeom prst="rect">
            <a:avLst/>
          </a:prstGeom>
        </p:spPr>
        <p:txBody>
          <a:bodyPr wrap="none">
            <a:spAutoFit/>
          </a:bodyPr>
          <a:lstStyle/>
          <a:p>
            <a:r>
              <a:rPr lang="ko-KR" altLang="en-US" sz="700" dirty="0" smtClean="0"/>
              <a:t>실리콘 마무리</a:t>
            </a:r>
            <a:endParaRPr lang="ko-KR" altLang="en-US" sz="7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직사각형 3"/>
          <p:cNvSpPr/>
          <p:nvPr/>
        </p:nvSpPr>
        <p:spPr>
          <a:xfrm>
            <a:off x="0" y="6572272"/>
            <a:ext cx="9144000" cy="2857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dirty="0"/>
          </a:p>
        </p:txBody>
      </p:sp>
      <p:sp>
        <p:nvSpPr>
          <p:cNvPr id="5" name="TextBox 4"/>
          <p:cNvSpPr txBox="1"/>
          <p:nvPr/>
        </p:nvSpPr>
        <p:spPr>
          <a:xfrm>
            <a:off x="6858016" y="6611780"/>
            <a:ext cx="1402948" cy="246221"/>
          </a:xfrm>
          <a:prstGeom prst="rect">
            <a:avLst/>
          </a:prstGeom>
          <a:noFill/>
        </p:spPr>
        <p:txBody>
          <a:bodyPr wrap="none" rtlCol="0">
            <a:spAutoFit/>
          </a:bodyPr>
          <a:lstStyle/>
          <a:p>
            <a:r>
              <a:rPr lang="en-US" altLang="ko-KR" sz="1000" b="1" dirty="0" smtClean="0">
                <a:solidFill>
                  <a:schemeClr val="bg1"/>
                </a:solidFill>
              </a:rPr>
              <a:t>IT JAPAN CO., LTD.</a:t>
            </a:r>
            <a:endParaRPr lang="ko-KR" altLang="en-US" sz="1000" b="1" dirty="0">
              <a:solidFill>
                <a:schemeClr val="bg1"/>
              </a:solidFill>
            </a:endParaRPr>
          </a:p>
        </p:txBody>
      </p:sp>
      <p:sp>
        <p:nvSpPr>
          <p:cNvPr id="6" name="TextBox 5"/>
          <p:cNvSpPr txBox="1"/>
          <p:nvPr/>
        </p:nvSpPr>
        <p:spPr>
          <a:xfrm>
            <a:off x="0" y="6581002"/>
            <a:ext cx="269625" cy="276999"/>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none" rtlCol="0">
            <a:spAutoFit/>
          </a:bodyPr>
          <a:lstStyle/>
          <a:p>
            <a:pPr algn="ctr"/>
            <a:r>
              <a:rPr lang="en-US" altLang="ko-KR" sz="1200" dirty="0" smtClean="0">
                <a:solidFill>
                  <a:schemeClr val="bg1"/>
                </a:solidFill>
              </a:rPr>
              <a:t>9</a:t>
            </a:r>
            <a:endParaRPr lang="ko-KR" altLang="en-US" sz="1200" dirty="0">
              <a:solidFill>
                <a:schemeClr val="bg1"/>
              </a:solidFill>
            </a:endParaRPr>
          </a:p>
        </p:txBody>
      </p:sp>
      <p:sp>
        <p:nvSpPr>
          <p:cNvPr id="7" name="TextBox 6"/>
          <p:cNvSpPr txBox="1"/>
          <p:nvPr/>
        </p:nvSpPr>
        <p:spPr>
          <a:xfrm>
            <a:off x="0" y="571480"/>
            <a:ext cx="9144000" cy="523220"/>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marL="0" lvl="1" algn="ctr"/>
            <a:r>
              <a:rPr lang="ja-JP" altLang="en-US" sz="1400" b="1" u="sng" dirty="0" smtClean="0">
                <a:hlinkClick r:id="rId2"/>
              </a:rPr>
              <a:t>これからの看板照明は　キューピットライト</a:t>
            </a:r>
            <a:endParaRPr lang="en-US" altLang="ko-KR" sz="1400" b="1" dirty="0" smtClean="0">
              <a:solidFill>
                <a:schemeClr val="tx1"/>
              </a:solidFill>
              <a:latin typeface="HY견고딕" pitchFamily="18" charset="-127"/>
              <a:ea typeface="HY견고딕" pitchFamily="18" charset="-127"/>
            </a:endParaRPr>
          </a:p>
          <a:p>
            <a:pPr algn="ctr"/>
            <a:r>
              <a:rPr lang="ja-JP" altLang="ja-JP" sz="1400" dirty="0" smtClean="0"/>
              <a:t>製品</a:t>
            </a:r>
            <a:r>
              <a:rPr lang="ja-JP" altLang="ja-JP" sz="1400" dirty="0" smtClean="0"/>
              <a:t>の利点と比較資料（4）</a:t>
            </a:r>
            <a:endParaRPr lang="ko-KR" altLang="en-US" sz="1400" dirty="0">
              <a:latin typeface="HY견고딕" pitchFamily="18" charset="-127"/>
              <a:ea typeface="HY견고딕" pitchFamily="18" charset="-127"/>
            </a:endParaRPr>
          </a:p>
        </p:txBody>
      </p:sp>
      <p:graphicFrame>
        <p:nvGraphicFramePr>
          <p:cNvPr id="23" name="표 22"/>
          <p:cNvGraphicFramePr>
            <a:graphicFrameLocks noGrp="1"/>
          </p:cNvGraphicFramePr>
          <p:nvPr/>
        </p:nvGraphicFramePr>
        <p:xfrm>
          <a:off x="357158" y="1285861"/>
          <a:ext cx="8429684" cy="4929221"/>
        </p:xfrm>
        <a:graphic>
          <a:graphicData uri="http://schemas.openxmlformats.org/drawingml/2006/table">
            <a:tbl>
              <a:tblPr firstRow="1" bandRow="1">
                <a:tableStyleId>{5940675A-B579-460E-94D1-54222C63F5DA}</a:tableStyleId>
              </a:tblPr>
              <a:tblGrid>
                <a:gridCol w="1215089"/>
                <a:gridCol w="3642695"/>
                <a:gridCol w="1857388"/>
                <a:gridCol w="1714512"/>
              </a:tblGrid>
              <a:tr h="346724">
                <a:tc>
                  <a:txBody>
                    <a:bodyPr/>
                    <a:lstStyle/>
                    <a:p>
                      <a:pPr algn="ctr" latinLnBrk="1"/>
                      <a:r>
                        <a:rPr lang="ja-JP" altLang="ja-JP" sz="1000" kern="1200" dirty="0" smtClean="0">
                          <a:solidFill>
                            <a:schemeClr val="tx1"/>
                          </a:solidFill>
                          <a:latin typeface="+mn-lt"/>
                          <a:ea typeface="+mn-ea"/>
                          <a:cs typeface="+mn-cs"/>
                        </a:rPr>
                        <a:t>項目</a:t>
                      </a:r>
                      <a:endParaRPr lang="ko-KR" altLang="en-US" sz="1000" dirty="0"/>
                    </a:p>
                  </a:txBody>
                  <a:tcPr anchor="ctr"/>
                </a:tc>
                <a:tc>
                  <a:txBody>
                    <a:bodyPr/>
                    <a:lstStyle/>
                    <a:p>
                      <a:pPr algn="ctr" latinLnBrk="1"/>
                      <a:r>
                        <a:rPr lang="ja-JP" altLang="ja-JP" sz="1000" b="0" kern="1200" dirty="0" smtClean="0">
                          <a:solidFill>
                            <a:schemeClr val="tx1"/>
                          </a:solidFill>
                          <a:latin typeface="+mn-lt"/>
                          <a:ea typeface="+mn-ea"/>
                          <a:cs typeface="+mn-cs"/>
                        </a:rPr>
                        <a:t>配列</a:t>
                      </a:r>
                      <a:endParaRPr lang="ko-KR" altLang="en-US" sz="1000" b="0" dirty="0"/>
                    </a:p>
                  </a:txBody>
                  <a:tcPr anchor="ctr"/>
                </a:tc>
                <a:tc>
                  <a:txBody>
                    <a:bodyPr/>
                    <a:lstStyle/>
                    <a:p>
                      <a:pPr algn="ctr" latinLnBrk="1"/>
                      <a:r>
                        <a:rPr lang="ja-JP" altLang="ja-JP" sz="1000" kern="1200" dirty="0" smtClean="0">
                          <a:solidFill>
                            <a:schemeClr val="tx1"/>
                          </a:solidFill>
                          <a:latin typeface="+mn-lt"/>
                          <a:ea typeface="+mn-ea"/>
                          <a:cs typeface="+mn-cs"/>
                        </a:rPr>
                        <a:t>使用量および消費電力の比較</a:t>
                      </a:r>
                      <a:endParaRPr lang="ko-KR" altLang="en-US" sz="1000" dirty="0"/>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ja-JP" altLang="en-US" sz="1000" dirty="0" smtClean="0"/>
                        <a:t>比較</a:t>
                      </a:r>
                      <a:endParaRPr lang="ko-KR" altLang="en-US" sz="1000" dirty="0" smtClean="0"/>
                    </a:p>
                  </a:txBody>
                  <a:tcPr anchor="ctr"/>
                </a:tc>
              </a:tr>
              <a:tr h="1527499">
                <a:tc>
                  <a:txBody>
                    <a:bodyPr/>
                    <a:lstStyle/>
                    <a:p>
                      <a:pPr algn="ctr" latinLnBrk="1"/>
                      <a:r>
                        <a:rPr lang="en-US" altLang="ko-KR" sz="1000" dirty="0" smtClean="0">
                          <a:solidFill>
                            <a:srgbClr val="FF0000"/>
                          </a:solidFill>
                        </a:rPr>
                        <a:t>32W</a:t>
                      </a:r>
                    </a:p>
                    <a:p>
                      <a:pPr algn="ctr" latinLnBrk="1"/>
                      <a:r>
                        <a:rPr lang="ja-JP" altLang="en-US" sz="1000" dirty="0" smtClean="0">
                          <a:solidFill>
                            <a:srgbClr val="FF0000"/>
                          </a:solidFill>
                        </a:rPr>
                        <a:t>蛍光灯</a:t>
                      </a:r>
                      <a:endParaRPr lang="ko-KR" altLang="en-US" sz="1000" dirty="0">
                        <a:solidFill>
                          <a:srgbClr val="FF0000"/>
                        </a:solidFill>
                      </a:endParaRPr>
                    </a:p>
                  </a:txBody>
                  <a:tcPr anchor="ctr"/>
                </a:tc>
                <a:tc>
                  <a:txBody>
                    <a:bodyPr/>
                    <a:lstStyle/>
                    <a:p>
                      <a:pPr latinLnBrk="1"/>
                      <a:endParaRPr lang="ko-KR" altLang="en-US" sz="1000" dirty="0"/>
                    </a:p>
                  </a:txBody>
                  <a:tcPr anchor="ctr"/>
                </a:tc>
                <a:tc>
                  <a:txBody>
                    <a:bodyPr/>
                    <a:lstStyle/>
                    <a:p>
                      <a:pPr latinLnBrk="1"/>
                      <a:r>
                        <a:rPr lang="en-US" altLang="ko-KR" sz="1000" dirty="0" smtClean="0"/>
                        <a:t>15</a:t>
                      </a:r>
                      <a:r>
                        <a:rPr lang="ja-JP" altLang="en-US" sz="1000" dirty="0" smtClean="0"/>
                        <a:t>個　使用</a:t>
                      </a:r>
                      <a:r>
                        <a:rPr lang="ko-KR" altLang="en-US" sz="1000" dirty="0" smtClean="0"/>
                        <a:t> </a:t>
                      </a:r>
                      <a:r>
                        <a:rPr lang="en-US" altLang="ko-KR" sz="1000" dirty="0" smtClean="0"/>
                        <a:t>x 32W = 480W</a:t>
                      </a:r>
                    </a:p>
                    <a:p>
                      <a:pPr latinLnBrk="1"/>
                      <a:endParaRPr lang="en-US" altLang="ko-KR" sz="1000" dirty="0" smtClean="0"/>
                    </a:p>
                    <a:p>
                      <a:pPr latinLnBrk="1"/>
                      <a:r>
                        <a:rPr lang="ja-JP" altLang="en-US" sz="1000" dirty="0" smtClean="0"/>
                        <a:t>消費電力</a:t>
                      </a:r>
                      <a:r>
                        <a:rPr lang="ko-KR" altLang="en-US" sz="1000" dirty="0" smtClean="0"/>
                        <a:t> </a:t>
                      </a:r>
                      <a:r>
                        <a:rPr lang="en-US" altLang="ko-KR" sz="1000" dirty="0" smtClean="0"/>
                        <a:t>: </a:t>
                      </a:r>
                      <a:r>
                        <a:rPr lang="en-US" altLang="ko-KR" sz="1200" b="1" dirty="0" smtClean="0">
                          <a:solidFill>
                            <a:srgbClr val="FF0000"/>
                          </a:solidFill>
                        </a:rPr>
                        <a:t>480W</a:t>
                      </a:r>
                      <a:endParaRPr lang="ko-KR" altLang="en-US" sz="1200" b="1" dirty="0">
                        <a:solidFill>
                          <a:srgbClr val="FF0000"/>
                        </a:solidFill>
                      </a:endParaRPr>
                    </a:p>
                  </a:txBody>
                  <a:tcPr anchor="ctr"/>
                </a:tc>
                <a:tc>
                  <a:txBody>
                    <a:bodyPr/>
                    <a:lstStyle/>
                    <a:p>
                      <a:pPr latinLnBrk="1"/>
                      <a:r>
                        <a:rPr lang="ja-JP" altLang="ja-JP" sz="1000" kern="1200" dirty="0" smtClean="0">
                          <a:solidFill>
                            <a:schemeClr val="tx1"/>
                          </a:solidFill>
                          <a:latin typeface="+mn-lt"/>
                          <a:ea typeface="+mn-ea"/>
                          <a:cs typeface="+mn-cs"/>
                        </a:rPr>
                        <a:t>寿命が短く、消費電力が多く、有害物質が排出される。</a:t>
                      </a:r>
                      <a:endParaRPr lang="ko-KR" altLang="en-US" sz="1000" dirty="0"/>
                    </a:p>
                  </a:txBody>
                  <a:tcPr anchor="ctr"/>
                </a:tc>
              </a:tr>
              <a:tr h="1527499">
                <a:tc>
                  <a:txBody>
                    <a:bodyPr/>
                    <a:lstStyle/>
                    <a:p>
                      <a:pPr algn="ctr" latinLnBrk="1"/>
                      <a:r>
                        <a:rPr lang="ja-JP" altLang="en-US" sz="1000" dirty="0" smtClean="0">
                          <a:solidFill>
                            <a:srgbClr val="FF0000"/>
                          </a:solidFill>
                        </a:rPr>
                        <a:t>他社</a:t>
                      </a:r>
                      <a:r>
                        <a:rPr lang="en-US" altLang="ko-KR" sz="1000" dirty="0" smtClean="0">
                          <a:solidFill>
                            <a:srgbClr val="FF0000"/>
                          </a:solidFill>
                        </a:rPr>
                        <a:t>21W</a:t>
                      </a:r>
                    </a:p>
                    <a:p>
                      <a:pPr algn="ctr" latinLnBrk="1"/>
                      <a:r>
                        <a:rPr lang="en-US" altLang="ko-KR" sz="1000" dirty="0" smtClean="0">
                          <a:solidFill>
                            <a:srgbClr val="FF0000"/>
                          </a:solidFill>
                        </a:rPr>
                        <a:t>LED</a:t>
                      </a:r>
                      <a:r>
                        <a:rPr lang="en-US" altLang="ko-KR" sz="1000" baseline="0" dirty="0" smtClean="0">
                          <a:solidFill>
                            <a:srgbClr val="FF0000"/>
                          </a:solidFill>
                        </a:rPr>
                        <a:t> </a:t>
                      </a:r>
                      <a:r>
                        <a:rPr lang="ja-JP" altLang="en-US" sz="1000" baseline="0" dirty="0" smtClean="0">
                          <a:solidFill>
                            <a:srgbClr val="FF0000"/>
                          </a:solidFill>
                        </a:rPr>
                        <a:t>蛍光灯</a:t>
                      </a:r>
                      <a:endParaRPr lang="ko-KR" altLang="en-US" sz="1000" dirty="0">
                        <a:solidFill>
                          <a:srgbClr val="FF0000"/>
                        </a:solidFill>
                      </a:endParaRPr>
                    </a:p>
                  </a:txBody>
                  <a:tcPr anchor="ctr"/>
                </a:tc>
                <a:tc>
                  <a:txBody>
                    <a:bodyPr/>
                    <a:lstStyle/>
                    <a:p>
                      <a:pPr latinLnBrk="1"/>
                      <a:endParaRPr lang="ko-KR" altLang="en-US" sz="1000" dirty="0"/>
                    </a:p>
                  </a:txBody>
                  <a:tcPr anchor="ctr"/>
                </a:tc>
                <a:tc>
                  <a:txBody>
                    <a:bodyPr/>
                    <a:lstStyle/>
                    <a:p>
                      <a:pPr latinLnBrk="1"/>
                      <a:r>
                        <a:rPr lang="en-US" altLang="ko-KR" sz="1000" dirty="0" smtClean="0"/>
                        <a:t>15</a:t>
                      </a:r>
                      <a:r>
                        <a:rPr lang="ja-JP" altLang="en-US" sz="1000" dirty="0" smtClean="0"/>
                        <a:t>個　使用</a:t>
                      </a:r>
                      <a:r>
                        <a:rPr lang="ko-KR" altLang="en-US" sz="1000" dirty="0" smtClean="0"/>
                        <a:t> </a:t>
                      </a:r>
                      <a:r>
                        <a:rPr lang="en-US" altLang="ko-KR" sz="1000" dirty="0" smtClean="0"/>
                        <a:t>x 21W = 315W</a:t>
                      </a:r>
                    </a:p>
                    <a:p>
                      <a:pPr latinLnBrk="1"/>
                      <a:endParaRPr lang="en-US" altLang="ko-KR" sz="1000" dirty="0" smtClean="0"/>
                    </a:p>
                    <a:p>
                      <a:pPr latinLnBrk="1"/>
                      <a:r>
                        <a:rPr lang="ja-JP" altLang="en-US" sz="1000" dirty="0" smtClean="0"/>
                        <a:t>消費電力</a:t>
                      </a:r>
                      <a:r>
                        <a:rPr lang="en-US" altLang="ko-KR" sz="1000" dirty="0" smtClean="0"/>
                        <a:t>: </a:t>
                      </a:r>
                      <a:r>
                        <a:rPr lang="en-US" altLang="ko-KR" sz="1200" b="1" dirty="0" smtClean="0">
                          <a:solidFill>
                            <a:srgbClr val="FF0000"/>
                          </a:solidFill>
                        </a:rPr>
                        <a:t>315W</a:t>
                      </a:r>
                      <a:endParaRPr lang="ko-KR" altLang="en-US" sz="1200" b="1" dirty="0">
                        <a:solidFill>
                          <a:srgbClr val="FF0000"/>
                        </a:solidFill>
                      </a:endParaRPr>
                    </a:p>
                  </a:txBody>
                  <a:tcPr anchor="ctr"/>
                </a:tc>
                <a:tc>
                  <a:txBody>
                    <a:bodyPr/>
                    <a:lstStyle/>
                    <a:p>
                      <a:pPr latinLnBrk="1"/>
                      <a:r>
                        <a:rPr lang="ja-JP" altLang="ja-JP" sz="1000" kern="1200" dirty="0" smtClean="0">
                          <a:solidFill>
                            <a:schemeClr val="tx1"/>
                          </a:solidFill>
                          <a:latin typeface="+mn-lt"/>
                          <a:ea typeface="+mn-ea"/>
                          <a:cs typeface="+mn-cs"/>
                        </a:rPr>
                        <a:t>SMPSを個別内蔵する必要がありますので不良時の交換が困難。施工が面倒で価格帯が高い。</a:t>
                      </a:r>
                      <a:endParaRPr lang="ko-KR" altLang="en-US" sz="1000" dirty="0"/>
                    </a:p>
                  </a:txBody>
                  <a:tcPr anchor="ctr"/>
                </a:tc>
              </a:tr>
              <a:tr h="1527499">
                <a:tc>
                  <a:txBody>
                    <a:bodyPr/>
                    <a:lstStyle/>
                    <a:p>
                      <a:pPr algn="ctr" latinLnBrk="1"/>
                      <a:r>
                        <a:rPr lang="ja-JP" altLang="ja-JP" sz="1000" dirty="0" smtClean="0"/>
                        <a:t>バックライト用LEDバー</a:t>
                      </a:r>
                      <a:endParaRPr lang="ko-KR" altLang="en-US" sz="1000" b="1" dirty="0">
                        <a:solidFill>
                          <a:srgbClr val="00B050"/>
                        </a:solidFill>
                      </a:endParaRPr>
                    </a:p>
                  </a:txBody>
                  <a:tcPr anchor="ctr"/>
                </a:tc>
                <a:tc>
                  <a:txBody>
                    <a:bodyPr/>
                    <a:lstStyle/>
                    <a:p>
                      <a:pPr latinLnBrk="1"/>
                      <a:endParaRPr lang="ko-KR" altLang="en-US" sz="1000" dirty="0"/>
                    </a:p>
                  </a:txBody>
                  <a:tcPr anchor="ctr"/>
                </a:tc>
                <a:tc>
                  <a:txBody>
                    <a:bodyPr/>
                    <a:lstStyle/>
                    <a:p>
                      <a:pPr latinLnBrk="1"/>
                      <a:r>
                        <a:rPr lang="en-US" altLang="ko-KR" sz="900" baseline="0" dirty="0" smtClean="0"/>
                        <a:t>1M 21</a:t>
                      </a:r>
                      <a:r>
                        <a:rPr lang="ja-JP" altLang="en-US" sz="900" baseline="0" dirty="0" smtClean="0"/>
                        <a:t>個　使用</a:t>
                      </a:r>
                      <a:r>
                        <a:rPr lang="en-US" altLang="ko-KR" sz="900" baseline="0" dirty="0" smtClean="0"/>
                        <a:t>(3M 6</a:t>
                      </a:r>
                      <a:r>
                        <a:rPr lang="ja-JP" altLang="en-US" sz="900" baseline="0" dirty="0" smtClean="0"/>
                        <a:t>列</a:t>
                      </a:r>
                      <a:r>
                        <a:rPr lang="en-US" altLang="ko-KR" sz="900" baseline="0" dirty="0" smtClean="0"/>
                        <a:t>)</a:t>
                      </a:r>
                      <a:r>
                        <a:rPr lang="ko-KR" altLang="en-US" sz="900" baseline="0" dirty="0" smtClean="0"/>
                        <a:t> </a:t>
                      </a:r>
                      <a:r>
                        <a:rPr lang="en-US" altLang="ko-KR" sz="900" baseline="0" dirty="0" smtClean="0"/>
                        <a:t>x 9.6W = 172W</a:t>
                      </a:r>
                    </a:p>
                    <a:p>
                      <a:pPr latinLnBrk="1"/>
                      <a:endParaRPr lang="en-US" altLang="ko-KR" sz="1000" baseline="0" dirty="0" smtClean="0"/>
                    </a:p>
                    <a:p>
                      <a:pPr latinLnBrk="1"/>
                      <a:r>
                        <a:rPr lang="ja-JP" altLang="en-US" sz="1000" dirty="0" smtClean="0"/>
                        <a:t>消費電力</a:t>
                      </a:r>
                      <a:r>
                        <a:rPr lang="ko-KR" altLang="en-US" sz="1000" dirty="0" smtClean="0"/>
                        <a:t> </a:t>
                      </a:r>
                      <a:r>
                        <a:rPr lang="en-US" altLang="ko-KR" sz="1000" baseline="0" dirty="0" smtClean="0"/>
                        <a:t>: </a:t>
                      </a:r>
                      <a:r>
                        <a:rPr lang="en-US" altLang="ko-KR" sz="1200" b="1" baseline="0" dirty="0" smtClean="0">
                          <a:solidFill>
                            <a:srgbClr val="FF0000"/>
                          </a:solidFill>
                        </a:rPr>
                        <a:t>172W</a:t>
                      </a:r>
                      <a:endParaRPr lang="ko-KR" altLang="en-US" sz="1200" b="1" dirty="0">
                        <a:solidFill>
                          <a:srgbClr val="FF0000"/>
                        </a:solidFill>
                      </a:endParaRPr>
                    </a:p>
                  </a:txBody>
                  <a:tcPr anchor="ctr"/>
                </a:tc>
                <a:tc>
                  <a:txBody>
                    <a:bodyPr/>
                    <a:lstStyle/>
                    <a:p>
                      <a:pPr latinLnBrk="1"/>
                      <a:r>
                        <a:rPr lang="ja-JP" altLang="ja-JP" sz="1000" kern="1200" dirty="0" smtClean="0">
                          <a:solidFill>
                            <a:schemeClr val="tx1"/>
                          </a:solidFill>
                          <a:latin typeface="+mn-lt"/>
                          <a:ea typeface="+mn-ea"/>
                          <a:cs typeface="+mn-cs"/>
                        </a:rPr>
                        <a:t>熱伝導率が高いアルミケース採用で長寿命、効率比、消費電力が低く、32W蛍光灯に比べ70％、サードパーティ製の21W蛍光灯に比べ50％の消費電力削減効果があります。長い長さで製作が可能で、施工が簡単で価格が低い。</a:t>
                      </a:r>
                      <a:endParaRPr lang="ko-KR" altLang="en-US" sz="1000" dirty="0"/>
                    </a:p>
                  </a:txBody>
                  <a:tcPr anchor="ctr"/>
                </a:tc>
              </a:tr>
            </a:tbl>
          </a:graphicData>
        </a:graphic>
      </p:graphicFrame>
      <p:pic>
        <p:nvPicPr>
          <p:cNvPr id="2050" name="Picture 2"/>
          <p:cNvPicPr>
            <a:picLocks noChangeAspect="1" noChangeArrowheads="1"/>
          </p:cNvPicPr>
          <p:nvPr/>
        </p:nvPicPr>
        <p:blipFill>
          <a:blip r:embed="rId3" cstate="print"/>
          <a:srcRect/>
          <a:stretch>
            <a:fillRect/>
          </a:stretch>
        </p:blipFill>
        <p:spPr bwMode="auto">
          <a:xfrm>
            <a:off x="1763688" y="1844824"/>
            <a:ext cx="3240000" cy="1136079"/>
          </a:xfrm>
          <a:prstGeom prst="rect">
            <a:avLst/>
          </a:prstGeom>
          <a:noFill/>
          <a:ln w="9525">
            <a:noFill/>
            <a:miter lim="800000"/>
            <a:headEnd/>
            <a:tailEnd/>
          </a:ln>
          <a:effectLst/>
        </p:spPr>
      </p:pic>
      <p:pic>
        <p:nvPicPr>
          <p:cNvPr id="25" name="Picture 3"/>
          <p:cNvPicPr>
            <a:picLocks noChangeAspect="1" noChangeArrowheads="1"/>
          </p:cNvPicPr>
          <p:nvPr/>
        </p:nvPicPr>
        <p:blipFill>
          <a:blip r:embed="rId4" cstate="print"/>
          <a:srcRect/>
          <a:stretch>
            <a:fillRect/>
          </a:stretch>
        </p:blipFill>
        <p:spPr bwMode="auto">
          <a:xfrm>
            <a:off x="1754114" y="3428999"/>
            <a:ext cx="3240000" cy="1136078"/>
          </a:xfrm>
          <a:prstGeom prst="rect">
            <a:avLst/>
          </a:prstGeom>
          <a:noFill/>
          <a:ln w="9525">
            <a:noFill/>
            <a:miter lim="800000"/>
            <a:headEnd/>
            <a:tailEnd/>
          </a:ln>
          <a:effectLst/>
        </p:spPr>
      </p:pic>
      <p:pic>
        <p:nvPicPr>
          <p:cNvPr id="2054" name="Picture 6"/>
          <p:cNvPicPr>
            <a:picLocks noChangeAspect="1" noChangeArrowheads="1"/>
          </p:cNvPicPr>
          <p:nvPr/>
        </p:nvPicPr>
        <p:blipFill>
          <a:blip r:embed="rId5" cstate="print"/>
          <a:srcRect/>
          <a:stretch>
            <a:fillRect/>
          </a:stretch>
        </p:blipFill>
        <p:spPr bwMode="auto">
          <a:xfrm>
            <a:off x="1754114" y="4952930"/>
            <a:ext cx="3240000" cy="1218217"/>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직사각형 3"/>
          <p:cNvSpPr/>
          <p:nvPr/>
        </p:nvSpPr>
        <p:spPr>
          <a:xfrm>
            <a:off x="0" y="6572272"/>
            <a:ext cx="9144000" cy="2857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dirty="0"/>
          </a:p>
        </p:txBody>
      </p:sp>
      <p:sp>
        <p:nvSpPr>
          <p:cNvPr id="5" name="TextBox 4"/>
          <p:cNvSpPr txBox="1"/>
          <p:nvPr/>
        </p:nvSpPr>
        <p:spPr>
          <a:xfrm>
            <a:off x="6858016" y="6611780"/>
            <a:ext cx="1369286" cy="246221"/>
          </a:xfrm>
          <a:prstGeom prst="rect">
            <a:avLst/>
          </a:prstGeom>
          <a:noFill/>
        </p:spPr>
        <p:txBody>
          <a:bodyPr wrap="none" rtlCol="0">
            <a:spAutoFit/>
          </a:bodyPr>
          <a:lstStyle/>
          <a:p>
            <a:r>
              <a:rPr lang="en-US" altLang="ko-KR" sz="1000" b="1" dirty="0" smtClean="0">
                <a:solidFill>
                  <a:schemeClr val="bg1"/>
                </a:solidFill>
              </a:rPr>
              <a:t>IT JAPAN CO., LTD.</a:t>
            </a:r>
            <a:endParaRPr lang="ko-KR" altLang="en-US" sz="1000" b="1" dirty="0">
              <a:solidFill>
                <a:schemeClr val="bg1"/>
              </a:solidFill>
            </a:endParaRPr>
          </a:p>
        </p:txBody>
      </p:sp>
      <p:sp>
        <p:nvSpPr>
          <p:cNvPr id="6" name="TextBox 5"/>
          <p:cNvSpPr txBox="1"/>
          <p:nvPr/>
        </p:nvSpPr>
        <p:spPr>
          <a:xfrm>
            <a:off x="0" y="6581002"/>
            <a:ext cx="354584" cy="276999"/>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none" rtlCol="0">
            <a:spAutoFit/>
          </a:bodyPr>
          <a:lstStyle/>
          <a:p>
            <a:pPr algn="ctr"/>
            <a:r>
              <a:rPr lang="en-US" altLang="ko-KR" sz="1200" dirty="0" smtClean="0">
                <a:solidFill>
                  <a:schemeClr val="bg1"/>
                </a:solidFill>
              </a:rPr>
              <a:t>11</a:t>
            </a:r>
            <a:endParaRPr lang="ko-KR" altLang="en-US" sz="1200" dirty="0">
              <a:solidFill>
                <a:schemeClr val="bg1"/>
              </a:solidFill>
            </a:endParaRPr>
          </a:p>
        </p:txBody>
      </p:sp>
      <p:sp>
        <p:nvSpPr>
          <p:cNvPr id="7" name="TextBox 6"/>
          <p:cNvSpPr txBox="1"/>
          <p:nvPr/>
        </p:nvSpPr>
        <p:spPr>
          <a:xfrm>
            <a:off x="0" y="571480"/>
            <a:ext cx="9144000" cy="738664"/>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marL="0" lvl="1" algn="ctr"/>
            <a:r>
              <a:rPr lang="ja-JP" altLang="en-US" sz="2800" b="1" u="sng" dirty="0" smtClean="0">
                <a:hlinkClick r:id="rId2"/>
              </a:rPr>
              <a:t>これからの看板照明は　キューピットライト</a:t>
            </a:r>
            <a:endParaRPr lang="en-US" altLang="ko-KR" sz="2500" b="1" dirty="0" smtClean="0">
              <a:solidFill>
                <a:schemeClr val="tx1"/>
              </a:solidFill>
              <a:latin typeface="HY견고딕" pitchFamily="18" charset="-127"/>
              <a:ea typeface="HY견고딕" pitchFamily="18" charset="-127"/>
            </a:endParaRPr>
          </a:p>
          <a:p>
            <a:pPr algn="ctr"/>
            <a:endParaRPr lang="ko-KR" altLang="en-US" sz="1400" dirty="0">
              <a:latin typeface="HY견고딕" pitchFamily="18" charset="-127"/>
              <a:ea typeface="HY견고딕" pitchFamily="18" charset="-127"/>
            </a:endParaRPr>
          </a:p>
        </p:txBody>
      </p:sp>
      <p:graphicFrame>
        <p:nvGraphicFramePr>
          <p:cNvPr id="9" name="표 8"/>
          <p:cNvGraphicFramePr>
            <a:graphicFrameLocks noGrp="1"/>
          </p:cNvGraphicFramePr>
          <p:nvPr/>
        </p:nvGraphicFramePr>
        <p:xfrm>
          <a:off x="1428728" y="1285861"/>
          <a:ext cx="6096000" cy="4643648"/>
        </p:xfrm>
        <a:graphic>
          <a:graphicData uri="http://schemas.openxmlformats.org/drawingml/2006/table">
            <a:tbl>
              <a:tblPr firstRow="1" bandRow="1">
                <a:tableStyleId>{5C22544A-7EE6-4342-B048-85BDC9FD1C3A}</a:tableStyleId>
              </a:tblPr>
              <a:tblGrid>
                <a:gridCol w="6096000"/>
              </a:tblGrid>
              <a:tr h="264406">
                <a:tc>
                  <a:txBody>
                    <a:bodyPr/>
                    <a:lstStyle/>
                    <a:p>
                      <a:pPr algn="ctr" latinLnBrk="1"/>
                      <a:r>
                        <a:rPr lang="ja-JP" altLang="ja-JP" sz="1800" b="1" kern="1200" dirty="0" smtClean="0">
                          <a:solidFill>
                            <a:schemeClr val="lt1"/>
                          </a:solidFill>
                          <a:latin typeface="+mn-lt"/>
                          <a:ea typeface="+mn-ea"/>
                          <a:cs typeface="+mn-cs"/>
                        </a:rPr>
                        <a:t>注意事項</a:t>
                      </a:r>
                      <a:endParaRPr lang="ko-KR" altLang="en-US" sz="1200" dirty="0"/>
                    </a:p>
                  </a:txBody>
                  <a:tcPr anchor="ctr"/>
                </a:tc>
              </a:tr>
              <a:tr h="574172">
                <a:tc>
                  <a:txBody>
                    <a:bodyPr/>
                    <a:lstStyle/>
                    <a:p>
                      <a:pPr algn="ctr" latinLnBrk="1"/>
                      <a:r>
                        <a:rPr lang="ja-JP" altLang="ja-JP" sz="1000" kern="1200" dirty="0" smtClean="0">
                          <a:solidFill>
                            <a:schemeClr val="dk1"/>
                          </a:solidFill>
                          <a:latin typeface="+mn-lt"/>
                          <a:ea typeface="+mn-ea"/>
                          <a:cs typeface="+mn-cs"/>
                        </a:rPr>
                        <a:t>DC 24V製品であるため、AC 220Vに直接接続時の製品不良が発生 </a:t>
                      </a:r>
                      <a:br>
                        <a:rPr lang="ja-JP" altLang="ja-JP" sz="1000" kern="1200" dirty="0" smtClean="0">
                          <a:solidFill>
                            <a:schemeClr val="dk1"/>
                          </a:solidFill>
                          <a:latin typeface="+mn-lt"/>
                          <a:ea typeface="+mn-ea"/>
                          <a:cs typeface="+mn-cs"/>
                        </a:rPr>
                      </a:br>
                      <a:r>
                        <a:rPr lang="ja-JP" altLang="ja-JP" sz="1000" kern="1200" dirty="0" smtClean="0">
                          <a:solidFill>
                            <a:schemeClr val="dk1"/>
                          </a:solidFill>
                          <a:latin typeface="+mn-lt"/>
                          <a:ea typeface="+mn-ea"/>
                          <a:cs typeface="+mn-cs"/>
                        </a:rPr>
                        <a:t>（過電圧回路とLEDランプが乗車）</a:t>
                      </a:r>
                      <a:endParaRPr lang="ko-KR" altLang="en-US" sz="1000" dirty="0"/>
                    </a:p>
                  </a:txBody>
                  <a:tcPr anchor="ctr"/>
                </a:tc>
              </a:tr>
              <a:tr h="574172">
                <a:tc>
                  <a:txBody>
                    <a:bodyPr/>
                    <a:lstStyle/>
                    <a:p>
                      <a:pPr algn="ctr" latinLnBrk="1"/>
                      <a:r>
                        <a:rPr lang="ja-JP" altLang="ja-JP" sz="1000" kern="1200" dirty="0" smtClean="0">
                          <a:solidFill>
                            <a:schemeClr val="dk1"/>
                          </a:solidFill>
                          <a:latin typeface="+mn-lt"/>
                          <a:ea typeface="+mn-ea"/>
                          <a:cs typeface="+mn-cs"/>
                        </a:rPr>
                        <a:t>LEDランプは、素子の前にゴールドワイヤーを融着して、シリコンを塗布したものなので衝撃を与えたり、高い圧力をかけないようにする。</a:t>
                      </a:r>
                      <a:endParaRPr lang="ko-KR" altLang="en-US" sz="1000" dirty="0"/>
                    </a:p>
                  </a:txBody>
                  <a:tcPr anchor="ctr"/>
                </a:tc>
              </a:tr>
              <a:tr h="574172">
                <a:tc>
                  <a:txBody>
                    <a:bodyPr/>
                    <a:lstStyle/>
                    <a:p>
                      <a:pPr algn="ctr" latinLnBrk="1"/>
                      <a:r>
                        <a:rPr lang="ja-JP" altLang="ja-JP" sz="1000" kern="1200" dirty="0" smtClean="0">
                          <a:solidFill>
                            <a:schemeClr val="dk1"/>
                          </a:solidFill>
                          <a:latin typeface="+mn-lt"/>
                          <a:ea typeface="+mn-ea"/>
                          <a:cs typeface="+mn-cs"/>
                        </a:rPr>
                        <a:t>+/-極性があり、ACに比べて低電圧であるため、配線と接線を確実に確認してから電源を接続すること。 </a:t>
                      </a:r>
                      <a:br>
                        <a:rPr lang="ja-JP" altLang="ja-JP" sz="1000" kern="1200" dirty="0" smtClean="0">
                          <a:solidFill>
                            <a:schemeClr val="dk1"/>
                          </a:solidFill>
                          <a:latin typeface="+mn-lt"/>
                          <a:ea typeface="+mn-ea"/>
                          <a:cs typeface="+mn-cs"/>
                        </a:rPr>
                      </a:br>
                      <a:r>
                        <a:rPr lang="ja-JP" altLang="ja-JP" sz="1000" kern="1200" dirty="0" smtClean="0">
                          <a:solidFill>
                            <a:schemeClr val="dk1"/>
                          </a:solidFill>
                          <a:latin typeface="+mn-lt"/>
                          <a:ea typeface="+mn-ea"/>
                          <a:cs typeface="+mn-cs"/>
                        </a:rPr>
                        <a:t>製品コネクタ：+（赤）、 - （白） </a:t>
                      </a:r>
                      <a:br>
                        <a:rPr lang="ja-JP" altLang="ja-JP" sz="1000" kern="1200" dirty="0" smtClean="0">
                          <a:solidFill>
                            <a:schemeClr val="dk1"/>
                          </a:solidFill>
                          <a:latin typeface="+mn-lt"/>
                          <a:ea typeface="+mn-ea"/>
                          <a:cs typeface="+mn-cs"/>
                        </a:rPr>
                      </a:br>
                      <a:r>
                        <a:rPr lang="ja-JP" altLang="ja-JP" sz="1000" kern="1200" dirty="0" smtClean="0">
                          <a:solidFill>
                            <a:schemeClr val="dk1"/>
                          </a:solidFill>
                          <a:latin typeface="+mn-lt"/>
                          <a:ea typeface="+mn-ea"/>
                          <a:cs typeface="+mn-cs"/>
                        </a:rPr>
                        <a:t>製品の接続ピン：+（白）、 - （グレー）</a:t>
                      </a:r>
                      <a:endParaRPr lang="ko-KR" altLang="en-US" sz="1000" dirty="0"/>
                    </a:p>
                  </a:txBody>
                  <a:tcPr anchor="ctr"/>
                </a:tc>
              </a:tr>
              <a:tr h="574172">
                <a:tc>
                  <a:txBody>
                    <a:bodyPr/>
                    <a:lstStyle/>
                    <a:p>
                      <a:pPr algn="ctr" latinLnBrk="1"/>
                      <a:r>
                        <a:rPr lang="ja-JP" altLang="ja-JP" sz="1000" kern="1200" dirty="0" smtClean="0">
                          <a:solidFill>
                            <a:schemeClr val="dk1"/>
                          </a:solidFill>
                          <a:latin typeface="+mn-lt"/>
                          <a:ea typeface="+mn-ea"/>
                          <a:cs typeface="+mn-cs"/>
                        </a:rPr>
                        <a:t>&lt;DC 24V製品に合った消費電力別の</a:t>
                      </a:r>
                      <a:r>
                        <a:rPr lang="ja-JP" altLang="en-US" sz="1000" kern="1200" dirty="0" smtClean="0">
                          <a:solidFill>
                            <a:schemeClr val="dk1"/>
                          </a:solidFill>
                          <a:latin typeface="+mn-lt"/>
                          <a:ea typeface="+mn-ea"/>
                          <a:cs typeface="+mn-cs"/>
                        </a:rPr>
                        <a:t>電線</a:t>
                      </a:r>
                      <a:r>
                        <a:rPr lang="ja-JP" altLang="ja-JP" sz="1000" kern="1200" dirty="0" smtClean="0">
                          <a:solidFill>
                            <a:schemeClr val="dk1"/>
                          </a:solidFill>
                          <a:latin typeface="+mn-lt"/>
                          <a:ea typeface="+mn-ea"/>
                          <a:cs typeface="+mn-cs"/>
                        </a:rPr>
                        <a:t>の太さ&gt;</a:t>
                      </a:r>
                      <a:endParaRPr lang="en-US" altLang="ja-JP" sz="1000" kern="1200" dirty="0" smtClean="0">
                        <a:solidFill>
                          <a:schemeClr val="dk1"/>
                        </a:solidFill>
                        <a:latin typeface="+mn-lt"/>
                        <a:ea typeface="+mn-ea"/>
                        <a:cs typeface="+mn-cs"/>
                      </a:endParaRPr>
                    </a:p>
                    <a:p>
                      <a:pPr algn="ctr" latinLnBrk="1"/>
                      <a:r>
                        <a:rPr lang="en-US" altLang="ko-KR" sz="1200" baseline="0" dirty="0" smtClean="0"/>
                        <a:t>             </a:t>
                      </a:r>
                      <a:r>
                        <a:rPr lang="ja-JP" altLang="en-US" sz="1200" baseline="0" dirty="0" smtClean="0"/>
                        <a:t>　</a:t>
                      </a:r>
                      <a:r>
                        <a:rPr lang="en-US" altLang="ko-KR" sz="1200" baseline="0" dirty="0" smtClean="0"/>
                        <a:t>30W:</a:t>
                      </a:r>
                      <a:r>
                        <a:rPr lang="ja-JP" altLang="en-US" sz="1200" baseline="0" dirty="0" smtClean="0"/>
                        <a:t>　</a:t>
                      </a:r>
                      <a:r>
                        <a:rPr lang="en-US" altLang="ko-KR" sz="1200" baseline="0" dirty="0" smtClean="0"/>
                        <a:t>0.75 ~ 1.25 SQ</a:t>
                      </a:r>
                    </a:p>
                    <a:p>
                      <a:pPr algn="ctr" latinLnBrk="1">
                        <a:buFont typeface="Arial" pitchFamily="34" charset="0"/>
                        <a:buChar char="•"/>
                      </a:pPr>
                      <a:r>
                        <a:rPr lang="en-US" altLang="ko-KR" sz="1200" baseline="0" dirty="0" smtClean="0"/>
                        <a:t>100W : 2.5 SQ</a:t>
                      </a:r>
                    </a:p>
                    <a:p>
                      <a:pPr algn="ctr" latinLnBrk="1">
                        <a:buFont typeface="Arial" pitchFamily="34" charset="0"/>
                        <a:buChar char="•"/>
                      </a:pPr>
                      <a:r>
                        <a:rPr lang="en-US" altLang="ko-KR" sz="1200" baseline="0" dirty="0" smtClean="0"/>
                        <a:t>300W : 4 SQ</a:t>
                      </a:r>
                    </a:p>
                    <a:p>
                      <a:pPr algn="ctr" latinLnBrk="1">
                        <a:buFont typeface="Arial" pitchFamily="34" charset="0"/>
                        <a:buChar char="•"/>
                      </a:pPr>
                      <a:r>
                        <a:rPr lang="en-US" altLang="ko-KR" sz="1200" baseline="0" dirty="0" smtClean="0"/>
                        <a:t>600W : 6 SQ</a:t>
                      </a:r>
                      <a:endParaRPr lang="ko-KR" altLang="en-US" sz="1200" dirty="0" smtClean="0"/>
                    </a:p>
                  </a:txBody>
                  <a:tcPr anchor="ctr"/>
                </a:tc>
              </a:tr>
              <a:tr h="574172">
                <a:tc>
                  <a:txBody>
                    <a:bodyPr/>
                    <a:lstStyle/>
                    <a:p>
                      <a:pPr algn="ctr" latinLnBrk="1"/>
                      <a:r>
                        <a:rPr lang="ja-JP" altLang="ja-JP" sz="1000" kern="1200" dirty="0" smtClean="0">
                          <a:solidFill>
                            <a:schemeClr val="dk1"/>
                          </a:solidFill>
                          <a:latin typeface="+mn-lt"/>
                          <a:ea typeface="+mn-ea"/>
                          <a:cs typeface="+mn-cs"/>
                        </a:rPr>
                        <a:t>LEDバー画面の高さ（立体の高さ）に応じたLEDバーとの間の間隔</a:t>
                      </a:r>
                      <a:r>
                        <a:rPr lang="ja-JP" altLang="ja-JP" sz="1000" kern="1200" smtClean="0">
                          <a:solidFill>
                            <a:schemeClr val="dk1"/>
                          </a:solidFill>
                          <a:latin typeface="+mn-lt"/>
                          <a:ea typeface="+mn-ea"/>
                          <a:cs typeface="+mn-cs"/>
                        </a:rPr>
                        <a:t>（ランプセンター） </a:t>
                      </a:r>
                      <a:r>
                        <a:rPr lang="ja-JP" altLang="ja-JP" sz="1000" kern="1200" dirty="0" smtClean="0">
                          <a:solidFill>
                            <a:schemeClr val="dk1"/>
                          </a:solidFill>
                          <a:latin typeface="+mn-lt"/>
                          <a:ea typeface="+mn-ea"/>
                          <a:cs typeface="+mn-cs"/>
                        </a:rPr>
                        <a:t/>
                      </a:r>
                      <a:br>
                        <a:rPr lang="ja-JP" altLang="ja-JP" sz="1000" kern="1200" dirty="0" smtClean="0">
                          <a:solidFill>
                            <a:schemeClr val="dk1"/>
                          </a:solidFill>
                          <a:latin typeface="+mn-lt"/>
                          <a:ea typeface="+mn-ea"/>
                          <a:cs typeface="+mn-cs"/>
                        </a:rPr>
                      </a:br>
                      <a:r>
                        <a:rPr lang="ja-JP" altLang="ja-JP" sz="1000" kern="1200" dirty="0" smtClean="0">
                          <a:solidFill>
                            <a:schemeClr val="dk1"/>
                          </a:solidFill>
                          <a:latin typeface="+mn-lt"/>
                          <a:ea typeface="+mn-ea"/>
                          <a:cs typeface="+mn-cs"/>
                        </a:rPr>
                        <a:t>立体の高さ8cm：LEDバーの間隔8cm </a:t>
                      </a:r>
                      <a:br>
                        <a:rPr lang="ja-JP" altLang="ja-JP" sz="1000" kern="1200" dirty="0" smtClean="0">
                          <a:solidFill>
                            <a:schemeClr val="dk1"/>
                          </a:solidFill>
                          <a:latin typeface="+mn-lt"/>
                          <a:ea typeface="+mn-ea"/>
                          <a:cs typeface="+mn-cs"/>
                        </a:rPr>
                      </a:br>
                      <a:r>
                        <a:rPr lang="ja-JP" altLang="ja-JP" sz="1000" kern="1200" dirty="0" smtClean="0">
                          <a:solidFill>
                            <a:schemeClr val="dk1"/>
                          </a:solidFill>
                          <a:latin typeface="+mn-lt"/>
                          <a:ea typeface="+mn-ea"/>
                          <a:cs typeface="+mn-cs"/>
                        </a:rPr>
                        <a:t>立体の高さ10cm：LEDバー間隔10cm </a:t>
                      </a:r>
                      <a:br>
                        <a:rPr lang="ja-JP" altLang="ja-JP" sz="1000" kern="1200" dirty="0" smtClean="0">
                          <a:solidFill>
                            <a:schemeClr val="dk1"/>
                          </a:solidFill>
                          <a:latin typeface="+mn-lt"/>
                          <a:ea typeface="+mn-ea"/>
                          <a:cs typeface="+mn-cs"/>
                        </a:rPr>
                      </a:br>
                      <a:r>
                        <a:rPr lang="ja-JP" altLang="ja-JP" sz="1000" kern="1200" dirty="0" smtClean="0">
                          <a:solidFill>
                            <a:schemeClr val="dk1"/>
                          </a:solidFill>
                          <a:latin typeface="+mn-lt"/>
                          <a:ea typeface="+mn-ea"/>
                          <a:cs typeface="+mn-cs"/>
                        </a:rPr>
                        <a:t>立体の高さ12cm：LEDバー間隔12cm </a:t>
                      </a:r>
                      <a:br>
                        <a:rPr lang="ja-JP" altLang="ja-JP" sz="1000" kern="1200" dirty="0" smtClean="0">
                          <a:solidFill>
                            <a:schemeClr val="dk1"/>
                          </a:solidFill>
                          <a:latin typeface="+mn-lt"/>
                          <a:ea typeface="+mn-ea"/>
                          <a:cs typeface="+mn-cs"/>
                        </a:rPr>
                      </a:br>
                      <a:r>
                        <a:rPr lang="ja-JP" altLang="ja-JP" sz="1000" kern="1200" dirty="0" smtClean="0">
                          <a:solidFill>
                            <a:schemeClr val="dk1"/>
                          </a:solidFill>
                          <a:latin typeface="+mn-lt"/>
                          <a:ea typeface="+mn-ea"/>
                          <a:cs typeface="+mn-cs"/>
                        </a:rPr>
                        <a:t>立体の高さ15cm：LEDバー間隔15cm </a:t>
                      </a:r>
                      <a:br>
                        <a:rPr lang="ja-JP" altLang="ja-JP" sz="1000" kern="1200" dirty="0" smtClean="0">
                          <a:solidFill>
                            <a:schemeClr val="dk1"/>
                          </a:solidFill>
                          <a:latin typeface="+mn-lt"/>
                          <a:ea typeface="+mn-ea"/>
                          <a:cs typeface="+mn-cs"/>
                        </a:rPr>
                      </a:br>
                      <a:r>
                        <a:rPr lang="ja-JP" altLang="ja-JP" sz="1000" kern="1200" dirty="0" smtClean="0">
                          <a:solidFill>
                            <a:schemeClr val="dk1"/>
                          </a:solidFill>
                          <a:latin typeface="+mn-lt"/>
                          <a:ea typeface="+mn-ea"/>
                          <a:cs typeface="+mn-cs"/>
                        </a:rPr>
                        <a:t>（立体の高さとLEDバーの間のセンター距離を同一に適用）</a:t>
                      </a:r>
                      <a:endParaRPr lang="en-US" altLang="ko-KR" sz="1000" dirty="0" smtClean="0"/>
                    </a:p>
                  </a:txBody>
                  <a:tcPr anchor="ctr"/>
                </a:tc>
              </a:tr>
              <a:tr h="574172">
                <a:tc>
                  <a:txBody>
                    <a:bodyPr/>
                    <a:lstStyle/>
                    <a:p>
                      <a:pPr algn="ctr" latinLnBrk="1"/>
                      <a:r>
                        <a:rPr lang="ja-JP" altLang="ja-JP" sz="1000" kern="1200" dirty="0" smtClean="0">
                          <a:solidFill>
                            <a:schemeClr val="dk1"/>
                          </a:solidFill>
                          <a:latin typeface="+mn-lt"/>
                          <a:ea typeface="+mn-ea"/>
                          <a:cs typeface="+mn-cs"/>
                        </a:rPr>
                        <a:t>タイマーは、使用している消費電力Wに合わせて使用</a:t>
                      </a:r>
                      <a:endParaRPr lang="ko-KR" altLang="en-US" sz="1000" dirty="0"/>
                    </a:p>
                  </a:txBody>
                  <a:tcPr anchor="ct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직사각형 3"/>
          <p:cNvSpPr/>
          <p:nvPr/>
        </p:nvSpPr>
        <p:spPr>
          <a:xfrm>
            <a:off x="0" y="6572272"/>
            <a:ext cx="9144000" cy="2857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dirty="0"/>
          </a:p>
        </p:txBody>
      </p:sp>
      <p:sp>
        <p:nvSpPr>
          <p:cNvPr id="5" name="TextBox 4"/>
          <p:cNvSpPr txBox="1"/>
          <p:nvPr/>
        </p:nvSpPr>
        <p:spPr>
          <a:xfrm>
            <a:off x="6858016" y="6611780"/>
            <a:ext cx="1447832" cy="246221"/>
          </a:xfrm>
          <a:prstGeom prst="rect">
            <a:avLst/>
          </a:prstGeom>
          <a:noFill/>
        </p:spPr>
        <p:txBody>
          <a:bodyPr wrap="none" rtlCol="0">
            <a:spAutoFit/>
          </a:bodyPr>
          <a:lstStyle/>
          <a:p>
            <a:r>
              <a:rPr lang="en-US" altLang="ko-KR" sz="1000" b="1" dirty="0" smtClean="0">
                <a:solidFill>
                  <a:schemeClr val="bg1"/>
                </a:solidFill>
              </a:rPr>
              <a:t>IT JAPAN  CO., LTD.</a:t>
            </a:r>
            <a:endParaRPr lang="ko-KR" altLang="en-US" sz="1000" b="1" dirty="0">
              <a:solidFill>
                <a:schemeClr val="bg1"/>
              </a:solidFill>
            </a:endParaRPr>
          </a:p>
        </p:txBody>
      </p:sp>
      <p:sp>
        <p:nvSpPr>
          <p:cNvPr id="6" name="TextBox 5"/>
          <p:cNvSpPr txBox="1"/>
          <p:nvPr/>
        </p:nvSpPr>
        <p:spPr>
          <a:xfrm>
            <a:off x="0" y="6581002"/>
            <a:ext cx="354584" cy="276999"/>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none" rtlCol="0">
            <a:spAutoFit/>
          </a:bodyPr>
          <a:lstStyle/>
          <a:p>
            <a:pPr algn="ctr"/>
            <a:r>
              <a:rPr lang="en-US" altLang="ko-KR" sz="1200" dirty="0" smtClean="0">
                <a:solidFill>
                  <a:schemeClr val="bg1"/>
                </a:solidFill>
              </a:rPr>
              <a:t>12</a:t>
            </a:r>
            <a:endParaRPr lang="ko-KR" altLang="en-US" sz="1200" dirty="0">
              <a:solidFill>
                <a:schemeClr val="bg1"/>
              </a:solidFill>
            </a:endParaRPr>
          </a:p>
        </p:txBody>
      </p:sp>
      <p:sp>
        <p:nvSpPr>
          <p:cNvPr id="7" name="TextBox 6"/>
          <p:cNvSpPr txBox="1"/>
          <p:nvPr/>
        </p:nvSpPr>
        <p:spPr>
          <a:xfrm>
            <a:off x="0" y="571480"/>
            <a:ext cx="9144000" cy="738664"/>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marL="0" lvl="1" algn="ctr"/>
            <a:r>
              <a:rPr lang="ja-JP" altLang="en-US" sz="2800" b="1" u="sng" dirty="0" smtClean="0">
                <a:hlinkClick r:id="rId2"/>
              </a:rPr>
              <a:t>これからの看板照明は　キューピットライト</a:t>
            </a:r>
            <a:endParaRPr lang="en-US" altLang="ko-KR" sz="2500" b="1" dirty="0" smtClean="0">
              <a:solidFill>
                <a:schemeClr val="tx1"/>
              </a:solidFill>
              <a:latin typeface="HY견고딕" pitchFamily="18" charset="-127"/>
              <a:ea typeface="HY견고딕" pitchFamily="18" charset="-127"/>
            </a:endParaRPr>
          </a:p>
          <a:p>
            <a:pPr algn="ctr"/>
            <a:r>
              <a:rPr lang="ja-JP" altLang="ja-JP" sz="1400" dirty="0" smtClean="0"/>
              <a:t>施工</a:t>
            </a:r>
            <a:r>
              <a:rPr lang="ja-JP" altLang="ja-JP" sz="1400" dirty="0" smtClean="0"/>
              <a:t>方法と順序</a:t>
            </a:r>
            <a:endParaRPr lang="ko-KR" altLang="en-US" sz="1400" dirty="0">
              <a:latin typeface="HY견고딕" pitchFamily="18" charset="-127"/>
              <a:ea typeface="HY견고딕" pitchFamily="18" charset="-127"/>
            </a:endParaRPr>
          </a:p>
        </p:txBody>
      </p:sp>
      <p:graphicFrame>
        <p:nvGraphicFramePr>
          <p:cNvPr id="8" name="표 7"/>
          <p:cNvGraphicFramePr>
            <a:graphicFrameLocks noGrp="1"/>
          </p:cNvGraphicFramePr>
          <p:nvPr/>
        </p:nvGraphicFramePr>
        <p:xfrm>
          <a:off x="1500166" y="1928802"/>
          <a:ext cx="6096000" cy="3429022"/>
        </p:xfrm>
        <a:graphic>
          <a:graphicData uri="http://schemas.openxmlformats.org/drawingml/2006/table">
            <a:tbl>
              <a:tblPr firstRow="1" bandRow="1">
                <a:tableStyleId>{5C22544A-7EE6-4342-B048-85BDC9FD1C3A}</a:tableStyleId>
              </a:tblPr>
              <a:tblGrid>
                <a:gridCol w="619108"/>
                <a:gridCol w="5476892"/>
              </a:tblGrid>
              <a:tr h="550151">
                <a:tc>
                  <a:txBody>
                    <a:bodyPr/>
                    <a:lstStyle/>
                    <a:p>
                      <a:pPr algn="ctr" latinLnBrk="1"/>
                      <a:r>
                        <a:rPr lang="ja-JP" altLang="en-US" sz="1200" dirty="0" smtClean="0"/>
                        <a:t>手順</a:t>
                      </a:r>
                      <a:endParaRPr lang="ko-KR" altLang="en-US" sz="1200" dirty="0"/>
                    </a:p>
                  </a:txBody>
                  <a:tcPr anchor="ctr"/>
                </a:tc>
                <a:tc>
                  <a:txBody>
                    <a:bodyPr/>
                    <a:lstStyle/>
                    <a:p>
                      <a:pPr algn="ctr" latinLnBrk="1"/>
                      <a:r>
                        <a:rPr lang="ja-JP" altLang="ja-JP" sz="1000" b="1" kern="1200" dirty="0" smtClean="0">
                          <a:solidFill>
                            <a:schemeClr val="lt1"/>
                          </a:solidFill>
                          <a:latin typeface="+mn-lt"/>
                          <a:ea typeface="+mn-ea"/>
                          <a:cs typeface="+mn-cs"/>
                        </a:rPr>
                        <a:t>施工項目</a:t>
                      </a:r>
                      <a:endParaRPr lang="ko-KR" altLang="en-US" sz="1000" dirty="0"/>
                    </a:p>
                  </a:txBody>
                  <a:tcPr anchor="ctr"/>
                </a:tc>
              </a:tr>
              <a:tr h="678267">
                <a:tc>
                  <a:txBody>
                    <a:bodyPr/>
                    <a:lstStyle/>
                    <a:p>
                      <a:pPr algn="ctr" latinLnBrk="1"/>
                      <a:r>
                        <a:rPr lang="en-US" altLang="ko-KR" sz="1200" dirty="0" smtClean="0"/>
                        <a:t>1</a:t>
                      </a:r>
                      <a:endParaRPr lang="ko-KR" altLang="en-US" sz="1200" dirty="0"/>
                    </a:p>
                  </a:txBody>
                  <a:tcPr anchor="ctr"/>
                </a:tc>
                <a:tc>
                  <a:txBody>
                    <a:bodyPr/>
                    <a:lstStyle/>
                    <a:p>
                      <a:pPr latinLnBrk="1"/>
                      <a:r>
                        <a:rPr lang="ja-JP" altLang="ja-JP" sz="1000" kern="1200" dirty="0" smtClean="0">
                          <a:solidFill>
                            <a:schemeClr val="dk1"/>
                          </a:solidFill>
                          <a:latin typeface="+mn-lt"/>
                          <a:ea typeface="+mn-ea"/>
                          <a:cs typeface="+mn-cs"/>
                        </a:rPr>
                        <a:t>LEDバー仕様に合わせて配列してピースに固定（ピース使用が不可する場合、両面テープで貼って、シリコンで処理）</a:t>
                      </a:r>
                      <a:endParaRPr lang="ko-KR" altLang="en-US" sz="1000" dirty="0"/>
                    </a:p>
                  </a:txBody>
                  <a:tcPr anchor="ctr"/>
                </a:tc>
              </a:tr>
              <a:tr h="550151">
                <a:tc>
                  <a:txBody>
                    <a:bodyPr/>
                    <a:lstStyle/>
                    <a:p>
                      <a:pPr algn="ctr" latinLnBrk="1"/>
                      <a:r>
                        <a:rPr lang="en-US" altLang="ko-KR" sz="1200" dirty="0" smtClean="0"/>
                        <a:t>2</a:t>
                      </a:r>
                      <a:endParaRPr lang="ko-KR" altLang="en-US" sz="1200" dirty="0"/>
                    </a:p>
                  </a:txBody>
                  <a:tcPr anchor="ctr"/>
                </a:tc>
                <a:tc>
                  <a:txBody>
                    <a:bodyPr/>
                    <a:lstStyle/>
                    <a:p>
                      <a:pPr latinLnBrk="1"/>
                      <a:r>
                        <a:rPr lang="ja-JP" altLang="ja-JP" sz="1000" kern="1200" dirty="0" smtClean="0">
                          <a:solidFill>
                            <a:schemeClr val="dk1"/>
                          </a:solidFill>
                          <a:latin typeface="+mn-lt"/>
                          <a:ea typeface="+mn-ea"/>
                          <a:cs typeface="+mn-cs"/>
                        </a:rPr>
                        <a:t>製品のSMPSまで接続メインワイヤを配置し、極性に合わせて接続</a:t>
                      </a:r>
                      <a:endParaRPr lang="ko-KR" altLang="en-US" sz="1000" dirty="0"/>
                    </a:p>
                  </a:txBody>
                  <a:tcPr anchor="ctr"/>
                </a:tc>
              </a:tr>
              <a:tr h="550151">
                <a:tc>
                  <a:txBody>
                    <a:bodyPr/>
                    <a:lstStyle/>
                    <a:p>
                      <a:pPr algn="ctr" latinLnBrk="1"/>
                      <a:r>
                        <a:rPr lang="en-US" altLang="ko-KR" sz="1200" dirty="0" smtClean="0"/>
                        <a:t>3</a:t>
                      </a:r>
                      <a:endParaRPr lang="ko-KR" altLang="en-US" sz="1200" dirty="0"/>
                    </a:p>
                  </a:txBody>
                  <a:tcPr anchor="ct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ja-JP" altLang="ja-JP" sz="1000" kern="1200" dirty="0" smtClean="0">
                          <a:solidFill>
                            <a:schemeClr val="dk1"/>
                          </a:solidFill>
                          <a:latin typeface="+mn-lt"/>
                          <a:ea typeface="+mn-ea"/>
                          <a:cs typeface="+mn-cs"/>
                        </a:rPr>
                        <a:t>SMPSを設置して、メインワイヤとSMPSを接続</a:t>
                      </a:r>
                      <a:endParaRPr lang="ko-KR" altLang="en-US" sz="1000" dirty="0"/>
                    </a:p>
                  </a:txBody>
                  <a:tcPr anchor="ctr"/>
                </a:tc>
              </a:tr>
              <a:tr h="550151">
                <a:tc>
                  <a:txBody>
                    <a:bodyPr/>
                    <a:lstStyle/>
                    <a:p>
                      <a:pPr algn="ctr" latinLnBrk="1"/>
                      <a:r>
                        <a:rPr lang="en-US" altLang="ko-KR" sz="1200" dirty="0" smtClean="0"/>
                        <a:t>4</a:t>
                      </a:r>
                      <a:endParaRPr lang="ko-KR" altLang="en-US" sz="1200" dirty="0"/>
                    </a:p>
                  </a:txBody>
                  <a:tcPr anchor="ctr"/>
                </a:tc>
                <a:tc>
                  <a:txBody>
                    <a:bodyPr/>
                    <a:lstStyle/>
                    <a:p>
                      <a:pPr latinLnBrk="1"/>
                      <a:r>
                        <a:rPr lang="ja-JP" altLang="ja-JP" sz="1000" kern="1200" dirty="0" smtClean="0">
                          <a:solidFill>
                            <a:schemeClr val="dk1"/>
                          </a:solidFill>
                          <a:latin typeface="+mn-lt"/>
                          <a:ea typeface="+mn-ea"/>
                          <a:cs typeface="+mn-cs"/>
                        </a:rPr>
                        <a:t>SMPSのAC電源（電源遮断を確認）までの電線を接続</a:t>
                      </a:r>
                      <a:endParaRPr lang="ko-KR" altLang="en-US" sz="1000" dirty="0"/>
                    </a:p>
                  </a:txBody>
                  <a:tcPr anchor="ctr"/>
                </a:tc>
              </a:tr>
              <a:tr h="550151">
                <a:tc>
                  <a:txBody>
                    <a:bodyPr/>
                    <a:lstStyle/>
                    <a:p>
                      <a:pPr algn="ctr" latinLnBrk="1"/>
                      <a:r>
                        <a:rPr lang="en-US" altLang="ko-KR" sz="1200" dirty="0" smtClean="0"/>
                        <a:t>5</a:t>
                      </a:r>
                      <a:endParaRPr lang="ko-KR" altLang="en-US" sz="1200" dirty="0"/>
                    </a:p>
                  </a:txBody>
                  <a:tcPr anchor="ctr"/>
                </a:tc>
                <a:tc>
                  <a:txBody>
                    <a:bodyPr/>
                    <a:lstStyle/>
                    <a:p>
                      <a:pPr latinLnBrk="1"/>
                      <a:r>
                        <a:rPr lang="ja-JP" altLang="ja-JP" sz="1000" kern="1200" dirty="0" smtClean="0">
                          <a:solidFill>
                            <a:schemeClr val="dk1"/>
                          </a:solidFill>
                          <a:latin typeface="+mn-lt"/>
                          <a:ea typeface="+mn-ea"/>
                          <a:cs typeface="+mn-cs"/>
                        </a:rPr>
                        <a:t>電線の接続状態と極性を確認してから点灯</a:t>
                      </a:r>
                      <a:endParaRPr lang="ko-KR" altLang="en-US" sz="1000" dirty="0"/>
                    </a:p>
                  </a:txBody>
                  <a:tcPr anchor="ct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모서리가 둥근 직사각형 19"/>
          <p:cNvSpPr/>
          <p:nvPr/>
        </p:nvSpPr>
        <p:spPr>
          <a:xfrm>
            <a:off x="642910" y="1571612"/>
            <a:ext cx="2553909" cy="4857784"/>
          </a:xfrm>
          <a:prstGeom prst="roundRect">
            <a:avLst>
              <a:gd name="adj" fmla="val 4546"/>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ko-KR" altLang="en-US" dirty="0"/>
          </a:p>
        </p:txBody>
      </p:sp>
      <p:sp>
        <p:nvSpPr>
          <p:cNvPr id="4" name="직사각형 3"/>
          <p:cNvSpPr/>
          <p:nvPr/>
        </p:nvSpPr>
        <p:spPr>
          <a:xfrm>
            <a:off x="0" y="6572272"/>
            <a:ext cx="9144000" cy="2857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dirty="0"/>
          </a:p>
        </p:txBody>
      </p:sp>
      <p:sp>
        <p:nvSpPr>
          <p:cNvPr id="5" name="TextBox 4"/>
          <p:cNvSpPr txBox="1"/>
          <p:nvPr/>
        </p:nvSpPr>
        <p:spPr>
          <a:xfrm>
            <a:off x="6858016" y="6611780"/>
            <a:ext cx="1369286" cy="246221"/>
          </a:xfrm>
          <a:prstGeom prst="rect">
            <a:avLst/>
          </a:prstGeom>
          <a:noFill/>
        </p:spPr>
        <p:txBody>
          <a:bodyPr wrap="none" rtlCol="0">
            <a:spAutoFit/>
          </a:bodyPr>
          <a:lstStyle/>
          <a:p>
            <a:r>
              <a:rPr lang="en-US" altLang="ko-KR" sz="1000" b="1" dirty="0" smtClean="0">
                <a:solidFill>
                  <a:schemeClr val="bg1"/>
                </a:solidFill>
              </a:rPr>
              <a:t>IT JAPAN CO., LTD.</a:t>
            </a:r>
            <a:endParaRPr lang="ko-KR" altLang="en-US" sz="1000" b="1" dirty="0">
              <a:solidFill>
                <a:schemeClr val="bg1"/>
              </a:solidFill>
            </a:endParaRPr>
          </a:p>
        </p:txBody>
      </p:sp>
      <p:sp>
        <p:nvSpPr>
          <p:cNvPr id="6" name="TextBox 5"/>
          <p:cNvSpPr txBox="1"/>
          <p:nvPr/>
        </p:nvSpPr>
        <p:spPr>
          <a:xfrm>
            <a:off x="0" y="6581002"/>
            <a:ext cx="354584" cy="276999"/>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none" rtlCol="0">
            <a:spAutoFit/>
          </a:bodyPr>
          <a:lstStyle/>
          <a:p>
            <a:pPr algn="ctr"/>
            <a:r>
              <a:rPr lang="en-US" altLang="ko-KR" sz="1200" dirty="0" smtClean="0">
                <a:solidFill>
                  <a:schemeClr val="bg1"/>
                </a:solidFill>
              </a:rPr>
              <a:t>13</a:t>
            </a:r>
            <a:endParaRPr lang="ko-KR" altLang="en-US" sz="1200" dirty="0">
              <a:solidFill>
                <a:schemeClr val="bg1"/>
              </a:solidFill>
            </a:endParaRPr>
          </a:p>
        </p:txBody>
      </p:sp>
      <p:sp>
        <p:nvSpPr>
          <p:cNvPr id="7" name="TextBox 6"/>
          <p:cNvSpPr txBox="1"/>
          <p:nvPr/>
        </p:nvSpPr>
        <p:spPr>
          <a:xfrm>
            <a:off x="0" y="571480"/>
            <a:ext cx="9144000" cy="738664"/>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marL="0" lvl="1" algn="ctr"/>
            <a:r>
              <a:rPr lang="ja-JP" altLang="en-US" sz="1400" b="1" u="sng" dirty="0" smtClean="0">
                <a:hlinkClick r:id="rId2"/>
              </a:rPr>
              <a:t>これからの看板照明は　キューピットライト</a:t>
            </a:r>
            <a:endParaRPr lang="en-US" altLang="ko-KR" sz="1400" b="1" dirty="0" smtClean="0">
              <a:solidFill>
                <a:schemeClr val="tx1"/>
              </a:solidFill>
              <a:latin typeface="HY견고딕" pitchFamily="18" charset="-127"/>
              <a:ea typeface="HY견고딕" pitchFamily="18" charset="-127"/>
            </a:endParaRPr>
          </a:p>
          <a:p>
            <a:pPr algn="ctr"/>
            <a:r>
              <a:rPr lang="ja-JP" altLang="en-US" sz="1400" dirty="0" smtClean="0">
                <a:latin typeface="HY견고딕" pitchFamily="18" charset="-127"/>
                <a:ea typeface="HY견고딕" pitchFamily="18" charset="-127"/>
              </a:rPr>
              <a:t>施工</a:t>
            </a:r>
            <a:r>
              <a:rPr lang="ja-JP" altLang="en-US" sz="1400" dirty="0" smtClean="0">
                <a:latin typeface="HY견고딕" pitchFamily="18" charset="-127"/>
                <a:ea typeface="HY견고딕" pitchFamily="18" charset="-127"/>
              </a:rPr>
              <a:t>実績写真</a:t>
            </a:r>
            <a:endParaRPr lang="ko-KR" altLang="en-US" sz="1400" dirty="0" smtClean="0">
              <a:latin typeface="HY견고딕" pitchFamily="18" charset="-127"/>
              <a:ea typeface="HY견고딕" pitchFamily="18" charset="-127"/>
            </a:endParaRPr>
          </a:p>
          <a:p>
            <a:pPr algn="ctr"/>
            <a:endParaRPr lang="ko-KR" altLang="en-US" sz="1400" dirty="0">
              <a:latin typeface="HY견고딕" pitchFamily="18" charset="-127"/>
              <a:ea typeface="HY견고딕" pitchFamily="18" charset="-127"/>
            </a:endParaRPr>
          </a:p>
        </p:txBody>
      </p:sp>
      <p:sp>
        <p:nvSpPr>
          <p:cNvPr id="11" name="모서리가 둥근 직사각형 10"/>
          <p:cNvSpPr/>
          <p:nvPr/>
        </p:nvSpPr>
        <p:spPr>
          <a:xfrm>
            <a:off x="6400016" y="1571612"/>
            <a:ext cx="2553909" cy="4857784"/>
          </a:xfrm>
          <a:prstGeom prst="roundRect">
            <a:avLst>
              <a:gd name="adj" fmla="val 4546"/>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ko-KR" altLang="en-US" dirty="0"/>
          </a:p>
        </p:txBody>
      </p:sp>
      <p:sp>
        <p:nvSpPr>
          <p:cNvPr id="12" name="TextBox 11"/>
          <p:cNvSpPr txBox="1"/>
          <p:nvPr/>
        </p:nvSpPr>
        <p:spPr>
          <a:xfrm>
            <a:off x="6625842" y="1142984"/>
            <a:ext cx="2089562" cy="246221"/>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ja-JP" altLang="en-US" sz="1000" dirty="0" smtClean="0"/>
              <a:t>看板内部に蛍光灯の代わりに</a:t>
            </a:r>
            <a:endParaRPr lang="ko-KR" altLang="en-US" sz="1000" dirty="0"/>
          </a:p>
        </p:txBody>
      </p:sp>
      <p:sp>
        <p:nvSpPr>
          <p:cNvPr id="14" name="모서리가 둥근 직사각형 13"/>
          <p:cNvSpPr/>
          <p:nvPr/>
        </p:nvSpPr>
        <p:spPr>
          <a:xfrm>
            <a:off x="3452802" y="1571612"/>
            <a:ext cx="2553909" cy="4857784"/>
          </a:xfrm>
          <a:prstGeom prst="roundRect">
            <a:avLst>
              <a:gd name="adj" fmla="val 4546"/>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ko-KR" altLang="en-US" dirty="0"/>
          </a:p>
        </p:txBody>
      </p:sp>
      <p:sp>
        <p:nvSpPr>
          <p:cNvPr id="17" name="TextBox 16"/>
          <p:cNvSpPr txBox="1"/>
          <p:nvPr/>
        </p:nvSpPr>
        <p:spPr>
          <a:xfrm>
            <a:off x="3714744" y="1142984"/>
            <a:ext cx="2089562" cy="246221"/>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ja-JP" altLang="en-US" sz="1000" dirty="0" smtClean="0"/>
              <a:t>フランチャイズ店フレーム照明</a:t>
            </a:r>
            <a:endParaRPr lang="ko-KR" altLang="en-US" sz="1000" dirty="0"/>
          </a:p>
        </p:txBody>
      </p:sp>
      <p:sp>
        <p:nvSpPr>
          <p:cNvPr id="18" name="TextBox 17"/>
          <p:cNvSpPr txBox="1"/>
          <p:nvPr/>
        </p:nvSpPr>
        <p:spPr>
          <a:xfrm>
            <a:off x="810789" y="1210399"/>
            <a:ext cx="2533271" cy="246221"/>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ja-JP" altLang="en-US" sz="1000" dirty="0" smtClean="0"/>
              <a:t>ホームプラス案内ライト</a:t>
            </a:r>
            <a:r>
              <a:rPr lang="en-US" altLang="ja-JP" sz="1000" dirty="0" smtClean="0"/>
              <a:t>BOX</a:t>
            </a:r>
            <a:endParaRPr lang="ko-KR" altLang="en-US" sz="1000" dirty="0"/>
          </a:p>
        </p:txBody>
      </p:sp>
      <p:pic>
        <p:nvPicPr>
          <p:cNvPr id="4098" name="Picture 2" descr="N:\자동 올리기\P20130802_131730303_DA5397E0-DD2D-400A-A517-B3FDDAECDE9F.JPG"/>
          <p:cNvPicPr>
            <a:picLocks noChangeAspect="1" noChangeArrowheads="1"/>
          </p:cNvPicPr>
          <p:nvPr/>
        </p:nvPicPr>
        <p:blipFill>
          <a:blip r:embed="rId3" cstate="print"/>
          <a:srcRect/>
          <a:stretch>
            <a:fillRect/>
          </a:stretch>
        </p:blipFill>
        <p:spPr bwMode="auto">
          <a:xfrm>
            <a:off x="746031" y="4429132"/>
            <a:ext cx="2340000" cy="1755000"/>
          </a:xfrm>
          <a:prstGeom prst="rect">
            <a:avLst/>
          </a:prstGeom>
          <a:noFill/>
        </p:spPr>
      </p:pic>
      <p:pic>
        <p:nvPicPr>
          <p:cNvPr id="4099" name="Picture 3" descr="N:\자동 올리기\P20130802_142354057_38201349-8AC0-407E-ACDD-4334720B86C1.JPG"/>
          <p:cNvPicPr>
            <a:picLocks noChangeAspect="1" noChangeArrowheads="1"/>
          </p:cNvPicPr>
          <p:nvPr/>
        </p:nvPicPr>
        <p:blipFill>
          <a:blip r:embed="rId4" cstate="print"/>
          <a:srcRect/>
          <a:stretch>
            <a:fillRect/>
          </a:stretch>
        </p:blipFill>
        <p:spPr bwMode="auto">
          <a:xfrm rot="5400000">
            <a:off x="644037" y="2054770"/>
            <a:ext cx="2595040" cy="1946280"/>
          </a:xfrm>
          <a:prstGeom prst="rect">
            <a:avLst/>
          </a:prstGeom>
          <a:noFill/>
        </p:spPr>
      </p:pic>
      <p:pic>
        <p:nvPicPr>
          <p:cNvPr id="4100" name="Picture 4" descr="N:\자동 올리기\P20130429_173300882_37472F6F-74D4-4840-B060-601A5B4A62AA.JPG"/>
          <p:cNvPicPr>
            <a:picLocks noChangeAspect="1" noChangeArrowheads="1"/>
          </p:cNvPicPr>
          <p:nvPr/>
        </p:nvPicPr>
        <p:blipFill>
          <a:blip r:embed="rId5" cstate="print"/>
          <a:srcRect/>
          <a:stretch>
            <a:fillRect/>
          </a:stretch>
        </p:blipFill>
        <p:spPr bwMode="auto">
          <a:xfrm>
            <a:off x="3540185" y="2071678"/>
            <a:ext cx="2340000" cy="1755000"/>
          </a:xfrm>
          <a:prstGeom prst="rect">
            <a:avLst/>
          </a:prstGeom>
          <a:noFill/>
        </p:spPr>
      </p:pic>
      <p:pic>
        <p:nvPicPr>
          <p:cNvPr id="4101" name="Picture 5" descr="N:\자동 올리기\P20130515_020516761_77289080-DC06-4DB6-84C0-9F23EF1347B7.JPG"/>
          <p:cNvPicPr>
            <a:picLocks noChangeAspect="1" noChangeArrowheads="1"/>
          </p:cNvPicPr>
          <p:nvPr/>
        </p:nvPicPr>
        <p:blipFill>
          <a:blip r:embed="rId6" cstate="print"/>
          <a:srcRect/>
          <a:stretch>
            <a:fillRect/>
          </a:stretch>
        </p:blipFill>
        <p:spPr bwMode="auto">
          <a:xfrm>
            <a:off x="3540185" y="3929066"/>
            <a:ext cx="2340000" cy="1755000"/>
          </a:xfrm>
          <a:prstGeom prst="rect">
            <a:avLst/>
          </a:prstGeom>
          <a:noFill/>
        </p:spPr>
      </p:pic>
      <p:pic>
        <p:nvPicPr>
          <p:cNvPr id="4102" name="Picture 6" descr="N:\자동 올리기\P20131211_134717302_8EA30D60-37B8-4211-A121-1D46EDE2F721.JPG"/>
          <p:cNvPicPr>
            <a:picLocks noChangeAspect="1" noChangeArrowheads="1"/>
          </p:cNvPicPr>
          <p:nvPr/>
        </p:nvPicPr>
        <p:blipFill>
          <a:blip r:embed="rId7" cstate="print"/>
          <a:srcRect/>
          <a:stretch>
            <a:fillRect/>
          </a:stretch>
        </p:blipFill>
        <p:spPr bwMode="auto">
          <a:xfrm>
            <a:off x="6500826" y="2071678"/>
            <a:ext cx="2340000" cy="1755000"/>
          </a:xfrm>
          <a:prstGeom prst="rect">
            <a:avLst/>
          </a:prstGeom>
          <a:noFill/>
        </p:spPr>
      </p:pic>
      <p:pic>
        <p:nvPicPr>
          <p:cNvPr id="4103" name="Picture 7" descr="N:\자동 올리기\P20131211_132842491_214A1A67-BEA4-4073-85E7-E28BA90C3F3E.JPG"/>
          <p:cNvPicPr>
            <a:picLocks noChangeAspect="1" noChangeArrowheads="1"/>
          </p:cNvPicPr>
          <p:nvPr/>
        </p:nvPicPr>
        <p:blipFill>
          <a:blip r:embed="rId8" cstate="print"/>
          <a:srcRect/>
          <a:stretch>
            <a:fillRect/>
          </a:stretch>
        </p:blipFill>
        <p:spPr bwMode="auto">
          <a:xfrm>
            <a:off x="6516216" y="3861048"/>
            <a:ext cx="2340000" cy="1755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모서리가 둥근 직사각형 13"/>
          <p:cNvSpPr/>
          <p:nvPr/>
        </p:nvSpPr>
        <p:spPr>
          <a:xfrm>
            <a:off x="6643702" y="1000108"/>
            <a:ext cx="2357454" cy="5357850"/>
          </a:xfrm>
          <a:prstGeom prst="roundRect">
            <a:avLst>
              <a:gd name="adj" fmla="val 5506"/>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ko-KR" altLang="en-US" dirty="0"/>
          </a:p>
        </p:txBody>
      </p:sp>
      <p:sp>
        <p:nvSpPr>
          <p:cNvPr id="13" name="모서리가 둥근 직사각형 12"/>
          <p:cNvSpPr/>
          <p:nvPr/>
        </p:nvSpPr>
        <p:spPr>
          <a:xfrm>
            <a:off x="142844" y="1071546"/>
            <a:ext cx="6357982" cy="5357850"/>
          </a:xfrm>
          <a:prstGeom prst="roundRect">
            <a:avLst>
              <a:gd name="adj" fmla="val 5506"/>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ko-KR" altLang="en-US"/>
          </a:p>
        </p:txBody>
      </p:sp>
      <p:sp>
        <p:nvSpPr>
          <p:cNvPr id="4" name="직사각형 3"/>
          <p:cNvSpPr/>
          <p:nvPr/>
        </p:nvSpPr>
        <p:spPr>
          <a:xfrm>
            <a:off x="0" y="6572272"/>
            <a:ext cx="9144000" cy="2857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dirty="0"/>
          </a:p>
        </p:txBody>
      </p:sp>
      <p:sp>
        <p:nvSpPr>
          <p:cNvPr id="5" name="TextBox 4"/>
          <p:cNvSpPr txBox="1"/>
          <p:nvPr/>
        </p:nvSpPr>
        <p:spPr>
          <a:xfrm>
            <a:off x="6858016" y="6611780"/>
            <a:ext cx="1402948" cy="246221"/>
          </a:xfrm>
          <a:prstGeom prst="rect">
            <a:avLst/>
          </a:prstGeom>
          <a:noFill/>
        </p:spPr>
        <p:txBody>
          <a:bodyPr wrap="none" rtlCol="0">
            <a:spAutoFit/>
          </a:bodyPr>
          <a:lstStyle/>
          <a:p>
            <a:r>
              <a:rPr lang="en-US" altLang="ko-KR" sz="1000" b="1" dirty="0" smtClean="0">
                <a:solidFill>
                  <a:schemeClr val="bg1"/>
                </a:solidFill>
              </a:rPr>
              <a:t>IT JAPAN CO., LTD.</a:t>
            </a:r>
            <a:endParaRPr lang="ko-KR" altLang="en-US" sz="1000" b="1" dirty="0">
              <a:solidFill>
                <a:schemeClr val="bg1"/>
              </a:solidFill>
            </a:endParaRPr>
          </a:p>
        </p:txBody>
      </p:sp>
      <p:sp>
        <p:nvSpPr>
          <p:cNvPr id="6" name="TextBox 5"/>
          <p:cNvSpPr txBox="1"/>
          <p:nvPr/>
        </p:nvSpPr>
        <p:spPr>
          <a:xfrm>
            <a:off x="0" y="6581002"/>
            <a:ext cx="269626" cy="276999"/>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none" rtlCol="0">
            <a:spAutoFit/>
          </a:bodyPr>
          <a:lstStyle/>
          <a:p>
            <a:pPr algn="ctr"/>
            <a:r>
              <a:rPr lang="en-US" altLang="ko-KR" sz="1200" dirty="0" smtClean="0">
                <a:solidFill>
                  <a:schemeClr val="bg1"/>
                </a:solidFill>
              </a:rPr>
              <a:t>2</a:t>
            </a:r>
            <a:endParaRPr lang="ko-KR" altLang="en-US" sz="1200" dirty="0">
              <a:solidFill>
                <a:schemeClr val="bg1"/>
              </a:solidFill>
            </a:endParaRPr>
          </a:p>
        </p:txBody>
      </p:sp>
      <p:sp>
        <p:nvSpPr>
          <p:cNvPr id="7" name="TextBox 6"/>
          <p:cNvSpPr txBox="1"/>
          <p:nvPr/>
        </p:nvSpPr>
        <p:spPr>
          <a:xfrm>
            <a:off x="0" y="571480"/>
            <a:ext cx="9144000" cy="954107"/>
          </a:xfrm>
          <a:prstGeom prst="rect">
            <a:avLst/>
          </a:prstGeom>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marL="0" lvl="1" algn="ctr"/>
            <a:r>
              <a:rPr lang="ja-JP" altLang="en-US" sz="2800" b="1" u="sng" dirty="0" smtClean="0">
                <a:hlinkClick r:id="rId2"/>
              </a:rPr>
              <a:t>これからの看板照明は　キューピットライト</a:t>
            </a:r>
            <a:endParaRPr lang="en-US" altLang="ko-KR" sz="2500" b="1" dirty="0" smtClean="0">
              <a:solidFill>
                <a:schemeClr val="tx1"/>
              </a:solidFill>
              <a:latin typeface="HY견고딕" pitchFamily="18" charset="-127"/>
              <a:ea typeface="HY견고딕" pitchFamily="18" charset="-127"/>
            </a:endParaRPr>
          </a:p>
          <a:p>
            <a:pPr algn="ctr"/>
            <a:r>
              <a:rPr lang="ja-JP" altLang="en-US" sz="1400" b="1" dirty="0" smtClean="0">
                <a:solidFill>
                  <a:schemeClr val="tx1"/>
                </a:solidFill>
                <a:latin typeface="HY견고딕" pitchFamily="18" charset="-127"/>
                <a:ea typeface="HY견고딕" pitchFamily="18" charset="-127"/>
              </a:rPr>
              <a:t>看板</a:t>
            </a:r>
            <a:r>
              <a:rPr lang="ja-JP" altLang="en-US" sz="1400" b="1" dirty="0" smtClean="0">
                <a:solidFill>
                  <a:schemeClr val="tx1"/>
                </a:solidFill>
                <a:latin typeface="HY견고딕" pitchFamily="18" charset="-127"/>
                <a:ea typeface="HY견고딕" pitchFamily="18" charset="-127"/>
              </a:rPr>
              <a:t>専用</a:t>
            </a:r>
            <a:r>
              <a:rPr lang="en-US" altLang="ko-KR" sz="1400" b="1" dirty="0" smtClean="0">
                <a:solidFill>
                  <a:schemeClr val="tx1"/>
                </a:solidFill>
                <a:latin typeface="HY견고딕" pitchFamily="18" charset="-127"/>
                <a:ea typeface="HY견고딕" pitchFamily="18" charset="-127"/>
              </a:rPr>
              <a:t>LED BAR </a:t>
            </a:r>
            <a:r>
              <a:rPr lang="ja-JP" altLang="en-US" sz="1400" b="1" dirty="0" smtClean="0">
                <a:solidFill>
                  <a:schemeClr val="tx1"/>
                </a:solidFill>
                <a:latin typeface="HY견고딕" pitchFamily="18" charset="-127"/>
                <a:ea typeface="HY견고딕" pitchFamily="18" charset="-127"/>
              </a:rPr>
              <a:t>製品仕様</a:t>
            </a:r>
            <a:endParaRPr lang="ko-KR" altLang="en-US" sz="1400" b="1" dirty="0" smtClean="0">
              <a:solidFill>
                <a:schemeClr val="tx1"/>
              </a:solidFill>
              <a:latin typeface="HY견고딕" pitchFamily="18" charset="-127"/>
              <a:ea typeface="HY견고딕" pitchFamily="18" charset="-127"/>
            </a:endParaRPr>
          </a:p>
          <a:p>
            <a:pPr algn="ctr"/>
            <a:endParaRPr lang="ko-KR" altLang="en-US" sz="1400" dirty="0">
              <a:latin typeface="HY견고딕" pitchFamily="18" charset="-127"/>
              <a:ea typeface="HY견고딕" pitchFamily="18" charset="-127"/>
            </a:endParaRPr>
          </a:p>
        </p:txBody>
      </p:sp>
      <p:sp>
        <p:nvSpPr>
          <p:cNvPr id="8" name="TextBox 7"/>
          <p:cNvSpPr txBox="1"/>
          <p:nvPr/>
        </p:nvSpPr>
        <p:spPr>
          <a:xfrm>
            <a:off x="2786050" y="1285860"/>
            <a:ext cx="1143008" cy="246221"/>
          </a:xfrm>
          <a:prstGeom prst="rect">
            <a:avLst/>
          </a:prstGeom>
          <a:ln/>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ja-JP" altLang="en-US" sz="1000" dirty="0" smtClean="0">
                <a:latin typeface="HY견고딕" pitchFamily="18" charset="-127"/>
                <a:ea typeface="HY견고딕" pitchFamily="18" charset="-127"/>
              </a:rPr>
              <a:t>製品写真</a:t>
            </a:r>
            <a:endParaRPr lang="ko-KR" altLang="en-US" sz="1000" dirty="0">
              <a:latin typeface="HY견고딕" pitchFamily="18" charset="-127"/>
              <a:ea typeface="HY견고딕" pitchFamily="18" charset="-127"/>
            </a:endParaRPr>
          </a:p>
        </p:txBody>
      </p:sp>
      <p:pic>
        <p:nvPicPr>
          <p:cNvPr id="1027" name="Picture 3" descr="\\Hancheol\김과장_c드라이브_백업\회사소개자료(최종)\인증서\C-03-실용신안등록증(바디 프레임 장치.jpg"/>
          <p:cNvPicPr>
            <a:picLocks noChangeAspect="1" noChangeArrowheads="1"/>
          </p:cNvPicPr>
          <p:nvPr/>
        </p:nvPicPr>
        <p:blipFill>
          <a:blip r:embed="rId3" cstate="print"/>
          <a:srcRect/>
          <a:stretch>
            <a:fillRect/>
          </a:stretch>
        </p:blipFill>
        <p:spPr bwMode="auto">
          <a:xfrm>
            <a:off x="6750296" y="4451645"/>
            <a:ext cx="1179289" cy="1620561"/>
          </a:xfrm>
          <a:prstGeom prst="rect">
            <a:avLst/>
          </a:prstGeom>
          <a:noFill/>
        </p:spPr>
      </p:pic>
      <p:pic>
        <p:nvPicPr>
          <p:cNvPr id="1028" name="Picture 4" descr="\\Hancheol\김과장_c드라이브_백업\회사소개자료(최종)\인증서\C-05-실용신안등록증(방열기능을 갖는 칩엘이디 조명기구).jpg"/>
          <p:cNvPicPr>
            <a:picLocks noChangeAspect="1" noChangeArrowheads="1"/>
          </p:cNvPicPr>
          <p:nvPr/>
        </p:nvPicPr>
        <p:blipFill>
          <a:blip r:embed="rId4" cstate="print"/>
          <a:srcRect/>
          <a:stretch>
            <a:fillRect/>
          </a:stretch>
        </p:blipFill>
        <p:spPr bwMode="auto">
          <a:xfrm>
            <a:off x="6749040" y="2129439"/>
            <a:ext cx="1188904" cy="1585313"/>
          </a:xfrm>
          <a:prstGeom prst="rect">
            <a:avLst/>
          </a:prstGeom>
          <a:noFill/>
        </p:spPr>
      </p:pic>
      <p:sp>
        <p:nvSpPr>
          <p:cNvPr id="43" name="TextBox 42"/>
          <p:cNvSpPr txBox="1"/>
          <p:nvPr/>
        </p:nvSpPr>
        <p:spPr>
          <a:xfrm>
            <a:off x="7000892" y="1142984"/>
            <a:ext cx="1714512" cy="246221"/>
          </a:xfrm>
          <a:prstGeom prst="rect">
            <a:avLst/>
          </a:prstGeom>
          <a:ln/>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ja-JP" altLang="en-US" sz="1000" dirty="0" smtClean="0">
                <a:latin typeface="HY견고딕" pitchFamily="18" charset="-127"/>
                <a:ea typeface="HY견고딕" pitchFamily="18" charset="-127"/>
              </a:rPr>
              <a:t>適用技術</a:t>
            </a:r>
            <a:r>
              <a:rPr lang="ko-KR" altLang="en-US" sz="1000" dirty="0" smtClean="0">
                <a:latin typeface="HY견고딕" pitchFamily="18" charset="-127"/>
                <a:ea typeface="HY견고딕" pitchFamily="18" charset="-127"/>
              </a:rPr>
              <a:t>술 </a:t>
            </a:r>
            <a:r>
              <a:rPr lang="en-US" altLang="ko-KR" sz="1000" dirty="0" smtClean="0">
                <a:latin typeface="HY견고딕" pitchFamily="18" charset="-127"/>
                <a:ea typeface="HY견고딕" pitchFamily="18" charset="-127"/>
              </a:rPr>
              <a:t>(</a:t>
            </a:r>
            <a:r>
              <a:rPr lang="ja-JP" altLang="en-US" sz="1000" dirty="0" smtClean="0">
                <a:latin typeface="HY견고딕" pitchFamily="18" charset="-127"/>
                <a:ea typeface="HY견고딕" pitchFamily="18" charset="-127"/>
              </a:rPr>
              <a:t>パテント登録</a:t>
            </a:r>
            <a:r>
              <a:rPr lang="en-US" altLang="ko-KR" sz="1000" dirty="0" smtClean="0">
                <a:latin typeface="HY견고딕" pitchFamily="18" charset="-127"/>
                <a:ea typeface="HY견고딕" pitchFamily="18" charset="-127"/>
              </a:rPr>
              <a:t>)</a:t>
            </a:r>
            <a:endParaRPr lang="ko-KR" altLang="en-US" sz="1000" dirty="0">
              <a:latin typeface="HY견고딕" pitchFamily="18" charset="-127"/>
              <a:ea typeface="HY견고딕" pitchFamily="18" charset="-127"/>
            </a:endParaRPr>
          </a:p>
        </p:txBody>
      </p:sp>
      <p:sp>
        <p:nvSpPr>
          <p:cNvPr id="45" name="TextBox 44"/>
          <p:cNvSpPr txBox="1"/>
          <p:nvPr/>
        </p:nvSpPr>
        <p:spPr>
          <a:xfrm>
            <a:off x="6715140" y="1714488"/>
            <a:ext cx="1739579" cy="215444"/>
          </a:xfrm>
          <a:prstGeom prst="rect">
            <a:avLst/>
          </a:prstGeom>
          <a:noFill/>
        </p:spPr>
        <p:txBody>
          <a:bodyPr wrap="none" rtlCol="0">
            <a:spAutoFit/>
          </a:bodyPr>
          <a:lstStyle/>
          <a:p>
            <a:r>
              <a:rPr lang="ja-JP" altLang="en-US" sz="800" b="1" dirty="0" smtClean="0"/>
              <a:t>放熱機能を持つチップ</a:t>
            </a:r>
            <a:r>
              <a:rPr lang="en-US" altLang="ja-JP" sz="800" b="1" dirty="0" smtClean="0"/>
              <a:t>LED</a:t>
            </a:r>
            <a:r>
              <a:rPr lang="ja-JP" altLang="en-US" sz="800" b="1" dirty="0" smtClean="0"/>
              <a:t>照明機器</a:t>
            </a:r>
            <a:endParaRPr lang="ko-KR" altLang="en-US" sz="800" b="1" dirty="0"/>
          </a:p>
        </p:txBody>
      </p:sp>
      <p:sp>
        <p:nvSpPr>
          <p:cNvPr id="46" name="TextBox 45"/>
          <p:cNvSpPr txBox="1"/>
          <p:nvPr/>
        </p:nvSpPr>
        <p:spPr>
          <a:xfrm>
            <a:off x="6730845" y="4002941"/>
            <a:ext cx="1715534" cy="215444"/>
          </a:xfrm>
          <a:prstGeom prst="rect">
            <a:avLst/>
          </a:prstGeom>
          <a:noFill/>
        </p:spPr>
        <p:txBody>
          <a:bodyPr wrap="none" rtlCol="0">
            <a:spAutoFit/>
          </a:bodyPr>
          <a:lstStyle/>
          <a:p>
            <a:r>
              <a:rPr lang="en-US" altLang="ja-JP" sz="800" dirty="0" smtClean="0"/>
              <a:t>LED</a:t>
            </a:r>
            <a:r>
              <a:rPr lang="ja-JP" altLang="ja-JP" sz="800" dirty="0" smtClean="0"/>
              <a:t>広告看板用ボディフレーム装置</a:t>
            </a:r>
            <a:endParaRPr lang="ko-KR" altLang="en-US" sz="800" b="1" dirty="0"/>
          </a:p>
        </p:txBody>
      </p:sp>
      <p:sp>
        <p:nvSpPr>
          <p:cNvPr id="47" name="TextBox 46"/>
          <p:cNvSpPr txBox="1"/>
          <p:nvPr/>
        </p:nvSpPr>
        <p:spPr>
          <a:xfrm>
            <a:off x="6715140" y="1871680"/>
            <a:ext cx="912429" cy="200055"/>
          </a:xfrm>
          <a:prstGeom prst="rect">
            <a:avLst/>
          </a:prstGeom>
          <a:noFill/>
        </p:spPr>
        <p:txBody>
          <a:bodyPr wrap="none" rtlCol="0">
            <a:spAutoFit/>
          </a:bodyPr>
          <a:lstStyle/>
          <a:p>
            <a:r>
              <a:rPr lang="ko-KR" altLang="en-US" sz="700" dirty="0" smtClean="0">
                <a:solidFill>
                  <a:srgbClr val="FF0000"/>
                </a:solidFill>
              </a:rPr>
              <a:t>제 </a:t>
            </a:r>
            <a:r>
              <a:rPr lang="en-US" altLang="ko-KR" sz="700" dirty="0" smtClean="0">
                <a:solidFill>
                  <a:srgbClr val="FF0000"/>
                </a:solidFill>
              </a:rPr>
              <a:t>20-0448658 </a:t>
            </a:r>
            <a:r>
              <a:rPr lang="ko-KR" altLang="en-US" sz="700" dirty="0" smtClean="0">
                <a:solidFill>
                  <a:srgbClr val="FF0000"/>
                </a:solidFill>
              </a:rPr>
              <a:t>호</a:t>
            </a:r>
            <a:endParaRPr lang="ko-KR" altLang="en-US" sz="700" dirty="0">
              <a:solidFill>
                <a:srgbClr val="FF0000"/>
              </a:solidFill>
            </a:endParaRPr>
          </a:p>
        </p:txBody>
      </p:sp>
      <p:sp>
        <p:nvSpPr>
          <p:cNvPr id="48" name="TextBox 47"/>
          <p:cNvSpPr txBox="1"/>
          <p:nvPr/>
        </p:nvSpPr>
        <p:spPr>
          <a:xfrm>
            <a:off x="6730845" y="4160133"/>
            <a:ext cx="912429" cy="200055"/>
          </a:xfrm>
          <a:prstGeom prst="rect">
            <a:avLst/>
          </a:prstGeom>
          <a:noFill/>
        </p:spPr>
        <p:txBody>
          <a:bodyPr wrap="none" rtlCol="0">
            <a:spAutoFit/>
          </a:bodyPr>
          <a:lstStyle/>
          <a:p>
            <a:r>
              <a:rPr lang="ko-KR" altLang="en-US" sz="700" dirty="0" smtClean="0">
                <a:solidFill>
                  <a:srgbClr val="FF0000"/>
                </a:solidFill>
              </a:rPr>
              <a:t>제 </a:t>
            </a:r>
            <a:r>
              <a:rPr lang="en-US" altLang="ko-KR" sz="700" dirty="0" smtClean="0">
                <a:solidFill>
                  <a:srgbClr val="FF0000"/>
                </a:solidFill>
              </a:rPr>
              <a:t>20-0449331 </a:t>
            </a:r>
            <a:r>
              <a:rPr lang="ko-KR" altLang="en-US" sz="700" dirty="0" smtClean="0">
                <a:solidFill>
                  <a:srgbClr val="FF0000"/>
                </a:solidFill>
              </a:rPr>
              <a:t>호</a:t>
            </a:r>
            <a:endParaRPr lang="ko-KR" altLang="en-US" sz="700" dirty="0">
              <a:solidFill>
                <a:srgbClr val="FF0000"/>
              </a:solidFill>
            </a:endParaRPr>
          </a:p>
        </p:txBody>
      </p:sp>
      <p:sp>
        <p:nvSpPr>
          <p:cNvPr id="49" name="TextBox 48"/>
          <p:cNvSpPr txBox="1"/>
          <p:nvPr/>
        </p:nvSpPr>
        <p:spPr>
          <a:xfrm>
            <a:off x="7929586" y="2105562"/>
            <a:ext cx="928694" cy="1200329"/>
          </a:xfrm>
          <a:prstGeom prst="rect">
            <a:avLst/>
          </a:prstGeom>
          <a:noFill/>
        </p:spPr>
        <p:txBody>
          <a:bodyPr wrap="square" rtlCol="0">
            <a:spAutoFit/>
          </a:bodyPr>
          <a:lstStyle/>
          <a:p>
            <a:pPr algn="just"/>
            <a:r>
              <a:rPr lang="ja-JP" altLang="ja-JP" sz="800" dirty="0" smtClean="0"/>
              <a:t>熱伝導率が高いアルミケースに基板を装着して放熱がよくなり、はんだ付けに線を接続した後、エポキシを充填して防水（IP67）機能を持つ。</a:t>
            </a:r>
            <a:endParaRPr lang="ko-KR" altLang="en-US" sz="800" dirty="0"/>
          </a:p>
        </p:txBody>
      </p:sp>
      <p:sp>
        <p:nvSpPr>
          <p:cNvPr id="50" name="TextBox 49"/>
          <p:cNvSpPr txBox="1"/>
          <p:nvPr/>
        </p:nvSpPr>
        <p:spPr>
          <a:xfrm>
            <a:off x="7929586" y="4437473"/>
            <a:ext cx="928694" cy="954107"/>
          </a:xfrm>
          <a:prstGeom prst="rect">
            <a:avLst/>
          </a:prstGeom>
          <a:noFill/>
        </p:spPr>
        <p:txBody>
          <a:bodyPr wrap="square" rtlCol="0">
            <a:spAutoFit/>
          </a:bodyPr>
          <a:lstStyle/>
          <a:p>
            <a:pPr algn="just"/>
            <a:r>
              <a:rPr lang="ja-JP" altLang="ja-JP" sz="800" dirty="0" smtClean="0"/>
              <a:t>押出成形されたアルミボディフレームにLEDバーをスライド方式で挿入して放熱と信頼性を高める</a:t>
            </a:r>
            <a:endParaRPr lang="ko-KR" altLang="en-US" sz="800" dirty="0"/>
          </a:p>
        </p:txBody>
      </p:sp>
      <p:cxnSp>
        <p:nvCxnSpPr>
          <p:cNvPr id="51" name="직선 연결선 50"/>
          <p:cNvCxnSpPr/>
          <p:nvPr/>
        </p:nvCxnSpPr>
        <p:spPr>
          <a:xfrm rot="10800000">
            <a:off x="6754774" y="3889310"/>
            <a:ext cx="2143140" cy="1832"/>
          </a:xfrm>
          <a:prstGeom prst="line">
            <a:avLst/>
          </a:prstGeom>
        </p:spPr>
        <p:style>
          <a:lnRef idx="1">
            <a:schemeClr val="accent1"/>
          </a:lnRef>
          <a:fillRef idx="0">
            <a:schemeClr val="accent1"/>
          </a:fillRef>
          <a:effectRef idx="0">
            <a:schemeClr val="accent1"/>
          </a:effectRef>
          <a:fontRef idx="minor">
            <a:schemeClr val="tx1"/>
          </a:fontRef>
        </p:style>
      </p:cxnSp>
      <p:pic>
        <p:nvPicPr>
          <p:cNvPr id="2050" name="Picture 2" descr="C:\Users\user\Desktop\새 폴더 (4)\20140719_132759.jpg"/>
          <p:cNvPicPr>
            <a:picLocks noChangeAspect="1" noChangeArrowheads="1"/>
          </p:cNvPicPr>
          <p:nvPr/>
        </p:nvPicPr>
        <p:blipFill>
          <a:blip r:embed="rId5" cstate="print"/>
          <a:srcRect/>
          <a:stretch>
            <a:fillRect/>
          </a:stretch>
        </p:blipFill>
        <p:spPr bwMode="auto">
          <a:xfrm>
            <a:off x="36647662" y="38790810"/>
            <a:ext cx="5800548" cy="4350411"/>
          </a:xfrm>
          <a:prstGeom prst="rect">
            <a:avLst/>
          </a:prstGeom>
          <a:noFill/>
        </p:spPr>
      </p:pic>
      <p:pic>
        <p:nvPicPr>
          <p:cNvPr id="2051" name="Picture 3" descr="C:\Users\user\Desktop\새 폴더 (4)\20140719_132759.jpg"/>
          <p:cNvPicPr>
            <a:picLocks noChangeAspect="1" noChangeArrowheads="1"/>
          </p:cNvPicPr>
          <p:nvPr/>
        </p:nvPicPr>
        <p:blipFill>
          <a:blip r:embed="rId6" cstate="print"/>
          <a:srcRect/>
          <a:stretch>
            <a:fillRect/>
          </a:stretch>
        </p:blipFill>
        <p:spPr bwMode="auto">
          <a:xfrm>
            <a:off x="827584" y="3786190"/>
            <a:ext cx="4968552" cy="2286016"/>
          </a:xfrm>
          <a:prstGeom prst="rect">
            <a:avLst/>
          </a:prstGeom>
          <a:noFill/>
        </p:spPr>
      </p:pic>
      <p:pic>
        <p:nvPicPr>
          <p:cNvPr id="2052" name="Picture 4" descr="C:\Users\user\Desktop\새 폴더 (4)\20140719_135524.jpg"/>
          <p:cNvPicPr>
            <a:picLocks noChangeAspect="1" noChangeArrowheads="1"/>
          </p:cNvPicPr>
          <p:nvPr/>
        </p:nvPicPr>
        <p:blipFill>
          <a:blip r:embed="rId7" cstate="print"/>
          <a:srcRect/>
          <a:stretch>
            <a:fillRect/>
          </a:stretch>
        </p:blipFill>
        <p:spPr bwMode="auto">
          <a:xfrm>
            <a:off x="827584" y="1785926"/>
            <a:ext cx="4968552" cy="1821669"/>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모서리가 둥근 직사각형 19"/>
          <p:cNvSpPr/>
          <p:nvPr/>
        </p:nvSpPr>
        <p:spPr>
          <a:xfrm>
            <a:off x="642910" y="1571612"/>
            <a:ext cx="2553909" cy="4857784"/>
          </a:xfrm>
          <a:prstGeom prst="roundRect">
            <a:avLst>
              <a:gd name="adj" fmla="val 4546"/>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ko-KR" altLang="en-US" dirty="0"/>
          </a:p>
        </p:txBody>
      </p:sp>
      <p:sp>
        <p:nvSpPr>
          <p:cNvPr id="4" name="직사각형 3"/>
          <p:cNvSpPr/>
          <p:nvPr/>
        </p:nvSpPr>
        <p:spPr>
          <a:xfrm>
            <a:off x="0" y="6572272"/>
            <a:ext cx="9144000" cy="2857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dirty="0"/>
          </a:p>
        </p:txBody>
      </p:sp>
      <p:sp>
        <p:nvSpPr>
          <p:cNvPr id="5" name="TextBox 4"/>
          <p:cNvSpPr txBox="1"/>
          <p:nvPr/>
        </p:nvSpPr>
        <p:spPr>
          <a:xfrm>
            <a:off x="6858016" y="6611780"/>
            <a:ext cx="1369286" cy="246221"/>
          </a:xfrm>
          <a:prstGeom prst="rect">
            <a:avLst/>
          </a:prstGeom>
          <a:noFill/>
        </p:spPr>
        <p:txBody>
          <a:bodyPr wrap="none" rtlCol="0">
            <a:spAutoFit/>
          </a:bodyPr>
          <a:lstStyle/>
          <a:p>
            <a:r>
              <a:rPr lang="en-US" altLang="ko-KR" sz="1000" b="1" dirty="0" smtClean="0">
                <a:solidFill>
                  <a:schemeClr val="bg1"/>
                </a:solidFill>
              </a:rPr>
              <a:t>IT JAPAN CO., LTD.</a:t>
            </a:r>
            <a:endParaRPr lang="ko-KR" altLang="en-US" sz="1000" b="1" dirty="0">
              <a:solidFill>
                <a:schemeClr val="bg1"/>
              </a:solidFill>
            </a:endParaRPr>
          </a:p>
        </p:txBody>
      </p:sp>
      <p:sp>
        <p:nvSpPr>
          <p:cNvPr id="6" name="TextBox 5"/>
          <p:cNvSpPr txBox="1"/>
          <p:nvPr/>
        </p:nvSpPr>
        <p:spPr>
          <a:xfrm>
            <a:off x="0" y="6581002"/>
            <a:ext cx="354584" cy="276999"/>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none" rtlCol="0">
            <a:spAutoFit/>
          </a:bodyPr>
          <a:lstStyle/>
          <a:p>
            <a:pPr algn="ctr"/>
            <a:r>
              <a:rPr lang="en-US" altLang="ko-KR" sz="1200" dirty="0" smtClean="0">
                <a:solidFill>
                  <a:schemeClr val="bg1"/>
                </a:solidFill>
              </a:rPr>
              <a:t>14</a:t>
            </a:r>
            <a:endParaRPr lang="ko-KR" altLang="en-US" sz="1200" dirty="0">
              <a:solidFill>
                <a:schemeClr val="bg1"/>
              </a:solidFill>
            </a:endParaRPr>
          </a:p>
        </p:txBody>
      </p:sp>
      <p:sp>
        <p:nvSpPr>
          <p:cNvPr id="7" name="TextBox 6"/>
          <p:cNvSpPr txBox="1"/>
          <p:nvPr/>
        </p:nvSpPr>
        <p:spPr>
          <a:xfrm>
            <a:off x="0" y="571480"/>
            <a:ext cx="9144000" cy="738664"/>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marL="0" lvl="1" algn="ctr"/>
            <a:r>
              <a:rPr lang="ja-JP" altLang="en-US" sz="1400" b="1" u="sng" dirty="0" smtClean="0">
                <a:hlinkClick r:id="rId2"/>
              </a:rPr>
              <a:t>これからの看板照明は　キューピットライト</a:t>
            </a:r>
            <a:endParaRPr lang="en-US" altLang="ko-KR" sz="1400" b="1" dirty="0" smtClean="0">
              <a:solidFill>
                <a:schemeClr val="tx1"/>
              </a:solidFill>
              <a:latin typeface="HY견고딕" pitchFamily="18" charset="-127"/>
              <a:ea typeface="HY견고딕" pitchFamily="18" charset="-127"/>
            </a:endParaRPr>
          </a:p>
          <a:p>
            <a:pPr algn="ctr"/>
            <a:r>
              <a:rPr lang="ja-JP" altLang="en-US" sz="1400" dirty="0" smtClean="0">
                <a:latin typeface="HY견고딕" pitchFamily="18" charset="-127"/>
                <a:ea typeface="HY견고딕" pitchFamily="18" charset="-127"/>
              </a:rPr>
              <a:t>施工</a:t>
            </a:r>
            <a:r>
              <a:rPr lang="ja-JP" altLang="en-US" sz="1400" dirty="0" smtClean="0">
                <a:latin typeface="HY견고딕" pitchFamily="18" charset="-127"/>
                <a:ea typeface="HY견고딕" pitchFamily="18" charset="-127"/>
              </a:rPr>
              <a:t>実績写真</a:t>
            </a:r>
            <a:endParaRPr lang="ko-KR" altLang="en-US" sz="1400" dirty="0" smtClean="0">
              <a:latin typeface="HY견고딕" pitchFamily="18" charset="-127"/>
              <a:ea typeface="HY견고딕" pitchFamily="18" charset="-127"/>
            </a:endParaRPr>
          </a:p>
          <a:p>
            <a:pPr algn="ctr"/>
            <a:endParaRPr lang="ko-KR" altLang="en-US" sz="1400" dirty="0">
              <a:latin typeface="HY견고딕" pitchFamily="18" charset="-127"/>
              <a:ea typeface="HY견고딕" pitchFamily="18" charset="-127"/>
            </a:endParaRPr>
          </a:p>
        </p:txBody>
      </p:sp>
      <p:sp>
        <p:nvSpPr>
          <p:cNvPr id="11" name="모서리가 둥근 직사각형 10"/>
          <p:cNvSpPr/>
          <p:nvPr/>
        </p:nvSpPr>
        <p:spPr>
          <a:xfrm>
            <a:off x="6400016" y="1571612"/>
            <a:ext cx="2553909" cy="4857784"/>
          </a:xfrm>
          <a:prstGeom prst="roundRect">
            <a:avLst>
              <a:gd name="adj" fmla="val 4546"/>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ko-KR" altLang="en-US" dirty="0"/>
          </a:p>
        </p:txBody>
      </p:sp>
      <p:sp>
        <p:nvSpPr>
          <p:cNvPr id="12" name="TextBox 11"/>
          <p:cNvSpPr txBox="1"/>
          <p:nvPr/>
        </p:nvSpPr>
        <p:spPr>
          <a:xfrm>
            <a:off x="6625842" y="1142984"/>
            <a:ext cx="2089562" cy="246221"/>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ja-JP" altLang="en-US" sz="1000" dirty="0" smtClean="0"/>
              <a:t>オリビアハスロライト</a:t>
            </a:r>
            <a:endParaRPr lang="ko-KR" altLang="en-US" sz="1000" dirty="0"/>
          </a:p>
        </p:txBody>
      </p:sp>
      <p:pic>
        <p:nvPicPr>
          <p:cNvPr id="13" name="Picture 5" descr="\\HANCHEOL\SharedDocs\김과장_C드라이브_백업\사장님 폰사진 전체\2012-06-14 02.21.19.jpg"/>
          <p:cNvPicPr>
            <a:picLocks noChangeAspect="1" noChangeArrowheads="1"/>
          </p:cNvPicPr>
          <p:nvPr/>
        </p:nvPicPr>
        <p:blipFill>
          <a:blip r:embed="rId3" cstate="print"/>
          <a:srcRect/>
          <a:stretch>
            <a:fillRect/>
          </a:stretch>
        </p:blipFill>
        <p:spPr bwMode="auto">
          <a:xfrm>
            <a:off x="6508777" y="2549264"/>
            <a:ext cx="2340000" cy="2880000"/>
          </a:xfrm>
          <a:prstGeom prst="rect">
            <a:avLst/>
          </a:prstGeom>
          <a:noFill/>
        </p:spPr>
      </p:pic>
      <p:sp>
        <p:nvSpPr>
          <p:cNvPr id="14" name="모서리가 둥근 직사각형 13"/>
          <p:cNvSpPr/>
          <p:nvPr/>
        </p:nvSpPr>
        <p:spPr>
          <a:xfrm>
            <a:off x="3452802" y="1571612"/>
            <a:ext cx="2553909" cy="4857784"/>
          </a:xfrm>
          <a:prstGeom prst="roundRect">
            <a:avLst>
              <a:gd name="adj" fmla="val 4546"/>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ko-KR" altLang="en-US" dirty="0"/>
          </a:p>
        </p:txBody>
      </p:sp>
      <p:pic>
        <p:nvPicPr>
          <p:cNvPr id="15" name="Picture 5" descr="\\HANCHEOL\SharedDocs\김과장_C드라이브_백업\카카오스토리용 사진\청아공원(천정조명)\2011-03-31 19.07.52.jpg"/>
          <p:cNvPicPr>
            <a:picLocks noChangeAspect="1" noChangeArrowheads="1"/>
          </p:cNvPicPr>
          <p:nvPr/>
        </p:nvPicPr>
        <p:blipFill>
          <a:blip r:embed="rId4" cstate="print"/>
          <a:srcRect t="44649"/>
          <a:stretch>
            <a:fillRect/>
          </a:stretch>
        </p:blipFill>
        <p:spPr bwMode="auto">
          <a:xfrm>
            <a:off x="3555966" y="2357430"/>
            <a:ext cx="2340000" cy="1594116"/>
          </a:xfrm>
          <a:prstGeom prst="rect">
            <a:avLst/>
          </a:prstGeom>
          <a:noFill/>
        </p:spPr>
      </p:pic>
      <p:pic>
        <p:nvPicPr>
          <p:cNvPr id="16" name="Picture 6" descr="\\HANCHEOL\SharedDocs\김과장_C드라이브_백업\카카오스토리용 사진\청아공원(천정조명)\2011-03-31 19.09.04.jpg"/>
          <p:cNvPicPr>
            <a:picLocks noChangeAspect="1" noChangeArrowheads="1"/>
          </p:cNvPicPr>
          <p:nvPr/>
        </p:nvPicPr>
        <p:blipFill>
          <a:blip r:embed="rId5" cstate="print"/>
          <a:srcRect/>
          <a:stretch>
            <a:fillRect/>
          </a:stretch>
        </p:blipFill>
        <p:spPr bwMode="auto">
          <a:xfrm>
            <a:off x="3555966" y="4047431"/>
            <a:ext cx="2340000" cy="1620000"/>
          </a:xfrm>
          <a:prstGeom prst="rect">
            <a:avLst/>
          </a:prstGeom>
          <a:noFill/>
        </p:spPr>
      </p:pic>
      <p:sp>
        <p:nvSpPr>
          <p:cNvPr id="17" name="TextBox 16"/>
          <p:cNvSpPr txBox="1"/>
          <p:nvPr/>
        </p:nvSpPr>
        <p:spPr>
          <a:xfrm>
            <a:off x="3714744" y="1142984"/>
            <a:ext cx="2089562" cy="246221"/>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ja-JP" altLang="en-US" sz="1000" dirty="0" smtClean="0"/>
              <a:t>天井の間接照明</a:t>
            </a:r>
            <a:endParaRPr lang="ko-KR" altLang="en-US" sz="1000" dirty="0"/>
          </a:p>
        </p:txBody>
      </p:sp>
      <p:sp>
        <p:nvSpPr>
          <p:cNvPr id="18" name="TextBox 17"/>
          <p:cNvSpPr txBox="1"/>
          <p:nvPr/>
        </p:nvSpPr>
        <p:spPr>
          <a:xfrm>
            <a:off x="810789" y="1210399"/>
            <a:ext cx="2533271" cy="246221"/>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ja-JP" altLang="en-US" sz="1000" dirty="0" smtClean="0"/>
              <a:t>アメリカ衣類売り場店</a:t>
            </a:r>
            <a:endParaRPr lang="ko-KR" altLang="en-US" sz="1000" dirty="0"/>
          </a:p>
        </p:txBody>
      </p:sp>
      <p:pic>
        <p:nvPicPr>
          <p:cNvPr id="19" name="Picture 6" descr="\\HANCHEOL\SharedDocs\김과장_C드라이브_백업\Intelli-studio\Samsung Camera\2011-04-16\2012-04-10\SAM_3410.JPG"/>
          <p:cNvPicPr>
            <a:picLocks noChangeAspect="1" noChangeArrowheads="1"/>
          </p:cNvPicPr>
          <p:nvPr/>
        </p:nvPicPr>
        <p:blipFill>
          <a:blip r:embed="rId6" cstate="print"/>
          <a:srcRect/>
          <a:stretch>
            <a:fillRect/>
          </a:stretch>
        </p:blipFill>
        <p:spPr bwMode="auto">
          <a:xfrm>
            <a:off x="754103" y="1737562"/>
            <a:ext cx="2340000" cy="1620000"/>
          </a:xfrm>
          <a:prstGeom prst="rect">
            <a:avLst/>
          </a:prstGeom>
          <a:noFill/>
        </p:spPr>
      </p:pic>
      <p:pic>
        <p:nvPicPr>
          <p:cNvPr id="5122" name="Picture 2" descr="N:\자동 올리기\P20131211_131619155_CF985388-769F-49C9-BE27-8FE3CE32E6B8.JPG"/>
          <p:cNvPicPr>
            <a:picLocks noChangeAspect="1" noChangeArrowheads="1"/>
          </p:cNvPicPr>
          <p:nvPr/>
        </p:nvPicPr>
        <p:blipFill>
          <a:blip r:embed="rId7" cstate="print"/>
          <a:srcRect/>
          <a:stretch>
            <a:fillRect/>
          </a:stretch>
        </p:blipFill>
        <p:spPr bwMode="auto">
          <a:xfrm rot="5400000">
            <a:off x="519912" y="3814018"/>
            <a:ext cx="2825716" cy="2119287"/>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모서리가 둥근 직사각형 19"/>
          <p:cNvSpPr/>
          <p:nvPr/>
        </p:nvSpPr>
        <p:spPr>
          <a:xfrm>
            <a:off x="285720" y="1571612"/>
            <a:ext cx="2553909" cy="4857784"/>
          </a:xfrm>
          <a:prstGeom prst="roundRect">
            <a:avLst>
              <a:gd name="adj" fmla="val 4546"/>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ko-KR" altLang="en-US" dirty="0"/>
          </a:p>
        </p:txBody>
      </p:sp>
      <p:sp>
        <p:nvSpPr>
          <p:cNvPr id="4" name="직사각형 3"/>
          <p:cNvSpPr/>
          <p:nvPr/>
        </p:nvSpPr>
        <p:spPr>
          <a:xfrm>
            <a:off x="0" y="6572272"/>
            <a:ext cx="9144000" cy="2857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dirty="0"/>
          </a:p>
        </p:txBody>
      </p:sp>
      <p:sp>
        <p:nvSpPr>
          <p:cNvPr id="5" name="TextBox 4"/>
          <p:cNvSpPr txBox="1"/>
          <p:nvPr/>
        </p:nvSpPr>
        <p:spPr>
          <a:xfrm>
            <a:off x="6858016" y="6611780"/>
            <a:ext cx="1402948" cy="246221"/>
          </a:xfrm>
          <a:prstGeom prst="rect">
            <a:avLst/>
          </a:prstGeom>
          <a:noFill/>
        </p:spPr>
        <p:txBody>
          <a:bodyPr wrap="none" rtlCol="0">
            <a:spAutoFit/>
          </a:bodyPr>
          <a:lstStyle/>
          <a:p>
            <a:r>
              <a:rPr lang="en-US" altLang="ko-KR" sz="1000" b="1" dirty="0" smtClean="0">
                <a:solidFill>
                  <a:schemeClr val="bg1"/>
                </a:solidFill>
              </a:rPr>
              <a:t>IT JAPAN CO., LTD.</a:t>
            </a:r>
            <a:endParaRPr lang="ko-KR" altLang="en-US" sz="1000" b="1" dirty="0">
              <a:solidFill>
                <a:schemeClr val="bg1"/>
              </a:solidFill>
            </a:endParaRPr>
          </a:p>
        </p:txBody>
      </p:sp>
      <p:sp>
        <p:nvSpPr>
          <p:cNvPr id="6" name="TextBox 5"/>
          <p:cNvSpPr txBox="1"/>
          <p:nvPr/>
        </p:nvSpPr>
        <p:spPr>
          <a:xfrm>
            <a:off x="0" y="6581002"/>
            <a:ext cx="354584" cy="276999"/>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none" rtlCol="0">
            <a:spAutoFit/>
          </a:bodyPr>
          <a:lstStyle/>
          <a:p>
            <a:pPr algn="ctr"/>
            <a:r>
              <a:rPr lang="en-US" altLang="ko-KR" sz="1200" dirty="0" smtClean="0">
                <a:solidFill>
                  <a:schemeClr val="bg1"/>
                </a:solidFill>
              </a:rPr>
              <a:t>15</a:t>
            </a:r>
            <a:endParaRPr lang="ko-KR" altLang="en-US" sz="1200" dirty="0">
              <a:solidFill>
                <a:schemeClr val="bg1"/>
              </a:solidFill>
            </a:endParaRPr>
          </a:p>
        </p:txBody>
      </p:sp>
      <p:sp>
        <p:nvSpPr>
          <p:cNvPr id="7" name="TextBox 6"/>
          <p:cNvSpPr txBox="1"/>
          <p:nvPr/>
        </p:nvSpPr>
        <p:spPr>
          <a:xfrm>
            <a:off x="0" y="571480"/>
            <a:ext cx="9144000" cy="738664"/>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marL="0" lvl="1" algn="ctr"/>
            <a:r>
              <a:rPr lang="ja-JP" altLang="en-US" sz="1400" b="1" u="sng" dirty="0" smtClean="0">
                <a:hlinkClick r:id="rId2"/>
              </a:rPr>
              <a:t>これからの看板照明は　キューピットライト</a:t>
            </a:r>
            <a:endParaRPr lang="en-US" altLang="ko-KR" sz="1400" b="1" dirty="0" smtClean="0">
              <a:solidFill>
                <a:schemeClr val="tx1"/>
              </a:solidFill>
              <a:latin typeface="HY견고딕" pitchFamily="18" charset="-127"/>
              <a:ea typeface="HY견고딕" pitchFamily="18" charset="-127"/>
            </a:endParaRPr>
          </a:p>
          <a:p>
            <a:pPr algn="ctr"/>
            <a:r>
              <a:rPr lang="ja-JP" altLang="en-US" sz="1400" dirty="0" smtClean="0">
                <a:latin typeface="HY견고딕" pitchFamily="18" charset="-127"/>
                <a:ea typeface="HY견고딕" pitchFamily="18" charset="-127"/>
              </a:rPr>
              <a:t>施工</a:t>
            </a:r>
            <a:r>
              <a:rPr lang="ja-JP" altLang="en-US" sz="1400" dirty="0" smtClean="0">
                <a:latin typeface="HY견고딕" pitchFamily="18" charset="-127"/>
                <a:ea typeface="HY견고딕" pitchFamily="18" charset="-127"/>
              </a:rPr>
              <a:t>実績写真</a:t>
            </a:r>
            <a:endParaRPr lang="ko-KR" altLang="en-US" sz="1400" dirty="0" smtClean="0">
              <a:latin typeface="HY견고딕" pitchFamily="18" charset="-127"/>
              <a:ea typeface="HY견고딕" pitchFamily="18" charset="-127"/>
            </a:endParaRPr>
          </a:p>
          <a:p>
            <a:pPr algn="ctr"/>
            <a:endParaRPr lang="ko-KR" altLang="en-US" sz="1400" dirty="0">
              <a:latin typeface="HY견고딕" pitchFamily="18" charset="-127"/>
              <a:ea typeface="HY견고딕" pitchFamily="18" charset="-127"/>
            </a:endParaRPr>
          </a:p>
        </p:txBody>
      </p:sp>
      <p:sp>
        <p:nvSpPr>
          <p:cNvPr id="14" name="모서리가 둥근 직사각형 13"/>
          <p:cNvSpPr/>
          <p:nvPr/>
        </p:nvSpPr>
        <p:spPr>
          <a:xfrm>
            <a:off x="3095612" y="1571612"/>
            <a:ext cx="2553909" cy="4857784"/>
          </a:xfrm>
          <a:prstGeom prst="roundRect">
            <a:avLst>
              <a:gd name="adj" fmla="val 4546"/>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ko-KR" altLang="en-US" dirty="0"/>
          </a:p>
        </p:txBody>
      </p:sp>
      <p:sp>
        <p:nvSpPr>
          <p:cNvPr id="21" name="TextBox 20"/>
          <p:cNvSpPr txBox="1"/>
          <p:nvPr/>
        </p:nvSpPr>
        <p:spPr>
          <a:xfrm>
            <a:off x="714348" y="1142984"/>
            <a:ext cx="1779997" cy="246221"/>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ja-JP" altLang="en-US" sz="1000" dirty="0" smtClean="0"/>
              <a:t>公園</a:t>
            </a:r>
            <a:r>
              <a:rPr lang="en-US" altLang="ko-KR" sz="1000" dirty="0" smtClean="0"/>
              <a:t>LED</a:t>
            </a:r>
            <a:r>
              <a:rPr lang="ja-JP" altLang="en-US" sz="1000" dirty="0" smtClean="0"/>
              <a:t>天井照明</a:t>
            </a:r>
            <a:endParaRPr lang="ko-KR" altLang="en-US" sz="1000" dirty="0"/>
          </a:p>
        </p:txBody>
      </p:sp>
      <p:pic>
        <p:nvPicPr>
          <p:cNvPr id="22" name="Picture 4" descr="\\HANCHEOL\SharedDocs\김과장_C드라이브_백업\카카오스토리용 사진\청아공원(천정조명)\2011-03-31 10.42.48.jpg"/>
          <p:cNvPicPr>
            <a:picLocks noChangeAspect="1" noChangeArrowheads="1"/>
          </p:cNvPicPr>
          <p:nvPr/>
        </p:nvPicPr>
        <p:blipFill>
          <a:blip r:embed="rId3" cstate="print"/>
          <a:srcRect/>
          <a:stretch>
            <a:fillRect/>
          </a:stretch>
        </p:blipFill>
        <p:spPr bwMode="auto">
          <a:xfrm>
            <a:off x="388962" y="2214554"/>
            <a:ext cx="2340000" cy="1620000"/>
          </a:xfrm>
          <a:prstGeom prst="rect">
            <a:avLst/>
          </a:prstGeom>
          <a:noFill/>
        </p:spPr>
      </p:pic>
      <p:pic>
        <p:nvPicPr>
          <p:cNvPr id="23" name="Picture 2" descr="C:\Users\Joey Kim\Desktop\청아공원_사진\사진(빛보정)1.jpg"/>
          <p:cNvPicPr>
            <a:picLocks noChangeAspect="1" noChangeArrowheads="1"/>
          </p:cNvPicPr>
          <p:nvPr/>
        </p:nvPicPr>
        <p:blipFill>
          <a:blip r:embed="rId4" cstate="print"/>
          <a:srcRect/>
          <a:stretch>
            <a:fillRect/>
          </a:stretch>
        </p:blipFill>
        <p:spPr bwMode="auto">
          <a:xfrm>
            <a:off x="395777" y="3939005"/>
            <a:ext cx="2340000" cy="1755000"/>
          </a:xfrm>
          <a:prstGeom prst="rect">
            <a:avLst/>
          </a:prstGeom>
          <a:noFill/>
        </p:spPr>
      </p:pic>
      <p:sp>
        <p:nvSpPr>
          <p:cNvPr id="25" name="TextBox 24"/>
          <p:cNvSpPr txBox="1"/>
          <p:nvPr/>
        </p:nvSpPr>
        <p:spPr>
          <a:xfrm>
            <a:off x="3357554" y="1142984"/>
            <a:ext cx="2089562" cy="246221"/>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ja-JP" altLang="en-US" sz="1000" dirty="0" smtClean="0"/>
              <a:t>リゾート</a:t>
            </a:r>
            <a:r>
              <a:rPr lang="en-US" altLang="ko-KR" sz="1000" dirty="0" smtClean="0"/>
              <a:t>LED</a:t>
            </a:r>
            <a:r>
              <a:rPr lang="ja-JP" altLang="en-US" sz="1000" dirty="0" smtClean="0"/>
              <a:t>照明</a:t>
            </a:r>
            <a:endParaRPr lang="ko-KR" altLang="en-US" sz="1000" dirty="0"/>
          </a:p>
        </p:txBody>
      </p:sp>
      <p:pic>
        <p:nvPicPr>
          <p:cNvPr id="26" name="Picture 2" descr="D:\Users\Joey Kim\Pictures\Photo Stream\My Photo Stream\IMG_5535.JPG"/>
          <p:cNvPicPr>
            <a:picLocks noChangeAspect="1" noChangeArrowheads="1"/>
          </p:cNvPicPr>
          <p:nvPr/>
        </p:nvPicPr>
        <p:blipFill>
          <a:blip r:embed="rId5" cstate="print"/>
          <a:srcRect/>
          <a:stretch>
            <a:fillRect/>
          </a:stretch>
        </p:blipFill>
        <p:spPr bwMode="auto">
          <a:xfrm>
            <a:off x="3214678" y="2214554"/>
            <a:ext cx="2340000" cy="1620000"/>
          </a:xfrm>
          <a:prstGeom prst="rect">
            <a:avLst/>
          </a:prstGeom>
          <a:noFill/>
        </p:spPr>
      </p:pic>
      <p:pic>
        <p:nvPicPr>
          <p:cNvPr id="27" name="Picture 2" descr="\\SUNHEE\SharedDocs\까치\SAM_3891.JPG"/>
          <p:cNvPicPr>
            <a:picLocks noChangeAspect="1" noChangeArrowheads="1"/>
          </p:cNvPicPr>
          <p:nvPr/>
        </p:nvPicPr>
        <p:blipFill>
          <a:blip r:embed="rId6" cstate="print"/>
          <a:srcRect/>
          <a:stretch>
            <a:fillRect/>
          </a:stretch>
        </p:blipFill>
        <p:spPr bwMode="auto">
          <a:xfrm>
            <a:off x="3214678" y="3924264"/>
            <a:ext cx="2340000" cy="1620000"/>
          </a:xfrm>
          <a:prstGeom prst="rect">
            <a:avLst/>
          </a:prstGeom>
          <a:noFill/>
        </p:spPr>
      </p:pic>
      <p:sp>
        <p:nvSpPr>
          <p:cNvPr id="15" name="모서리가 둥근 직사각형 14"/>
          <p:cNvSpPr/>
          <p:nvPr/>
        </p:nvSpPr>
        <p:spPr>
          <a:xfrm>
            <a:off x="5929322" y="1571612"/>
            <a:ext cx="2553909" cy="4857784"/>
          </a:xfrm>
          <a:prstGeom prst="roundRect">
            <a:avLst>
              <a:gd name="adj" fmla="val 4546"/>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ko-KR" altLang="en-US" dirty="0"/>
          </a:p>
        </p:txBody>
      </p:sp>
      <p:sp>
        <p:nvSpPr>
          <p:cNvPr id="16" name="TextBox 15"/>
          <p:cNvSpPr txBox="1"/>
          <p:nvPr/>
        </p:nvSpPr>
        <p:spPr>
          <a:xfrm>
            <a:off x="6042438" y="1142984"/>
            <a:ext cx="2387214" cy="246221"/>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ja-JP" altLang="en-US" sz="1000" dirty="0" smtClean="0"/>
              <a:t>経済新聞社広告看板フレックス看板照明</a:t>
            </a:r>
            <a:endParaRPr lang="ko-KR" altLang="en-US" sz="1000" dirty="0"/>
          </a:p>
        </p:txBody>
      </p:sp>
      <p:pic>
        <p:nvPicPr>
          <p:cNvPr id="1026" name="Picture 2" descr="F:\업체별 자료\한국경제신문\장항IC간판 시공사진20140123\P20140124_180445000_E6816D96-316C-4531-82E2-9042CEE819C8.JPG"/>
          <p:cNvPicPr>
            <a:picLocks noChangeAspect="1" noChangeArrowheads="1"/>
          </p:cNvPicPr>
          <p:nvPr/>
        </p:nvPicPr>
        <p:blipFill>
          <a:blip r:embed="rId7" cstate="print"/>
          <a:srcRect/>
          <a:stretch>
            <a:fillRect/>
          </a:stretch>
        </p:blipFill>
        <p:spPr bwMode="auto">
          <a:xfrm>
            <a:off x="6030891" y="3929187"/>
            <a:ext cx="2340000" cy="1755000"/>
          </a:xfrm>
          <a:prstGeom prst="rect">
            <a:avLst/>
          </a:prstGeom>
          <a:noFill/>
        </p:spPr>
      </p:pic>
      <p:pic>
        <p:nvPicPr>
          <p:cNvPr id="1027" name="Picture 3" descr="F:\업체별 자료\한국경제신문\장항IC간판 시공사진20140123\P20140124_180409000_03EEAEAA-E202-4BDD-A4AA-672B4F52E783.JPG"/>
          <p:cNvPicPr>
            <a:picLocks noChangeAspect="1" noChangeArrowheads="1"/>
          </p:cNvPicPr>
          <p:nvPr/>
        </p:nvPicPr>
        <p:blipFill>
          <a:blip r:embed="rId8" cstate="print"/>
          <a:srcRect/>
          <a:stretch>
            <a:fillRect/>
          </a:stretch>
        </p:blipFill>
        <p:spPr bwMode="auto">
          <a:xfrm>
            <a:off x="6024613" y="2095531"/>
            <a:ext cx="2340000" cy="17550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직사각형 3"/>
          <p:cNvSpPr/>
          <p:nvPr/>
        </p:nvSpPr>
        <p:spPr>
          <a:xfrm>
            <a:off x="0" y="6572272"/>
            <a:ext cx="9144000" cy="2857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dirty="0"/>
          </a:p>
        </p:txBody>
      </p:sp>
      <p:sp>
        <p:nvSpPr>
          <p:cNvPr id="5" name="TextBox 4"/>
          <p:cNvSpPr txBox="1"/>
          <p:nvPr/>
        </p:nvSpPr>
        <p:spPr>
          <a:xfrm>
            <a:off x="6858016" y="6611780"/>
            <a:ext cx="1402948" cy="246221"/>
          </a:xfrm>
          <a:prstGeom prst="rect">
            <a:avLst/>
          </a:prstGeom>
          <a:noFill/>
        </p:spPr>
        <p:txBody>
          <a:bodyPr wrap="none" rtlCol="0">
            <a:spAutoFit/>
          </a:bodyPr>
          <a:lstStyle/>
          <a:p>
            <a:r>
              <a:rPr lang="en-US" altLang="ko-KR" sz="1000" b="1" dirty="0" smtClean="0">
                <a:solidFill>
                  <a:schemeClr val="bg1"/>
                </a:solidFill>
              </a:rPr>
              <a:t>IT JAPAN CO., LTD.</a:t>
            </a:r>
            <a:endParaRPr lang="ko-KR" altLang="en-US" sz="1000" b="1" dirty="0">
              <a:solidFill>
                <a:schemeClr val="bg1"/>
              </a:solidFill>
            </a:endParaRPr>
          </a:p>
        </p:txBody>
      </p:sp>
      <p:sp>
        <p:nvSpPr>
          <p:cNvPr id="6" name="TextBox 5"/>
          <p:cNvSpPr txBox="1"/>
          <p:nvPr/>
        </p:nvSpPr>
        <p:spPr>
          <a:xfrm>
            <a:off x="0" y="6581002"/>
            <a:ext cx="354584" cy="276999"/>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none" rtlCol="0">
            <a:spAutoFit/>
          </a:bodyPr>
          <a:lstStyle/>
          <a:p>
            <a:pPr algn="ctr"/>
            <a:r>
              <a:rPr lang="en-US" altLang="ko-KR" sz="1200" dirty="0" smtClean="0">
                <a:solidFill>
                  <a:schemeClr val="bg1"/>
                </a:solidFill>
              </a:rPr>
              <a:t>16</a:t>
            </a:r>
            <a:endParaRPr lang="ko-KR" altLang="en-US" sz="1200" dirty="0">
              <a:solidFill>
                <a:schemeClr val="bg1"/>
              </a:solidFill>
            </a:endParaRPr>
          </a:p>
        </p:txBody>
      </p:sp>
      <p:sp>
        <p:nvSpPr>
          <p:cNvPr id="7" name="TextBox 6"/>
          <p:cNvSpPr txBox="1"/>
          <p:nvPr/>
        </p:nvSpPr>
        <p:spPr>
          <a:xfrm>
            <a:off x="0" y="571480"/>
            <a:ext cx="9144000" cy="523220"/>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marL="0" lvl="1" algn="ctr"/>
            <a:r>
              <a:rPr lang="ja-JP" altLang="en-US" sz="1400" b="1" u="sng" dirty="0" smtClean="0">
                <a:hlinkClick r:id="rId2"/>
              </a:rPr>
              <a:t>これからの看板照明は　キューピットライト</a:t>
            </a:r>
            <a:endParaRPr lang="en-US" altLang="ko-KR" sz="1400" b="1" dirty="0" smtClean="0">
              <a:solidFill>
                <a:schemeClr val="tx1"/>
              </a:solidFill>
              <a:latin typeface="HY견고딕" pitchFamily="18" charset="-127"/>
              <a:ea typeface="HY견고딕" pitchFamily="18" charset="-127"/>
            </a:endParaRPr>
          </a:p>
          <a:p>
            <a:pPr algn="ctr"/>
            <a:r>
              <a:rPr lang="ja-JP" altLang="en-US" sz="1400" dirty="0" smtClean="0">
                <a:latin typeface="HY견고딕" pitchFamily="18" charset="-127"/>
                <a:ea typeface="HY견고딕" pitchFamily="18" charset="-127"/>
              </a:rPr>
              <a:t>施工</a:t>
            </a:r>
            <a:r>
              <a:rPr lang="ja-JP" altLang="en-US" sz="1400" dirty="0" smtClean="0">
                <a:latin typeface="HY견고딕" pitchFamily="18" charset="-127"/>
                <a:ea typeface="HY견고딕" pitchFamily="18" charset="-127"/>
              </a:rPr>
              <a:t>実績写真</a:t>
            </a:r>
            <a:endParaRPr lang="ko-KR" altLang="en-US" sz="1400" dirty="0">
              <a:latin typeface="HY견고딕" pitchFamily="18" charset="-127"/>
              <a:ea typeface="HY견고딕" pitchFamily="18" charset="-127"/>
            </a:endParaRPr>
          </a:p>
        </p:txBody>
      </p:sp>
      <p:sp>
        <p:nvSpPr>
          <p:cNvPr id="18" name="TextBox 17"/>
          <p:cNvSpPr txBox="1"/>
          <p:nvPr/>
        </p:nvSpPr>
        <p:spPr>
          <a:xfrm>
            <a:off x="3071802" y="1071546"/>
            <a:ext cx="3469960" cy="246221"/>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ja-JP" altLang="en-US" sz="1000" dirty="0" smtClean="0"/>
              <a:t>コエクス売り場天井</a:t>
            </a:r>
            <a:r>
              <a:rPr lang="en-US" altLang="ko-KR" sz="1000" dirty="0" smtClean="0"/>
              <a:t>LED</a:t>
            </a:r>
            <a:r>
              <a:rPr lang="ja-JP" altLang="en-US" sz="1000" dirty="0" smtClean="0"/>
              <a:t>照明</a:t>
            </a:r>
            <a:r>
              <a:rPr lang="ko-KR" altLang="en-US" sz="1000" dirty="0" smtClean="0"/>
              <a:t> </a:t>
            </a:r>
            <a:r>
              <a:rPr lang="en-US" altLang="ko-KR" sz="1000" dirty="0" smtClean="0"/>
              <a:t>(</a:t>
            </a:r>
            <a:r>
              <a:rPr lang="ja-JP" altLang="en-US" sz="1000" dirty="0" smtClean="0"/>
              <a:t>バリソル面照明</a:t>
            </a:r>
            <a:r>
              <a:rPr lang="en-US" altLang="ko-KR" sz="1000" dirty="0" smtClean="0"/>
              <a:t>)</a:t>
            </a:r>
            <a:endParaRPr lang="ko-KR" altLang="en-US" sz="1000" dirty="0"/>
          </a:p>
        </p:txBody>
      </p:sp>
      <p:sp>
        <p:nvSpPr>
          <p:cNvPr id="19" name="모서리가 둥근 직사각형 18"/>
          <p:cNvSpPr/>
          <p:nvPr/>
        </p:nvSpPr>
        <p:spPr>
          <a:xfrm>
            <a:off x="1407691" y="1428736"/>
            <a:ext cx="6736209" cy="4953075"/>
          </a:xfrm>
          <a:prstGeom prst="roundRect">
            <a:avLst>
              <a:gd name="adj" fmla="val 4546"/>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ko-KR" altLang="en-US" dirty="0"/>
          </a:p>
        </p:txBody>
      </p:sp>
      <p:grpSp>
        <p:nvGrpSpPr>
          <p:cNvPr id="2" name="그룹 15"/>
          <p:cNvGrpSpPr/>
          <p:nvPr/>
        </p:nvGrpSpPr>
        <p:grpSpPr>
          <a:xfrm>
            <a:off x="1768124" y="1677210"/>
            <a:ext cx="5992772" cy="4446556"/>
            <a:chOff x="1666852" y="1428736"/>
            <a:chExt cx="6185272" cy="4638954"/>
          </a:xfrm>
        </p:grpSpPr>
        <p:pic>
          <p:nvPicPr>
            <p:cNvPr id="28" name="Picture 2" descr="N:\BAND\삼영라이팅\m2_2k3p58kdhjyh99bzupdq6unsh06z2sufvq95vlk_1412067993736334145.jpg"/>
            <p:cNvPicPr>
              <a:picLocks noChangeAspect="1" noChangeArrowheads="1"/>
            </p:cNvPicPr>
            <p:nvPr/>
          </p:nvPicPr>
          <p:blipFill>
            <a:blip r:embed="rId3" cstate="print"/>
            <a:srcRect/>
            <a:stretch>
              <a:fillRect/>
            </a:stretch>
          </p:blipFill>
          <p:spPr bwMode="auto">
            <a:xfrm>
              <a:off x="1666852" y="1428736"/>
              <a:ext cx="3042000" cy="2281500"/>
            </a:xfrm>
            <a:prstGeom prst="rect">
              <a:avLst/>
            </a:prstGeom>
            <a:noFill/>
          </p:spPr>
        </p:pic>
        <p:pic>
          <p:nvPicPr>
            <p:cNvPr id="29" name="Picture 3" descr="N:\BAND\삼영라이팅\m2_2k3p58kdhjyh99bzupdq6unsh06z2sufvq95vlk_1528479604645411856.jpg"/>
            <p:cNvPicPr>
              <a:picLocks noChangeAspect="1" noChangeArrowheads="1"/>
            </p:cNvPicPr>
            <p:nvPr/>
          </p:nvPicPr>
          <p:blipFill>
            <a:blip r:embed="rId4" cstate="print"/>
            <a:srcRect/>
            <a:stretch>
              <a:fillRect/>
            </a:stretch>
          </p:blipFill>
          <p:spPr bwMode="auto">
            <a:xfrm>
              <a:off x="4810124" y="1428736"/>
              <a:ext cx="3042000" cy="2281500"/>
            </a:xfrm>
            <a:prstGeom prst="rect">
              <a:avLst/>
            </a:prstGeom>
            <a:noFill/>
          </p:spPr>
        </p:pic>
        <p:pic>
          <p:nvPicPr>
            <p:cNvPr id="30" name="Picture 4" descr="N:\BAND\삼영라이팅\m2_2k3p58kdhjyh99bzupdq6unsh06z2sufvq95vlk_5876581807545955416.jpg"/>
            <p:cNvPicPr>
              <a:picLocks noChangeAspect="1" noChangeArrowheads="1"/>
            </p:cNvPicPr>
            <p:nvPr/>
          </p:nvPicPr>
          <p:blipFill>
            <a:blip r:embed="rId5" cstate="print"/>
            <a:srcRect/>
            <a:stretch>
              <a:fillRect/>
            </a:stretch>
          </p:blipFill>
          <p:spPr bwMode="auto">
            <a:xfrm>
              <a:off x="4810124" y="3786190"/>
              <a:ext cx="3042000" cy="2281500"/>
            </a:xfrm>
            <a:prstGeom prst="rect">
              <a:avLst/>
            </a:prstGeom>
            <a:noFill/>
          </p:spPr>
        </p:pic>
        <p:pic>
          <p:nvPicPr>
            <p:cNvPr id="31" name="Picture 5" descr="N:\BAND\삼영라이팅\m2_2k3p58kdhjyh99bzupdq6unsh06z2sufvq95vlk_7057716835079147075.jpg"/>
            <p:cNvPicPr>
              <a:picLocks noChangeAspect="1" noChangeArrowheads="1"/>
            </p:cNvPicPr>
            <p:nvPr/>
          </p:nvPicPr>
          <p:blipFill>
            <a:blip r:embed="rId6" cstate="print"/>
            <a:srcRect/>
            <a:stretch>
              <a:fillRect/>
            </a:stretch>
          </p:blipFill>
          <p:spPr bwMode="auto">
            <a:xfrm>
              <a:off x="1666852" y="3786190"/>
              <a:ext cx="3042000" cy="2281500"/>
            </a:xfrm>
            <a:prstGeom prst="rect">
              <a:avLst/>
            </a:prstGeom>
            <a:noFill/>
          </p:spPr>
        </p:pic>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직사각형 3"/>
          <p:cNvSpPr/>
          <p:nvPr/>
        </p:nvSpPr>
        <p:spPr>
          <a:xfrm>
            <a:off x="0" y="6572272"/>
            <a:ext cx="9144000" cy="2857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dirty="0"/>
          </a:p>
        </p:txBody>
      </p:sp>
      <p:sp>
        <p:nvSpPr>
          <p:cNvPr id="5" name="TextBox 4"/>
          <p:cNvSpPr txBox="1"/>
          <p:nvPr/>
        </p:nvSpPr>
        <p:spPr>
          <a:xfrm>
            <a:off x="6858016" y="6611780"/>
            <a:ext cx="1402948" cy="246221"/>
          </a:xfrm>
          <a:prstGeom prst="rect">
            <a:avLst/>
          </a:prstGeom>
          <a:noFill/>
        </p:spPr>
        <p:txBody>
          <a:bodyPr wrap="none" rtlCol="0">
            <a:spAutoFit/>
          </a:bodyPr>
          <a:lstStyle/>
          <a:p>
            <a:r>
              <a:rPr lang="en-US" altLang="ko-KR" sz="1000" b="1" dirty="0" smtClean="0">
                <a:solidFill>
                  <a:schemeClr val="bg1"/>
                </a:solidFill>
              </a:rPr>
              <a:t>IT JAPAN CO., LTD.</a:t>
            </a:r>
            <a:endParaRPr lang="ko-KR" altLang="en-US" sz="1000" b="1" dirty="0">
              <a:solidFill>
                <a:schemeClr val="bg1"/>
              </a:solidFill>
            </a:endParaRPr>
          </a:p>
        </p:txBody>
      </p:sp>
      <p:sp>
        <p:nvSpPr>
          <p:cNvPr id="6" name="TextBox 5"/>
          <p:cNvSpPr txBox="1"/>
          <p:nvPr/>
        </p:nvSpPr>
        <p:spPr>
          <a:xfrm>
            <a:off x="0" y="6581002"/>
            <a:ext cx="354584" cy="276999"/>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none" rtlCol="0">
            <a:spAutoFit/>
          </a:bodyPr>
          <a:lstStyle/>
          <a:p>
            <a:pPr algn="ctr"/>
            <a:r>
              <a:rPr lang="en-US" altLang="ko-KR" sz="1200" dirty="0" smtClean="0">
                <a:solidFill>
                  <a:schemeClr val="bg1"/>
                </a:solidFill>
              </a:rPr>
              <a:t>16</a:t>
            </a:r>
            <a:endParaRPr lang="ko-KR" altLang="en-US" sz="1200" dirty="0">
              <a:solidFill>
                <a:schemeClr val="bg1"/>
              </a:solidFill>
            </a:endParaRPr>
          </a:p>
        </p:txBody>
      </p:sp>
      <p:sp>
        <p:nvSpPr>
          <p:cNvPr id="7" name="TextBox 6"/>
          <p:cNvSpPr txBox="1"/>
          <p:nvPr/>
        </p:nvSpPr>
        <p:spPr>
          <a:xfrm>
            <a:off x="0" y="571480"/>
            <a:ext cx="9144000" cy="738664"/>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marL="0" lvl="1" algn="ctr"/>
            <a:r>
              <a:rPr lang="ja-JP" altLang="en-US" sz="2800" b="1" u="sng" dirty="0" smtClean="0">
                <a:solidFill>
                  <a:srgbClr val="FF0000"/>
                </a:solidFill>
                <a:hlinkClick r:id="rId2"/>
              </a:rPr>
              <a:t>これからの看板照明は　キューピットライト</a:t>
            </a:r>
            <a:endParaRPr lang="en-US" altLang="ko-KR" sz="2500" b="1" dirty="0" smtClean="0">
              <a:solidFill>
                <a:srgbClr val="FF0000"/>
              </a:solidFill>
              <a:latin typeface="HY견고딕" pitchFamily="18" charset="-127"/>
              <a:ea typeface="HY견고딕" pitchFamily="18" charset="-127"/>
            </a:endParaRPr>
          </a:p>
          <a:p>
            <a:pPr algn="ctr"/>
            <a:r>
              <a:rPr lang="en-US" altLang="ko-KR" sz="1400" dirty="0" smtClean="0">
                <a:latin typeface="HY견고딕" pitchFamily="18" charset="-127"/>
                <a:ea typeface="HY견고딕" pitchFamily="18" charset="-127"/>
              </a:rPr>
              <a:t>SMPS </a:t>
            </a:r>
            <a:r>
              <a:rPr lang="ja-JP" altLang="en-US" sz="1400" dirty="0" smtClean="0">
                <a:latin typeface="HY견고딕" pitchFamily="18" charset="-127"/>
                <a:ea typeface="HY견고딕" pitchFamily="18" charset="-127"/>
              </a:rPr>
              <a:t>仕様書</a:t>
            </a:r>
            <a:endParaRPr lang="ko-KR" altLang="en-US" sz="1400" dirty="0">
              <a:latin typeface="HY견고딕" pitchFamily="18" charset="-127"/>
              <a:ea typeface="HY견고딕" pitchFamily="18" charset="-127"/>
            </a:endParaRPr>
          </a:p>
        </p:txBody>
      </p:sp>
      <p:sp>
        <p:nvSpPr>
          <p:cNvPr id="13" name="직사각형 12"/>
          <p:cNvSpPr/>
          <p:nvPr/>
        </p:nvSpPr>
        <p:spPr>
          <a:xfrm>
            <a:off x="2214546" y="3214686"/>
            <a:ext cx="5214958" cy="369332"/>
          </a:xfrm>
          <a:prstGeom prst="rect">
            <a:avLst/>
          </a:prstGeom>
        </p:spPr>
        <p:txBody>
          <a:bodyPr wrap="square">
            <a:spAutoFit/>
          </a:bodyPr>
          <a:lstStyle/>
          <a:p>
            <a:r>
              <a:rPr lang="en-US" altLang="ko-KR" dirty="0" smtClean="0"/>
              <a:t>http://www.unionelecom.co.kr/en/sub28.html</a:t>
            </a:r>
            <a:endParaRPr lang="ko-KR" altLang="en-US" dirty="0"/>
          </a:p>
        </p:txBody>
      </p:sp>
      <p:sp>
        <p:nvSpPr>
          <p:cNvPr id="14" name="직사각형 13"/>
          <p:cNvSpPr/>
          <p:nvPr/>
        </p:nvSpPr>
        <p:spPr>
          <a:xfrm>
            <a:off x="2285984" y="2500306"/>
            <a:ext cx="5214958" cy="369332"/>
          </a:xfrm>
          <a:prstGeom prst="rect">
            <a:avLst/>
          </a:prstGeom>
        </p:spPr>
        <p:txBody>
          <a:bodyPr wrap="square">
            <a:spAutoFit/>
          </a:bodyPr>
          <a:lstStyle/>
          <a:p>
            <a:r>
              <a:rPr lang="en-US" altLang="ko-KR" dirty="0" smtClean="0"/>
              <a:t>SMPS(</a:t>
            </a:r>
            <a:r>
              <a:rPr lang="ja-JP" altLang="en-US" dirty="0" smtClean="0"/>
              <a:t>電源</a:t>
            </a:r>
            <a:r>
              <a:rPr lang="en-US" altLang="ko-KR" dirty="0" smtClean="0"/>
              <a:t>)</a:t>
            </a:r>
            <a:r>
              <a:rPr lang="ja-JP" altLang="en-US" dirty="0" smtClean="0"/>
              <a:t>は下ＨＰをご参考お願いします</a:t>
            </a:r>
            <a:endParaRPr lang="ko-KR"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직사각형 3"/>
          <p:cNvSpPr/>
          <p:nvPr/>
        </p:nvSpPr>
        <p:spPr>
          <a:xfrm>
            <a:off x="0" y="6572272"/>
            <a:ext cx="9144000" cy="2857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dirty="0"/>
          </a:p>
        </p:txBody>
      </p:sp>
      <p:sp>
        <p:nvSpPr>
          <p:cNvPr id="5" name="TextBox 4"/>
          <p:cNvSpPr txBox="1"/>
          <p:nvPr/>
        </p:nvSpPr>
        <p:spPr>
          <a:xfrm>
            <a:off x="6858016" y="6611780"/>
            <a:ext cx="1324402" cy="246221"/>
          </a:xfrm>
          <a:prstGeom prst="rect">
            <a:avLst/>
          </a:prstGeom>
          <a:noFill/>
        </p:spPr>
        <p:txBody>
          <a:bodyPr wrap="none" rtlCol="0">
            <a:spAutoFit/>
          </a:bodyPr>
          <a:lstStyle/>
          <a:p>
            <a:r>
              <a:rPr lang="en-US" altLang="ko-KR" sz="1000" b="1" dirty="0" smtClean="0">
                <a:solidFill>
                  <a:schemeClr val="bg1"/>
                </a:solidFill>
              </a:rPr>
              <a:t>IT JAPAN </a:t>
            </a:r>
            <a:r>
              <a:rPr lang="en-US" altLang="ko-KR" sz="1000" b="1" dirty="0" smtClean="0">
                <a:solidFill>
                  <a:schemeClr val="bg1"/>
                </a:solidFill>
              </a:rPr>
              <a:t>CO.,LTD.</a:t>
            </a:r>
            <a:endParaRPr lang="ko-KR" altLang="en-US" sz="1000" b="1" dirty="0">
              <a:solidFill>
                <a:schemeClr val="bg1"/>
              </a:solidFill>
            </a:endParaRPr>
          </a:p>
        </p:txBody>
      </p:sp>
      <p:sp>
        <p:nvSpPr>
          <p:cNvPr id="6" name="TextBox 5"/>
          <p:cNvSpPr txBox="1"/>
          <p:nvPr/>
        </p:nvSpPr>
        <p:spPr>
          <a:xfrm>
            <a:off x="0" y="6581002"/>
            <a:ext cx="269626" cy="276999"/>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none" rtlCol="0">
            <a:spAutoFit/>
          </a:bodyPr>
          <a:lstStyle/>
          <a:p>
            <a:pPr algn="ctr"/>
            <a:r>
              <a:rPr lang="en-US" altLang="ko-KR" sz="1200" dirty="0" smtClean="0">
                <a:solidFill>
                  <a:schemeClr val="bg1"/>
                </a:solidFill>
              </a:rPr>
              <a:t>3</a:t>
            </a:r>
            <a:endParaRPr lang="ko-KR" altLang="en-US" sz="1200" dirty="0">
              <a:solidFill>
                <a:schemeClr val="bg1"/>
              </a:solidFill>
            </a:endParaRPr>
          </a:p>
        </p:txBody>
      </p:sp>
      <p:sp>
        <p:nvSpPr>
          <p:cNvPr id="7" name="TextBox 6"/>
          <p:cNvSpPr txBox="1"/>
          <p:nvPr/>
        </p:nvSpPr>
        <p:spPr>
          <a:xfrm>
            <a:off x="0" y="571480"/>
            <a:ext cx="9144000" cy="954107"/>
          </a:xfrm>
          <a:prstGeom prst="rect">
            <a:avLst/>
          </a:prstGeom>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marL="0" lvl="1" algn="ctr"/>
            <a:r>
              <a:rPr lang="ja-JP" altLang="en-US" sz="2800" b="1" u="sng" dirty="0" smtClean="0">
                <a:hlinkClick r:id="rId2"/>
              </a:rPr>
              <a:t>これからの看板照明は　キューピットライト</a:t>
            </a:r>
            <a:endParaRPr lang="en-US" altLang="ko-KR" sz="2500" b="1" dirty="0" smtClean="0">
              <a:solidFill>
                <a:schemeClr val="tx1"/>
              </a:solidFill>
              <a:latin typeface="HY견고딕" pitchFamily="18" charset="-127"/>
              <a:ea typeface="HY견고딕" pitchFamily="18" charset="-127"/>
            </a:endParaRPr>
          </a:p>
          <a:p>
            <a:pPr algn="ctr"/>
            <a:r>
              <a:rPr lang="ja-JP" altLang="en-US" sz="1400" b="1" dirty="0" smtClean="0">
                <a:solidFill>
                  <a:schemeClr val="tx1"/>
                </a:solidFill>
                <a:latin typeface="HY견고딕" pitchFamily="18" charset="-127"/>
                <a:ea typeface="HY견고딕" pitchFamily="18" charset="-127"/>
              </a:rPr>
              <a:t>看板</a:t>
            </a:r>
            <a:r>
              <a:rPr lang="ja-JP" altLang="en-US" sz="1400" b="1" dirty="0" smtClean="0">
                <a:solidFill>
                  <a:schemeClr val="tx1"/>
                </a:solidFill>
                <a:latin typeface="HY견고딕" pitchFamily="18" charset="-127"/>
                <a:ea typeface="HY견고딕" pitchFamily="18" charset="-127"/>
              </a:rPr>
              <a:t>専用</a:t>
            </a:r>
            <a:r>
              <a:rPr lang="en-US" altLang="ko-KR" sz="1400" b="1" dirty="0" smtClean="0">
                <a:solidFill>
                  <a:schemeClr val="tx1"/>
                </a:solidFill>
                <a:latin typeface="HY견고딕" pitchFamily="18" charset="-127"/>
                <a:ea typeface="HY견고딕" pitchFamily="18" charset="-127"/>
              </a:rPr>
              <a:t>LED BAR </a:t>
            </a:r>
            <a:r>
              <a:rPr lang="ja-JP" altLang="en-US" sz="1400" b="1" dirty="0" smtClean="0">
                <a:solidFill>
                  <a:schemeClr val="tx1"/>
                </a:solidFill>
                <a:latin typeface="HY견고딕" pitchFamily="18" charset="-127"/>
                <a:ea typeface="HY견고딕" pitchFamily="18" charset="-127"/>
              </a:rPr>
              <a:t>製品仕様</a:t>
            </a:r>
            <a:endParaRPr lang="ko-KR" altLang="en-US" sz="1400" b="1" dirty="0" smtClean="0">
              <a:solidFill>
                <a:schemeClr val="tx1"/>
              </a:solidFill>
              <a:latin typeface="HY견고딕" pitchFamily="18" charset="-127"/>
              <a:ea typeface="HY견고딕" pitchFamily="18" charset="-127"/>
            </a:endParaRPr>
          </a:p>
          <a:p>
            <a:pPr algn="ctr"/>
            <a:endParaRPr lang="ko-KR" altLang="en-US" sz="1400" dirty="0">
              <a:latin typeface="HY견고딕" pitchFamily="18" charset="-127"/>
              <a:ea typeface="HY견고딕" pitchFamily="18" charset="-127"/>
            </a:endParaRPr>
          </a:p>
        </p:txBody>
      </p:sp>
      <p:graphicFrame>
        <p:nvGraphicFramePr>
          <p:cNvPr id="34" name="표 33"/>
          <p:cNvGraphicFramePr>
            <a:graphicFrameLocks noGrp="1"/>
          </p:cNvGraphicFramePr>
          <p:nvPr/>
        </p:nvGraphicFramePr>
        <p:xfrm>
          <a:off x="1500166" y="1285860"/>
          <a:ext cx="6143668" cy="4728800"/>
        </p:xfrm>
        <a:graphic>
          <a:graphicData uri="http://schemas.openxmlformats.org/drawingml/2006/table">
            <a:tbl>
              <a:tblPr firstRow="1" bandRow="1">
                <a:tableStyleId>{5C22544A-7EE6-4342-B048-85BDC9FD1C3A}</a:tableStyleId>
              </a:tblPr>
              <a:tblGrid>
                <a:gridCol w="2488574"/>
                <a:gridCol w="3655094"/>
              </a:tblGrid>
              <a:tr h="357190">
                <a:tc gridSpan="2">
                  <a:txBody>
                    <a:bodyPr/>
                    <a:lstStyle/>
                    <a:p>
                      <a:pPr algn="ctr" latinLnBrk="1"/>
                      <a:r>
                        <a:rPr lang="en-US" altLang="ko-KR" sz="1200" dirty="0" smtClean="0"/>
                        <a:t>Specification</a:t>
                      </a:r>
                      <a:endParaRPr lang="ko-KR" altLang="en-US" sz="1200" dirty="0"/>
                    </a:p>
                  </a:txBody>
                  <a:tcPr marL="99060" marR="99060" anchor="ctr"/>
                </a:tc>
                <a:tc hMerge="1">
                  <a:txBody>
                    <a:bodyPr/>
                    <a:lstStyle/>
                    <a:p>
                      <a:pPr algn="ctr" latinLnBrk="1"/>
                      <a:endParaRPr lang="ko-KR" altLang="en-US" sz="1000" dirty="0" smtClean="0"/>
                    </a:p>
                  </a:txBody>
                  <a:tcPr/>
                </a:tc>
              </a:tr>
              <a:tr h="261250">
                <a:tc>
                  <a:txBody>
                    <a:bodyPr/>
                    <a:lstStyle/>
                    <a:p>
                      <a:pPr algn="ctr" latinLnBrk="1"/>
                      <a:r>
                        <a:rPr lang="ja-JP" altLang="en-US" sz="1000" dirty="0" smtClean="0"/>
                        <a:t>製品名</a:t>
                      </a:r>
                      <a:endParaRPr lang="ko-KR" altLang="en-US" sz="1000" dirty="0"/>
                    </a:p>
                  </a:txBody>
                  <a:tcPr marL="99060" marR="99060"/>
                </a:tc>
                <a:tc>
                  <a:txBody>
                    <a:bodyPr/>
                    <a:lstStyle/>
                    <a:p>
                      <a:pPr algn="ctr" latinLnBrk="1"/>
                      <a:r>
                        <a:rPr lang="en-US" altLang="ko-KR" sz="1000" dirty="0" smtClean="0"/>
                        <a:t>24</a:t>
                      </a:r>
                      <a:r>
                        <a:rPr lang="ja-JP" altLang="en-US" sz="1000" dirty="0" smtClean="0"/>
                        <a:t>球</a:t>
                      </a:r>
                      <a:r>
                        <a:rPr lang="en-US" altLang="ko-KR" sz="1000" dirty="0" smtClean="0"/>
                        <a:t>LED</a:t>
                      </a:r>
                      <a:r>
                        <a:rPr lang="ja-JP" altLang="en-US" sz="1000" dirty="0" smtClean="0"/>
                        <a:t>バー</a:t>
                      </a:r>
                      <a:r>
                        <a:rPr lang="ko-KR" altLang="en-US" sz="1000" dirty="0" smtClean="0"/>
                        <a:t> </a:t>
                      </a:r>
                      <a:r>
                        <a:rPr lang="en-US" altLang="ko-KR" sz="1000" dirty="0" smtClean="0"/>
                        <a:t>(1M)</a:t>
                      </a:r>
                      <a:endParaRPr lang="ko-KR" altLang="en-US" sz="1000" dirty="0"/>
                    </a:p>
                  </a:txBody>
                  <a:tcPr marL="99060" marR="99060"/>
                </a:tc>
              </a:tr>
              <a:tr h="261250">
                <a:tc>
                  <a:txBody>
                    <a:bodyPr/>
                    <a:lstStyle/>
                    <a:p>
                      <a:pPr algn="ctr" latinLnBrk="1"/>
                      <a:r>
                        <a:rPr lang="ja-JP" altLang="en-US" sz="1000" dirty="0" smtClean="0"/>
                        <a:t>モデル名</a:t>
                      </a:r>
                      <a:endParaRPr lang="ko-KR" altLang="en-US" sz="1000" dirty="0"/>
                    </a:p>
                  </a:txBody>
                  <a:tcPr marL="99060" marR="99060"/>
                </a:tc>
                <a:tc>
                  <a:txBody>
                    <a:bodyPr/>
                    <a:lstStyle/>
                    <a:p>
                      <a:pPr algn="ctr" latinLnBrk="1"/>
                      <a:r>
                        <a:rPr lang="en-US" altLang="ko-KR" sz="1000" dirty="0" smtClean="0"/>
                        <a:t>SY-SAC24-W</a:t>
                      </a:r>
                      <a:endParaRPr lang="ko-KR" altLang="en-US" sz="1000" dirty="0"/>
                    </a:p>
                  </a:txBody>
                  <a:tcPr marL="99060" marR="99060"/>
                </a:tc>
              </a:tr>
              <a:tr h="261250">
                <a:tc>
                  <a:txBody>
                    <a:bodyPr/>
                    <a:lstStyle/>
                    <a:p>
                      <a:pPr algn="ctr" latinLnBrk="1"/>
                      <a:r>
                        <a:rPr lang="ja-JP" altLang="en-US" sz="1000" dirty="0" smtClean="0"/>
                        <a:t>チップ製造社</a:t>
                      </a:r>
                      <a:endParaRPr lang="ko-KR" altLang="en-US" sz="1000" dirty="0"/>
                    </a:p>
                  </a:txBody>
                  <a:tcPr marL="99060" marR="99060"/>
                </a:tc>
                <a:tc>
                  <a:txBody>
                    <a:bodyPr/>
                    <a:lstStyle/>
                    <a:p>
                      <a:pPr algn="ctr" latinLnBrk="1"/>
                      <a:r>
                        <a:rPr lang="en-US" altLang="ko-KR" sz="1000" dirty="0" err="1" smtClean="0"/>
                        <a:t>Solleds</a:t>
                      </a:r>
                      <a:r>
                        <a:rPr lang="en-US" altLang="ko-KR" sz="1000" baseline="0" dirty="0" smtClean="0"/>
                        <a:t> / LG </a:t>
                      </a:r>
                      <a:r>
                        <a:rPr lang="en-US" altLang="ko-KR" sz="1000" baseline="0" dirty="0" err="1" smtClean="0"/>
                        <a:t>Innotek</a:t>
                      </a:r>
                      <a:r>
                        <a:rPr lang="en-US" altLang="ko-KR" sz="1000" baseline="0" dirty="0" smtClean="0"/>
                        <a:t> / </a:t>
                      </a:r>
                      <a:r>
                        <a:rPr lang="ja-JP" altLang="en-US" sz="1000" baseline="0" dirty="0" smtClean="0"/>
                        <a:t>ルミマイクロ</a:t>
                      </a:r>
                      <a:r>
                        <a:rPr lang="ko-KR" altLang="en-US" sz="1000" baseline="0" dirty="0" smtClean="0"/>
                        <a:t> </a:t>
                      </a:r>
                      <a:r>
                        <a:rPr lang="en-US" altLang="ko-KR" sz="1000" baseline="0" dirty="0" smtClean="0"/>
                        <a:t>/ </a:t>
                      </a:r>
                      <a:r>
                        <a:rPr lang="ja-JP" altLang="en-US" sz="1000" baseline="0" dirty="0" smtClean="0"/>
                        <a:t>三星</a:t>
                      </a:r>
                      <a:endParaRPr lang="ko-KR" altLang="en-US" sz="1000" dirty="0"/>
                    </a:p>
                  </a:txBody>
                  <a:tcPr marL="99060" marR="99060"/>
                </a:tc>
              </a:tr>
              <a:tr h="210772">
                <a:tc>
                  <a:txBody>
                    <a:bodyPr/>
                    <a:lstStyle/>
                    <a:p>
                      <a:pPr algn="ctr" latinLnBrk="1"/>
                      <a:r>
                        <a:rPr lang="ja-JP" altLang="ja-JP" sz="1000" kern="1200" dirty="0" smtClean="0">
                          <a:solidFill>
                            <a:schemeClr val="dk1"/>
                          </a:solidFill>
                          <a:latin typeface="+mn-lt"/>
                          <a:ea typeface="+mn-ea"/>
                          <a:cs typeface="+mn-cs"/>
                        </a:rPr>
                        <a:t>駆動方式</a:t>
                      </a:r>
                      <a:endParaRPr lang="ko-KR" altLang="en-US" sz="1000" dirty="0"/>
                    </a:p>
                  </a:txBody>
                  <a:tcPr marL="99060" marR="99060"/>
                </a:tc>
                <a:tc>
                  <a:txBody>
                    <a:bodyPr/>
                    <a:lstStyle/>
                    <a:p>
                      <a:pPr algn="ctr" latinLnBrk="1"/>
                      <a:r>
                        <a:rPr lang="ja-JP" altLang="ja-JP" sz="1000" kern="1200" dirty="0" smtClean="0">
                          <a:solidFill>
                            <a:schemeClr val="dk1"/>
                          </a:solidFill>
                          <a:latin typeface="+mn-lt"/>
                          <a:ea typeface="+mn-ea"/>
                          <a:cs typeface="+mn-cs"/>
                        </a:rPr>
                        <a:t>定電流方式</a:t>
                      </a:r>
                      <a:endParaRPr lang="ko-KR" altLang="en-US" sz="1000" dirty="0"/>
                    </a:p>
                  </a:txBody>
                  <a:tcPr marL="99060" marR="99060"/>
                </a:tc>
              </a:tr>
              <a:tr h="210772">
                <a:tc>
                  <a:txBody>
                    <a:bodyPr/>
                    <a:lstStyle/>
                    <a:p>
                      <a:pPr algn="ctr" latinLnBrk="1"/>
                      <a:r>
                        <a:rPr lang="en-US" altLang="ko-KR" sz="1000" dirty="0" smtClean="0"/>
                        <a:t>LED</a:t>
                      </a:r>
                      <a:r>
                        <a:rPr lang="en-US" altLang="ko-KR" sz="1000" baseline="0" dirty="0" smtClean="0"/>
                        <a:t> </a:t>
                      </a:r>
                      <a:r>
                        <a:rPr lang="ja-JP" altLang="en-US" sz="1000" baseline="0" dirty="0" smtClean="0"/>
                        <a:t>色</a:t>
                      </a:r>
                      <a:endParaRPr lang="ko-KR" altLang="en-US" sz="1000" dirty="0"/>
                    </a:p>
                  </a:txBody>
                  <a:tcPr marL="99060" marR="99060"/>
                </a:tc>
                <a:tc>
                  <a:txBody>
                    <a:bodyPr/>
                    <a:lstStyle/>
                    <a:p>
                      <a:pPr algn="ctr" latinLnBrk="1"/>
                      <a:r>
                        <a:rPr lang="en-US" altLang="ko-KR" sz="1000" dirty="0" smtClean="0"/>
                        <a:t>White</a:t>
                      </a:r>
                      <a:endParaRPr lang="ko-KR" altLang="en-US" sz="1000" dirty="0"/>
                    </a:p>
                  </a:txBody>
                  <a:tcPr marL="99060" marR="99060"/>
                </a:tc>
              </a:tr>
              <a:tr h="261250">
                <a:tc>
                  <a:txBody>
                    <a:bodyPr/>
                    <a:lstStyle/>
                    <a:p>
                      <a:pPr algn="ctr" latinLnBrk="1"/>
                      <a:r>
                        <a:rPr lang="ja-JP" altLang="en-US" sz="1000" dirty="0" smtClean="0"/>
                        <a:t>消費電力</a:t>
                      </a:r>
                      <a:endParaRPr lang="ko-KR" altLang="en-US" sz="1000" dirty="0"/>
                    </a:p>
                  </a:txBody>
                  <a:tcPr marL="99060" marR="99060"/>
                </a:tc>
                <a:tc>
                  <a:txBody>
                    <a:bodyPr/>
                    <a:lstStyle/>
                    <a:p>
                      <a:pPr algn="ctr" latinLnBrk="1"/>
                      <a:r>
                        <a:rPr lang="en-US" altLang="ko-KR" sz="1000" dirty="0" smtClean="0"/>
                        <a:t>9.6W</a:t>
                      </a:r>
                      <a:endParaRPr lang="ko-KR" altLang="en-US" sz="1000" dirty="0"/>
                    </a:p>
                  </a:txBody>
                  <a:tcPr marL="99060" marR="99060"/>
                </a:tc>
              </a:tr>
              <a:tr h="261250">
                <a:tc>
                  <a:txBody>
                    <a:bodyPr/>
                    <a:lstStyle/>
                    <a:p>
                      <a:pPr algn="ctr" latinLnBrk="1"/>
                      <a:r>
                        <a:rPr lang="ja-JP" altLang="ja-JP" sz="1000" kern="1200" dirty="0" smtClean="0">
                          <a:solidFill>
                            <a:schemeClr val="dk1"/>
                          </a:solidFill>
                          <a:latin typeface="+mn-lt"/>
                          <a:ea typeface="+mn-ea"/>
                          <a:cs typeface="+mn-cs"/>
                        </a:rPr>
                        <a:t>動作電流</a:t>
                      </a:r>
                      <a:endParaRPr lang="ko-KR" altLang="en-US" sz="1000" dirty="0"/>
                    </a:p>
                  </a:txBody>
                  <a:tcPr marL="99060" marR="99060"/>
                </a:tc>
                <a:tc>
                  <a:txBody>
                    <a:bodyPr/>
                    <a:lstStyle/>
                    <a:p>
                      <a:pPr algn="ctr" latinLnBrk="1"/>
                      <a:r>
                        <a:rPr lang="en-US" altLang="ko-KR" sz="1000" dirty="0" smtClean="0"/>
                        <a:t>100mA</a:t>
                      </a:r>
                      <a:endParaRPr lang="ko-KR" altLang="en-US" sz="1000" dirty="0"/>
                    </a:p>
                  </a:txBody>
                  <a:tcPr marL="99060" marR="99060"/>
                </a:tc>
              </a:tr>
              <a:tr h="261250">
                <a:tc>
                  <a:txBody>
                    <a:bodyPr/>
                    <a:lstStyle/>
                    <a:p>
                      <a:pPr algn="ctr" latinLnBrk="1"/>
                      <a:r>
                        <a:rPr lang="ja-JP" altLang="en-US" sz="1000" dirty="0" smtClean="0"/>
                        <a:t>入力電圧</a:t>
                      </a:r>
                      <a:endParaRPr lang="ko-KR" altLang="en-US" sz="1000" dirty="0"/>
                    </a:p>
                  </a:txBody>
                  <a:tcPr marL="99060" marR="99060"/>
                </a:tc>
                <a:tc>
                  <a:txBody>
                    <a:bodyPr/>
                    <a:lstStyle/>
                    <a:p>
                      <a:pPr algn="ctr" latinLnBrk="1"/>
                      <a:r>
                        <a:rPr lang="en-US" altLang="ko-KR" sz="1000" dirty="0" smtClean="0"/>
                        <a:t>24V/</a:t>
                      </a:r>
                      <a:r>
                        <a:rPr lang="en-US" altLang="ko-KR" sz="1000" baseline="0" dirty="0" smtClean="0"/>
                        <a:t>DC</a:t>
                      </a:r>
                      <a:endParaRPr lang="ko-KR" altLang="en-US" sz="1000" dirty="0"/>
                    </a:p>
                  </a:txBody>
                  <a:tcPr marL="99060" marR="99060"/>
                </a:tc>
              </a:tr>
              <a:tr h="261250">
                <a:tc>
                  <a:txBody>
                    <a:bodyPr/>
                    <a:lstStyle/>
                    <a:p>
                      <a:pPr algn="ctr" latinLnBrk="1"/>
                      <a:r>
                        <a:rPr lang="ja-JP" altLang="ja-JP" sz="1000" kern="1200" dirty="0" smtClean="0">
                          <a:solidFill>
                            <a:schemeClr val="dk1"/>
                          </a:solidFill>
                          <a:latin typeface="+mn-lt"/>
                          <a:ea typeface="+mn-ea"/>
                          <a:cs typeface="+mn-cs"/>
                        </a:rPr>
                        <a:t>照射角度</a:t>
                      </a:r>
                      <a:endParaRPr lang="ko-KR" altLang="en-US" sz="1000" dirty="0"/>
                    </a:p>
                  </a:txBody>
                  <a:tcPr marL="99060" marR="99060"/>
                </a:tc>
                <a:tc>
                  <a:txBody>
                    <a:bodyPr/>
                    <a:lstStyle/>
                    <a:p>
                      <a:pPr algn="ctr" latinLnBrk="1"/>
                      <a:r>
                        <a:rPr lang="en-US" altLang="ko-KR" sz="1000" dirty="0" smtClean="0"/>
                        <a:t>120deg</a:t>
                      </a:r>
                      <a:endParaRPr lang="ko-KR" altLang="en-US" sz="1000" dirty="0"/>
                    </a:p>
                  </a:txBody>
                  <a:tcPr marL="99060" marR="99060"/>
                </a:tc>
              </a:tr>
              <a:tr h="261250">
                <a:tc>
                  <a:txBody>
                    <a:bodyPr/>
                    <a:lstStyle/>
                    <a:p>
                      <a:pPr algn="ctr" latinLnBrk="1"/>
                      <a:r>
                        <a:rPr lang="ja-JP" altLang="ja-JP" sz="1000" kern="1200" dirty="0" smtClean="0">
                          <a:solidFill>
                            <a:schemeClr val="dk1"/>
                          </a:solidFill>
                          <a:latin typeface="+mn-lt"/>
                          <a:ea typeface="+mn-ea"/>
                          <a:cs typeface="+mn-cs"/>
                        </a:rPr>
                        <a:t>色温度</a:t>
                      </a:r>
                      <a:endParaRPr lang="ko-KR" altLang="en-US" sz="1000" dirty="0"/>
                    </a:p>
                  </a:txBody>
                  <a:tcPr marL="99060" marR="99060"/>
                </a:tc>
                <a:tc>
                  <a:txBody>
                    <a:bodyPr/>
                    <a:lstStyle/>
                    <a:p>
                      <a:pPr algn="ctr" latinLnBrk="1"/>
                      <a:r>
                        <a:rPr lang="en-US" altLang="ko-KR" sz="1000" dirty="0" smtClean="0"/>
                        <a:t>3,000K</a:t>
                      </a:r>
                      <a:r>
                        <a:rPr lang="en-US" altLang="ko-KR" sz="1000" baseline="0" dirty="0" smtClean="0"/>
                        <a:t> </a:t>
                      </a:r>
                      <a:r>
                        <a:rPr lang="en-US" altLang="ko-KR" sz="1000" dirty="0" smtClean="0"/>
                        <a:t>/ 4,500K / 5,700K / 6,500K(</a:t>
                      </a:r>
                      <a:r>
                        <a:rPr lang="ja-JP" altLang="en-US" sz="1000" dirty="0" smtClean="0"/>
                        <a:t>照明用</a:t>
                      </a:r>
                      <a:r>
                        <a:rPr lang="en-US" altLang="ko-KR" sz="1000" dirty="0" smtClean="0"/>
                        <a:t>LED)</a:t>
                      </a:r>
                      <a:endParaRPr lang="ko-KR" altLang="en-US" sz="1000" dirty="0"/>
                    </a:p>
                  </a:txBody>
                  <a:tcPr marL="99060" marR="99060"/>
                </a:tc>
              </a:tr>
              <a:tr h="144374">
                <a:tc>
                  <a:txBody>
                    <a:bodyPr/>
                    <a:lstStyle/>
                    <a:p>
                      <a:pPr algn="ctr" latinLnBrk="1"/>
                      <a:r>
                        <a:rPr lang="ja-JP" altLang="ja-JP" sz="1000" kern="1200" dirty="0" smtClean="0">
                          <a:solidFill>
                            <a:schemeClr val="dk1"/>
                          </a:solidFill>
                          <a:latin typeface="+mn-lt"/>
                          <a:ea typeface="+mn-ea"/>
                          <a:cs typeface="+mn-cs"/>
                        </a:rPr>
                        <a:t>動作温度</a:t>
                      </a:r>
                      <a:endParaRPr lang="ko-KR" altLang="en-US" sz="1000" dirty="0"/>
                    </a:p>
                  </a:txBody>
                  <a:tcPr marL="99060" marR="99060"/>
                </a:tc>
                <a:tc>
                  <a:txBody>
                    <a:bodyPr/>
                    <a:lstStyle/>
                    <a:p>
                      <a:pPr algn="ctr" latinLnBrk="1"/>
                      <a:r>
                        <a:rPr lang="en-US" altLang="ko-KR" sz="1000" dirty="0" smtClean="0"/>
                        <a:t>-30~+70</a:t>
                      </a:r>
                      <a:r>
                        <a:rPr lang="ko-KR" altLang="en-US" sz="1000" dirty="0" smtClean="0"/>
                        <a:t>℃</a:t>
                      </a:r>
                      <a:endParaRPr lang="ko-KR" altLang="en-US" sz="1000" dirty="0"/>
                    </a:p>
                  </a:txBody>
                  <a:tcPr marL="99060" marR="99060"/>
                </a:tc>
              </a:tr>
              <a:tr h="261250">
                <a:tc>
                  <a:txBody>
                    <a:bodyPr/>
                    <a:lstStyle/>
                    <a:p>
                      <a:pPr algn="ctr" latinLnBrk="1"/>
                      <a:r>
                        <a:rPr lang="ja-JP" altLang="ja-JP" sz="1000" kern="1200" dirty="0" smtClean="0">
                          <a:solidFill>
                            <a:schemeClr val="dk1"/>
                          </a:solidFill>
                          <a:latin typeface="+mn-lt"/>
                          <a:ea typeface="+mn-ea"/>
                          <a:cs typeface="+mn-cs"/>
                        </a:rPr>
                        <a:t>防水評価</a:t>
                      </a:r>
                      <a:endParaRPr lang="ko-KR" altLang="en-US" sz="1000" dirty="0"/>
                    </a:p>
                  </a:txBody>
                  <a:tcPr marL="99060" marR="99060"/>
                </a:tc>
                <a:tc>
                  <a:txBody>
                    <a:bodyPr/>
                    <a:lstStyle/>
                    <a:p>
                      <a:pPr algn="ctr" latinLnBrk="1"/>
                      <a:r>
                        <a:rPr lang="en-US" altLang="ko-KR" sz="1000" dirty="0" smtClean="0"/>
                        <a:t>IP67</a:t>
                      </a:r>
                      <a:endParaRPr lang="ko-KR" altLang="en-US" sz="1000" dirty="0"/>
                    </a:p>
                  </a:txBody>
                  <a:tcPr marL="99060" marR="99060"/>
                </a:tc>
              </a:tr>
              <a:tr h="261250">
                <a:tc>
                  <a:txBody>
                    <a:bodyPr/>
                    <a:lstStyle/>
                    <a:p>
                      <a:pPr algn="ctr" latinLnBrk="1"/>
                      <a:r>
                        <a:rPr lang="ja-JP" altLang="ja-JP" sz="1000" kern="1200" dirty="0" smtClean="0">
                          <a:solidFill>
                            <a:schemeClr val="dk1"/>
                          </a:solidFill>
                          <a:latin typeface="+mn-lt"/>
                          <a:ea typeface="+mn-ea"/>
                          <a:cs typeface="+mn-cs"/>
                        </a:rPr>
                        <a:t>全光束</a:t>
                      </a:r>
                      <a:endParaRPr lang="ko-KR" altLang="en-US" sz="1000" dirty="0"/>
                    </a:p>
                  </a:txBody>
                  <a:tcPr marL="99060" marR="99060"/>
                </a:tc>
                <a:tc>
                  <a:txBody>
                    <a:bodyPr/>
                    <a:lstStyle/>
                    <a:p>
                      <a:pPr algn="ctr" latinLnBrk="1"/>
                      <a:r>
                        <a:rPr lang="en-US" altLang="ko-KR" sz="1000" dirty="0" smtClean="0"/>
                        <a:t>1,632</a:t>
                      </a:r>
                      <a:r>
                        <a:rPr lang="en-US" altLang="ko-KR" sz="1000" baseline="0" dirty="0" smtClean="0"/>
                        <a:t> lumens</a:t>
                      </a:r>
                      <a:endParaRPr lang="ko-KR" altLang="en-US" sz="1000" dirty="0"/>
                    </a:p>
                  </a:txBody>
                  <a:tcPr marL="99060" marR="99060"/>
                </a:tc>
              </a:tr>
              <a:tr h="261250">
                <a:tc>
                  <a:txBody>
                    <a:bodyPr/>
                    <a:lstStyle/>
                    <a:p>
                      <a:pPr algn="ctr" latinLnBrk="1"/>
                      <a:r>
                        <a:rPr lang="ja-JP" altLang="en-US" sz="1000" dirty="0" smtClean="0"/>
                        <a:t>サイズ</a:t>
                      </a:r>
                      <a:endParaRPr lang="ko-KR" altLang="en-US" sz="1000" dirty="0"/>
                    </a:p>
                  </a:txBody>
                  <a:tcPr marL="99060" marR="99060"/>
                </a:tc>
                <a:tc>
                  <a:txBody>
                    <a:bodyPr/>
                    <a:lstStyle/>
                    <a:p>
                      <a:pPr algn="ctr" latinLnBrk="1"/>
                      <a:r>
                        <a:rPr lang="en-US" altLang="ko-KR" sz="1000" dirty="0" smtClean="0"/>
                        <a:t>1,000</a:t>
                      </a:r>
                      <a:r>
                        <a:rPr lang="en-US" altLang="ko-KR" sz="1000" baseline="0" dirty="0" smtClean="0"/>
                        <a:t> * 20 * 5.8mm</a:t>
                      </a:r>
                      <a:endParaRPr lang="ko-KR" altLang="en-US" sz="1000" dirty="0"/>
                    </a:p>
                  </a:txBody>
                  <a:tcPr marL="99060" marR="99060"/>
                </a:tc>
              </a:tr>
              <a:tr h="261250">
                <a:tc>
                  <a:txBody>
                    <a:bodyPr/>
                    <a:lstStyle/>
                    <a:p>
                      <a:pPr algn="ctr" latinLnBrk="1"/>
                      <a:r>
                        <a:rPr lang="ja-JP" altLang="en-US" sz="1000" dirty="0" smtClean="0"/>
                        <a:t>モジュール材質</a:t>
                      </a:r>
                      <a:endParaRPr lang="ko-KR" altLang="en-US" sz="1000" dirty="0"/>
                    </a:p>
                  </a:txBody>
                  <a:tcPr marL="99060" marR="99060"/>
                </a:tc>
                <a:tc>
                  <a:txBody>
                    <a:bodyPr/>
                    <a:lstStyle/>
                    <a:p>
                      <a:pPr algn="ctr" latinLnBrk="1"/>
                      <a:r>
                        <a:rPr lang="en-US" altLang="ko-KR" sz="1000" dirty="0" smtClean="0"/>
                        <a:t>PCB +</a:t>
                      </a:r>
                      <a:r>
                        <a:rPr lang="ja-JP" altLang="ja-JP" sz="1000" dirty="0" smtClean="0"/>
                        <a:t>エポキシ</a:t>
                      </a:r>
                      <a:r>
                        <a:rPr lang="ja-JP" altLang="en-US" sz="1000" dirty="0" smtClean="0"/>
                        <a:t>樹脂</a:t>
                      </a:r>
                      <a:endParaRPr lang="ko-KR" altLang="en-US" sz="1000" dirty="0"/>
                    </a:p>
                  </a:txBody>
                  <a:tcPr marL="99060" marR="99060"/>
                </a:tc>
              </a:tr>
              <a:tr h="261250">
                <a:tc>
                  <a:txBody>
                    <a:bodyPr/>
                    <a:lstStyle/>
                    <a:p>
                      <a:pPr algn="ctr" latinLnBrk="1"/>
                      <a:r>
                        <a:rPr lang="ja-JP" altLang="en-US" sz="1000" dirty="0" smtClean="0"/>
                        <a:t>ケース材質</a:t>
                      </a:r>
                      <a:endParaRPr lang="ko-KR" altLang="en-US" sz="1000" dirty="0"/>
                    </a:p>
                  </a:txBody>
                  <a:tcPr marL="99060" marR="99060"/>
                </a:tc>
                <a:tc>
                  <a:txBody>
                    <a:bodyPr/>
                    <a:lstStyle/>
                    <a:p>
                      <a:pPr algn="ctr" latinLnBrk="1"/>
                      <a:r>
                        <a:rPr lang="ja-JP" altLang="en-US" sz="1000" dirty="0" smtClean="0"/>
                        <a:t>アルミ</a:t>
                      </a:r>
                      <a:endParaRPr lang="ko-KR" altLang="en-US" sz="1000" dirty="0"/>
                    </a:p>
                  </a:txBody>
                  <a:tcPr marL="99060" marR="99060"/>
                </a:tc>
              </a:tr>
              <a:tr h="210772">
                <a:tc>
                  <a:txBody>
                    <a:bodyPr/>
                    <a:lstStyle/>
                    <a:p>
                      <a:pPr algn="ctr" latinLnBrk="1"/>
                      <a:r>
                        <a:rPr lang="ja-JP" altLang="en-US" sz="1000" dirty="0" smtClean="0"/>
                        <a:t>基本寿命</a:t>
                      </a:r>
                      <a:endParaRPr lang="ko-KR" altLang="en-US" sz="1000" dirty="0"/>
                    </a:p>
                  </a:txBody>
                  <a:tcPr marL="99060" marR="99060"/>
                </a:tc>
                <a:tc>
                  <a:txBody>
                    <a:bodyPr/>
                    <a:lstStyle/>
                    <a:p>
                      <a:pPr algn="ctr" latinLnBrk="1"/>
                      <a:r>
                        <a:rPr lang="en-US" altLang="ko-KR" sz="1000" dirty="0" smtClean="0"/>
                        <a:t> 5</a:t>
                      </a:r>
                      <a:r>
                        <a:rPr lang="ja-JP" altLang="en-US" sz="1000" dirty="0" smtClean="0"/>
                        <a:t>年</a:t>
                      </a:r>
                      <a:endParaRPr lang="ko-KR" altLang="en-US" sz="1000" dirty="0"/>
                    </a:p>
                  </a:txBody>
                  <a:tcPr marL="99060" marR="99060"/>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직사각형 3"/>
          <p:cNvSpPr/>
          <p:nvPr/>
        </p:nvSpPr>
        <p:spPr>
          <a:xfrm>
            <a:off x="0" y="6572272"/>
            <a:ext cx="9144000" cy="2857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dirty="0"/>
          </a:p>
        </p:txBody>
      </p:sp>
      <p:sp>
        <p:nvSpPr>
          <p:cNvPr id="5" name="TextBox 4"/>
          <p:cNvSpPr txBox="1"/>
          <p:nvPr/>
        </p:nvSpPr>
        <p:spPr>
          <a:xfrm>
            <a:off x="6858016" y="6611780"/>
            <a:ext cx="1369286" cy="246221"/>
          </a:xfrm>
          <a:prstGeom prst="rect">
            <a:avLst/>
          </a:prstGeom>
          <a:noFill/>
        </p:spPr>
        <p:txBody>
          <a:bodyPr wrap="none" rtlCol="0">
            <a:spAutoFit/>
          </a:bodyPr>
          <a:lstStyle/>
          <a:p>
            <a:r>
              <a:rPr lang="en-US" altLang="ko-KR" sz="1000" b="1" dirty="0" smtClean="0">
                <a:solidFill>
                  <a:schemeClr val="bg1"/>
                </a:solidFill>
              </a:rPr>
              <a:t>IT JAPAN CO., </a:t>
            </a:r>
            <a:r>
              <a:rPr lang="en-US" altLang="ko-KR" sz="1000" b="1" dirty="0" smtClean="0">
                <a:solidFill>
                  <a:schemeClr val="bg1"/>
                </a:solidFill>
              </a:rPr>
              <a:t>LTD.</a:t>
            </a:r>
            <a:endParaRPr lang="ko-KR" altLang="en-US" sz="1000" b="1" dirty="0">
              <a:solidFill>
                <a:schemeClr val="bg1"/>
              </a:solidFill>
            </a:endParaRPr>
          </a:p>
        </p:txBody>
      </p:sp>
      <p:sp>
        <p:nvSpPr>
          <p:cNvPr id="6" name="TextBox 5"/>
          <p:cNvSpPr txBox="1"/>
          <p:nvPr/>
        </p:nvSpPr>
        <p:spPr>
          <a:xfrm>
            <a:off x="0" y="6581002"/>
            <a:ext cx="269626" cy="276999"/>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none" rtlCol="0">
            <a:spAutoFit/>
          </a:bodyPr>
          <a:lstStyle/>
          <a:p>
            <a:pPr algn="ctr"/>
            <a:r>
              <a:rPr lang="en-US" altLang="ko-KR" sz="1200" dirty="0" smtClean="0">
                <a:solidFill>
                  <a:schemeClr val="bg1"/>
                </a:solidFill>
              </a:rPr>
              <a:t>4</a:t>
            </a:r>
            <a:endParaRPr lang="ko-KR" altLang="en-US" sz="1200" dirty="0">
              <a:solidFill>
                <a:schemeClr val="bg1"/>
              </a:solidFill>
            </a:endParaRPr>
          </a:p>
        </p:txBody>
      </p:sp>
      <p:sp>
        <p:nvSpPr>
          <p:cNvPr id="7" name="TextBox 6"/>
          <p:cNvSpPr txBox="1"/>
          <p:nvPr/>
        </p:nvSpPr>
        <p:spPr>
          <a:xfrm>
            <a:off x="0" y="571480"/>
            <a:ext cx="9144000" cy="738664"/>
          </a:xfrm>
          <a:prstGeom prst="rect">
            <a:avLst/>
          </a:prstGeom>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marL="0" lvl="1" algn="ctr"/>
            <a:r>
              <a:rPr lang="ja-JP" altLang="en-US" sz="2800" b="1" u="sng" dirty="0" smtClean="0">
                <a:hlinkClick r:id="rId2"/>
              </a:rPr>
              <a:t>これからの看板照明は　キューピットライト</a:t>
            </a:r>
            <a:endParaRPr lang="en-US" altLang="ko-KR" sz="2500" b="1" dirty="0" smtClean="0">
              <a:solidFill>
                <a:schemeClr val="tx1"/>
              </a:solidFill>
              <a:latin typeface="HY견고딕" pitchFamily="18" charset="-127"/>
              <a:ea typeface="HY견고딕" pitchFamily="18" charset="-127"/>
            </a:endParaRPr>
          </a:p>
          <a:p>
            <a:pPr algn="ctr"/>
            <a:r>
              <a:rPr lang="ja-JP" altLang="en-US" sz="1400" b="1" dirty="0" smtClean="0">
                <a:solidFill>
                  <a:schemeClr val="tx1"/>
                </a:solidFill>
                <a:latin typeface="HY견고딕" pitchFamily="18" charset="-127"/>
                <a:ea typeface="HY견고딕" pitchFamily="18" charset="-127"/>
              </a:rPr>
              <a:t>看板専用</a:t>
            </a:r>
            <a:r>
              <a:rPr lang="en-US" altLang="ko-KR" sz="1400" b="1" dirty="0" smtClean="0">
                <a:solidFill>
                  <a:schemeClr val="tx1"/>
                </a:solidFill>
                <a:latin typeface="HY견고딕" pitchFamily="18" charset="-127"/>
                <a:ea typeface="HY견고딕" pitchFamily="18" charset="-127"/>
              </a:rPr>
              <a:t>LED BAR </a:t>
            </a:r>
            <a:r>
              <a:rPr lang="ja-JP" altLang="en-US" sz="1400" b="1" dirty="0" smtClean="0">
                <a:solidFill>
                  <a:schemeClr val="tx1"/>
                </a:solidFill>
                <a:latin typeface="HY견고딕" pitchFamily="18" charset="-127"/>
                <a:ea typeface="HY견고딕" pitchFamily="18" charset="-127"/>
              </a:rPr>
              <a:t>製品図面</a:t>
            </a:r>
            <a:r>
              <a:rPr lang="ko-KR" altLang="en-US" sz="1400" b="1" dirty="0" smtClean="0">
                <a:solidFill>
                  <a:schemeClr val="tx1"/>
                </a:solidFill>
                <a:latin typeface="HY견고딕" pitchFamily="18" charset="-127"/>
                <a:ea typeface="HY견고딕" pitchFamily="18" charset="-127"/>
              </a:rPr>
              <a:t> </a:t>
            </a:r>
            <a:r>
              <a:rPr lang="en-US" altLang="ko-KR" sz="1400" b="1" dirty="0" smtClean="0">
                <a:solidFill>
                  <a:schemeClr val="tx1"/>
                </a:solidFill>
                <a:latin typeface="HY견고딕" pitchFamily="18" charset="-127"/>
                <a:ea typeface="HY견고딕" pitchFamily="18" charset="-127"/>
              </a:rPr>
              <a:t>/</a:t>
            </a:r>
            <a:r>
              <a:rPr lang="ja-JP" altLang="en-US" sz="1400" b="1" dirty="0" smtClean="0">
                <a:solidFill>
                  <a:schemeClr val="tx1"/>
                </a:solidFill>
                <a:latin typeface="HY견고딕" pitchFamily="18" charset="-127"/>
                <a:ea typeface="HY견고딕" pitchFamily="18" charset="-127"/>
              </a:rPr>
              <a:t>組立図</a:t>
            </a:r>
            <a:endParaRPr lang="ko-KR" altLang="en-US" sz="1400" b="1" dirty="0">
              <a:solidFill>
                <a:schemeClr val="tx1"/>
              </a:solidFill>
              <a:latin typeface="HY견고딕" pitchFamily="18" charset="-127"/>
              <a:ea typeface="HY견고딕" pitchFamily="18" charset="-127"/>
            </a:endParaRPr>
          </a:p>
        </p:txBody>
      </p:sp>
      <p:sp>
        <p:nvSpPr>
          <p:cNvPr id="18" name="TextBox 17"/>
          <p:cNvSpPr txBox="1"/>
          <p:nvPr/>
        </p:nvSpPr>
        <p:spPr>
          <a:xfrm>
            <a:off x="6786578" y="1643050"/>
            <a:ext cx="1143008" cy="246221"/>
          </a:xfrm>
          <a:prstGeom prst="rect">
            <a:avLst/>
          </a:prstGeom>
          <a:ln/>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ja-JP" altLang="en-US" sz="1000" dirty="0" smtClean="0">
                <a:latin typeface="HY견고딕" pitchFamily="18" charset="-127"/>
                <a:ea typeface="HY견고딕" pitchFamily="18" charset="-127"/>
              </a:rPr>
              <a:t>組立図</a:t>
            </a:r>
            <a:endParaRPr lang="ko-KR" altLang="en-US" sz="1000" dirty="0">
              <a:latin typeface="HY견고딕" pitchFamily="18" charset="-127"/>
              <a:ea typeface="HY견고딕" pitchFamily="18" charset="-127"/>
            </a:endParaRPr>
          </a:p>
        </p:txBody>
      </p:sp>
      <p:sp>
        <p:nvSpPr>
          <p:cNvPr id="60" name="TextBox 59"/>
          <p:cNvSpPr txBox="1"/>
          <p:nvPr/>
        </p:nvSpPr>
        <p:spPr>
          <a:xfrm>
            <a:off x="2500298" y="1643050"/>
            <a:ext cx="1428760" cy="246221"/>
          </a:xfrm>
          <a:prstGeom prst="rect">
            <a:avLst/>
          </a:prstGeom>
          <a:ln/>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ja-JP" altLang="en-US" sz="1000" dirty="0" smtClean="0">
                <a:latin typeface="HY견고딕" pitchFamily="18" charset="-127"/>
                <a:ea typeface="HY견고딕" pitchFamily="18" charset="-127"/>
              </a:rPr>
              <a:t>製品図面</a:t>
            </a:r>
            <a:endParaRPr lang="ko-KR" altLang="en-US" sz="1000" dirty="0">
              <a:latin typeface="HY견고딕" pitchFamily="18" charset="-127"/>
              <a:ea typeface="HY견고딕" pitchFamily="18" charset="-127"/>
            </a:endParaRPr>
          </a:p>
        </p:txBody>
      </p:sp>
      <p:pic>
        <p:nvPicPr>
          <p:cNvPr id="3074" name="Picture 2" descr="C:\Users\user\Desktop\새 폴더 (4)\LED구성도.jpg"/>
          <p:cNvPicPr>
            <a:picLocks noChangeAspect="1" noChangeArrowheads="1"/>
          </p:cNvPicPr>
          <p:nvPr/>
        </p:nvPicPr>
        <p:blipFill>
          <a:blip r:embed="rId3" cstate="print"/>
          <a:srcRect/>
          <a:stretch>
            <a:fillRect/>
          </a:stretch>
        </p:blipFill>
        <p:spPr bwMode="auto">
          <a:xfrm>
            <a:off x="6286512" y="2601160"/>
            <a:ext cx="2643206" cy="1399344"/>
          </a:xfrm>
          <a:prstGeom prst="rect">
            <a:avLst/>
          </a:prstGeom>
          <a:noFill/>
        </p:spPr>
      </p:pic>
      <p:pic>
        <p:nvPicPr>
          <p:cNvPr id="3075" name="Picture 3" descr="C:\Users\user\Desktop\새 폴더 (4)\LED구성도1.jpg"/>
          <p:cNvPicPr>
            <a:picLocks noChangeAspect="1" noChangeArrowheads="1"/>
          </p:cNvPicPr>
          <p:nvPr/>
        </p:nvPicPr>
        <p:blipFill>
          <a:blip r:embed="rId4" cstate="print"/>
          <a:srcRect/>
          <a:stretch>
            <a:fillRect/>
          </a:stretch>
        </p:blipFill>
        <p:spPr bwMode="auto">
          <a:xfrm>
            <a:off x="285721" y="2857496"/>
            <a:ext cx="5715040" cy="921021"/>
          </a:xfrm>
          <a:prstGeom prst="rect">
            <a:avLst/>
          </a:prstGeom>
          <a:noFill/>
        </p:spPr>
      </p:pic>
      <p:sp>
        <p:nvSpPr>
          <p:cNvPr id="35" name="TextBox 34"/>
          <p:cNvSpPr txBox="1"/>
          <p:nvPr/>
        </p:nvSpPr>
        <p:spPr>
          <a:xfrm>
            <a:off x="2500298" y="4429132"/>
            <a:ext cx="1428760" cy="246221"/>
          </a:xfrm>
          <a:prstGeom prst="rect">
            <a:avLst/>
          </a:prstGeom>
          <a:ln/>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ja-JP" altLang="en-US" sz="1000" dirty="0" smtClean="0">
                <a:latin typeface="HY견고딕" pitchFamily="18" charset="-127"/>
                <a:ea typeface="HY견고딕" pitchFamily="18" charset="-127"/>
              </a:rPr>
              <a:t>製品サイズモデル</a:t>
            </a:r>
            <a:endParaRPr lang="ko-KR" altLang="en-US" sz="1000" dirty="0">
              <a:latin typeface="HY견고딕" pitchFamily="18" charset="-127"/>
              <a:ea typeface="HY견고딕" pitchFamily="18" charset="-127"/>
            </a:endParaRPr>
          </a:p>
        </p:txBody>
      </p:sp>
      <p:sp>
        <p:nvSpPr>
          <p:cNvPr id="36" name="TextBox 35"/>
          <p:cNvSpPr txBox="1"/>
          <p:nvPr/>
        </p:nvSpPr>
        <p:spPr>
          <a:xfrm>
            <a:off x="1214414" y="5072074"/>
            <a:ext cx="4071966" cy="861774"/>
          </a:xfrm>
          <a:prstGeom prst="rect">
            <a:avLst/>
          </a:prstGeom>
          <a:solidFill>
            <a:schemeClr val="bg1">
              <a:lumMod val="85000"/>
            </a:schemeClr>
          </a:solidFill>
          <a:ln>
            <a:solidFill>
              <a:schemeClr val="bg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n-US" altLang="ko-KR" sz="1000" dirty="0" smtClean="0">
                <a:solidFill>
                  <a:schemeClr val="tx1"/>
                </a:solidFill>
                <a:latin typeface="HY견고딕" pitchFamily="18" charset="-127"/>
                <a:ea typeface="HY견고딕" pitchFamily="18" charset="-127"/>
              </a:rPr>
              <a:t>(L)250*(W)20*(H)6mm</a:t>
            </a:r>
          </a:p>
          <a:p>
            <a:pPr algn="ctr"/>
            <a:r>
              <a:rPr lang="en-US" altLang="ko-KR" sz="1000" dirty="0" smtClean="0">
                <a:solidFill>
                  <a:schemeClr val="tx1"/>
                </a:solidFill>
                <a:latin typeface="HY견고딕" pitchFamily="18" charset="-127"/>
                <a:ea typeface="HY견고딕" pitchFamily="18" charset="-127"/>
              </a:rPr>
              <a:t>500*20*6mm</a:t>
            </a:r>
          </a:p>
          <a:p>
            <a:pPr algn="ctr"/>
            <a:r>
              <a:rPr lang="en-US" altLang="ko-KR" sz="1000" dirty="0" smtClean="0">
                <a:solidFill>
                  <a:schemeClr val="tx1"/>
                </a:solidFill>
                <a:latin typeface="HY견고딕" pitchFamily="18" charset="-127"/>
                <a:ea typeface="HY견고딕" pitchFamily="18" charset="-127"/>
              </a:rPr>
              <a:t>1000*20*6mm</a:t>
            </a:r>
          </a:p>
          <a:p>
            <a:pPr algn="ctr"/>
            <a:r>
              <a:rPr lang="en-US" altLang="ko-KR" sz="1000" dirty="0" smtClean="0">
                <a:solidFill>
                  <a:schemeClr val="tx1"/>
                </a:solidFill>
                <a:latin typeface="HY견고딕" pitchFamily="18" charset="-127"/>
                <a:ea typeface="HY견고딕" pitchFamily="18" charset="-127"/>
              </a:rPr>
              <a:t>2000*20*6mm</a:t>
            </a:r>
          </a:p>
          <a:p>
            <a:pPr algn="ctr"/>
            <a:r>
              <a:rPr lang="en-US" altLang="ko-KR" sz="1000" dirty="0" smtClean="0">
                <a:solidFill>
                  <a:schemeClr val="tx1"/>
                </a:solidFill>
                <a:latin typeface="HY견고딕" pitchFamily="18" charset="-127"/>
                <a:ea typeface="HY견고딕" pitchFamily="18" charset="-127"/>
              </a:rPr>
              <a:t>3000*20*6mm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D:\용\엘케이비주얼\라이트윙\DSC01030.JPG"/>
          <p:cNvPicPr>
            <a:picLocks noChangeAspect="1" noChangeArrowheads="1"/>
          </p:cNvPicPr>
          <p:nvPr/>
        </p:nvPicPr>
        <p:blipFill>
          <a:blip r:embed="rId3" cstate="print"/>
          <a:srcRect/>
          <a:stretch>
            <a:fillRect/>
          </a:stretch>
        </p:blipFill>
        <p:spPr bwMode="auto">
          <a:xfrm>
            <a:off x="4835546" y="4214818"/>
            <a:ext cx="2879726" cy="1643074"/>
          </a:xfrm>
          <a:prstGeom prst="rect">
            <a:avLst/>
          </a:prstGeom>
          <a:noFill/>
        </p:spPr>
      </p:pic>
      <p:sp>
        <p:nvSpPr>
          <p:cNvPr id="4" name="직사각형 3"/>
          <p:cNvSpPr/>
          <p:nvPr/>
        </p:nvSpPr>
        <p:spPr>
          <a:xfrm>
            <a:off x="0" y="6572272"/>
            <a:ext cx="9144000" cy="2857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dirty="0"/>
          </a:p>
        </p:txBody>
      </p:sp>
      <p:sp>
        <p:nvSpPr>
          <p:cNvPr id="5" name="TextBox 4"/>
          <p:cNvSpPr txBox="1"/>
          <p:nvPr/>
        </p:nvSpPr>
        <p:spPr>
          <a:xfrm>
            <a:off x="6858016" y="6611780"/>
            <a:ext cx="1402948" cy="246221"/>
          </a:xfrm>
          <a:prstGeom prst="rect">
            <a:avLst/>
          </a:prstGeom>
          <a:noFill/>
        </p:spPr>
        <p:txBody>
          <a:bodyPr wrap="none" rtlCol="0">
            <a:spAutoFit/>
          </a:bodyPr>
          <a:lstStyle/>
          <a:p>
            <a:r>
              <a:rPr lang="en-US" altLang="ko-KR" sz="1000" b="1" dirty="0" smtClean="0">
                <a:solidFill>
                  <a:schemeClr val="bg1"/>
                </a:solidFill>
              </a:rPr>
              <a:t>IT JAPAN CO., LTD.</a:t>
            </a:r>
            <a:endParaRPr lang="ko-KR" altLang="en-US" sz="1000" b="1" dirty="0">
              <a:solidFill>
                <a:schemeClr val="bg1"/>
              </a:solidFill>
            </a:endParaRPr>
          </a:p>
        </p:txBody>
      </p:sp>
      <p:sp>
        <p:nvSpPr>
          <p:cNvPr id="6" name="TextBox 5"/>
          <p:cNvSpPr txBox="1"/>
          <p:nvPr/>
        </p:nvSpPr>
        <p:spPr>
          <a:xfrm>
            <a:off x="0" y="6581002"/>
            <a:ext cx="269625" cy="276999"/>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none" rtlCol="0">
            <a:spAutoFit/>
          </a:bodyPr>
          <a:lstStyle/>
          <a:p>
            <a:pPr algn="ctr"/>
            <a:r>
              <a:rPr lang="en-US" altLang="ko-KR" sz="1200" dirty="0" smtClean="0">
                <a:solidFill>
                  <a:schemeClr val="bg1"/>
                </a:solidFill>
              </a:rPr>
              <a:t>5</a:t>
            </a:r>
            <a:endParaRPr lang="ko-KR" altLang="en-US" sz="1200" dirty="0">
              <a:solidFill>
                <a:schemeClr val="bg1"/>
              </a:solidFill>
            </a:endParaRPr>
          </a:p>
        </p:txBody>
      </p:sp>
      <p:sp>
        <p:nvSpPr>
          <p:cNvPr id="7" name="TextBox 6"/>
          <p:cNvSpPr txBox="1"/>
          <p:nvPr/>
        </p:nvSpPr>
        <p:spPr>
          <a:xfrm>
            <a:off x="0" y="571480"/>
            <a:ext cx="9144000" cy="738664"/>
          </a:xfrm>
          <a:prstGeom prst="rect">
            <a:avLst/>
          </a:prstGeom>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marL="0" lvl="1" algn="ctr"/>
            <a:r>
              <a:rPr lang="ja-JP" altLang="en-US" sz="2800" b="1" u="sng" dirty="0" smtClean="0">
                <a:hlinkClick r:id="rId4"/>
              </a:rPr>
              <a:t>これからの看板照明は　キューピットライト</a:t>
            </a:r>
            <a:endParaRPr lang="en-US" altLang="ko-KR" sz="2500" b="1" dirty="0" smtClean="0">
              <a:solidFill>
                <a:schemeClr val="tx1"/>
              </a:solidFill>
              <a:latin typeface="HY견고딕" pitchFamily="18" charset="-127"/>
              <a:ea typeface="HY견고딕" pitchFamily="18" charset="-127"/>
            </a:endParaRPr>
          </a:p>
          <a:p>
            <a:pPr algn="ctr"/>
            <a:r>
              <a:rPr lang="ja-JP" altLang="en-US" sz="1400" b="1" dirty="0" smtClean="0">
                <a:solidFill>
                  <a:schemeClr val="tx1"/>
                </a:solidFill>
                <a:latin typeface="HY견고딕" pitchFamily="18" charset="-127"/>
                <a:ea typeface="HY견고딕" pitchFamily="18" charset="-127"/>
              </a:rPr>
              <a:t>看板</a:t>
            </a:r>
            <a:r>
              <a:rPr lang="ja-JP" altLang="en-US" sz="1400" b="1" dirty="0" smtClean="0">
                <a:solidFill>
                  <a:schemeClr val="tx1"/>
                </a:solidFill>
                <a:latin typeface="HY견고딕" pitchFamily="18" charset="-127"/>
                <a:ea typeface="HY견고딕" pitchFamily="18" charset="-127"/>
              </a:rPr>
              <a:t>専用</a:t>
            </a:r>
            <a:r>
              <a:rPr lang="ko-KR" altLang="en-US" sz="1400" b="1" dirty="0" smtClean="0">
                <a:solidFill>
                  <a:schemeClr val="tx1"/>
                </a:solidFill>
                <a:latin typeface="HY견고딕" pitchFamily="18" charset="-127"/>
                <a:ea typeface="HY견고딕" pitchFamily="18" charset="-127"/>
              </a:rPr>
              <a:t> </a:t>
            </a:r>
            <a:r>
              <a:rPr lang="en-US" altLang="ko-KR" sz="1400" b="1" dirty="0" smtClean="0">
                <a:solidFill>
                  <a:schemeClr val="tx1"/>
                </a:solidFill>
                <a:latin typeface="HY견고딕" pitchFamily="18" charset="-127"/>
                <a:ea typeface="HY견고딕" pitchFamily="18" charset="-127"/>
              </a:rPr>
              <a:t>LED BAR </a:t>
            </a:r>
            <a:r>
              <a:rPr lang="ja-JP" altLang="en-US" sz="1400" b="1" dirty="0" smtClean="0">
                <a:solidFill>
                  <a:schemeClr val="tx1"/>
                </a:solidFill>
                <a:latin typeface="HY견고딕" pitchFamily="18" charset="-127"/>
                <a:ea typeface="HY견고딕" pitchFamily="18" charset="-127"/>
              </a:rPr>
              <a:t>適用例</a:t>
            </a:r>
            <a:endParaRPr lang="ko-KR" altLang="en-US" sz="1400" b="1" dirty="0">
              <a:solidFill>
                <a:schemeClr val="tx1"/>
              </a:solidFill>
              <a:latin typeface="HY견고딕" pitchFamily="18" charset="-127"/>
              <a:ea typeface="HY견고딕" pitchFamily="18" charset="-127"/>
            </a:endParaRPr>
          </a:p>
        </p:txBody>
      </p:sp>
      <p:pic>
        <p:nvPicPr>
          <p:cNvPr id="5125" name="Picture 5"/>
          <p:cNvPicPr>
            <a:picLocks noChangeAspect="1" noChangeArrowheads="1"/>
          </p:cNvPicPr>
          <p:nvPr/>
        </p:nvPicPr>
        <p:blipFill>
          <a:blip r:embed="rId5" cstate="print"/>
          <a:srcRect/>
          <a:stretch>
            <a:fillRect/>
          </a:stretch>
        </p:blipFill>
        <p:spPr bwMode="auto">
          <a:xfrm>
            <a:off x="928662" y="3071810"/>
            <a:ext cx="3714776" cy="2786082"/>
          </a:xfrm>
          <a:prstGeom prst="rect">
            <a:avLst/>
          </a:prstGeom>
          <a:noFill/>
          <a:ln w="9525">
            <a:noFill/>
            <a:miter lim="800000"/>
            <a:headEnd/>
            <a:tailEnd/>
          </a:ln>
          <a:effectLst/>
        </p:spPr>
      </p:pic>
      <p:pic>
        <p:nvPicPr>
          <p:cNvPr id="5123" name="Picture 3" descr="D:\용\엘케이비주얼\라이트윙\우측뷰_누끼용.tif"/>
          <p:cNvPicPr>
            <a:picLocks noChangeAspect="1" noChangeArrowheads="1"/>
          </p:cNvPicPr>
          <p:nvPr/>
        </p:nvPicPr>
        <p:blipFill>
          <a:blip r:embed="rId6" cstate="print"/>
          <a:srcRect/>
          <a:stretch>
            <a:fillRect/>
          </a:stretch>
        </p:blipFill>
        <p:spPr bwMode="auto">
          <a:xfrm>
            <a:off x="2643174" y="785794"/>
            <a:ext cx="7335860" cy="4125688"/>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직사각형 3"/>
          <p:cNvSpPr/>
          <p:nvPr/>
        </p:nvSpPr>
        <p:spPr>
          <a:xfrm>
            <a:off x="0" y="6572272"/>
            <a:ext cx="9144000" cy="2857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dirty="0"/>
          </a:p>
        </p:txBody>
      </p:sp>
      <p:sp>
        <p:nvSpPr>
          <p:cNvPr id="5" name="TextBox 4"/>
          <p:cNvSpPr txBox="1"/>
          <p:nvPr/>
        </p:nvSpPr>
        <p:spPr>
          <a:xfrm>
            <a:off x="6858016" y="6611780"/>
            <a:ext cx="1402948" cy="246221"/>
          </a:xfrm>
          <a:prstGeom prst="rect">
            <a:avLst/>
          </a:prstGeom>
          <a:noFill/>
        </p:spPr>
        <p:txBody>
          <a:bodyPr wrap="none" rtlCol="0">
            <a:spAutoFit/>
          </a:bodyPr>
          <a:lstStyle/>
          <a:p>
            <a:r>
              <a:rPr lang="en-US" altLang="ko-KR" sz="1000" b="1" dirty="0" smtClean="0">
                <a:solidFill>
                  <a:schemeClr val="bg1"/>
                </a:solidFill>
              </a:rPr>
              <a:t>IT JAPAN CO., LTD.</a:t>
            </a:r>
            <a:endParaRPr lang="ko-KR" altLang="en-US" sz="1000" b="1" dirty="0">
              <a:solidFill>
                <a:schemeClr val="bg1"/>
              </a:solidFill>
            </a:endParaRPr>
          </a:p>
        </p:txBody>
      </p:sp>
      <p:sp>
        <p:nvSpPr>
          <p:cNvPr id="6" name="TextBox 5"/>
          <p:cNvSpPr txBox="1"/>
          <p:nvPr/>
        </p:nvSpPr>
        <p:spPr>
          <a:xfrm>
            <a:off x="0" y="6581002"/>
            <a:ext cx="269625" cy="276999"/>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none" rtlCol="0">
            <a:spAutoFit/>
          </a:bodyPr>
          <a:lstStyle/>
          <a:p>
            <a:pPr algn="ctr"/>
            <a:r>
              <a:rPr lang="en-US" altLang="ko-KR" sz="1200" dirty="0" smtClean="0">
                <a:solidFill>
                  <a:schemeClr val="bg1"/>
                </a:solidFill>
              </a:rPr>
              <a:t>5</a:t>
            </a:r>
            <a:endParaRPr lang="ko-KR" altLang="en-US" sz="1200" dirty="0">
              <a:solidFill>
                <a:schemeClr val="bg1"/>
              </a:solidFill>
            </a:endParaRPr>
          </a:p>
        </p:txBody>
      </p:sp>
      <p:sp>
        <p:nvSpPr>
          <p:cNvPr id="7" name="TextBox 6"/>
          <p:cNvSpPr txBox="1"/>
          <p:nvPr/>
        </p:nvSpPr>
        <p:spPr>
          <a:xfrm>
            <a:off x="0" y="571480"/>
            <a:ext cx="9144000" cy="738664"/>
          </a:xfrm>
          <a:prstGeom prst="rect">
            <a:avLst/>
          </a:prstGeom>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marL="0" lvl="1" algn="ctr"/>
            <a:r>
              <a:rPr lang="ja-JP" altLang="en-US" sz="2800" b="1" u="sng" dirty="0" smtClean="0">
                <a:hlinkClick r:id="rId2"/>
              </a:rPr>
              <a:t>これからの看板照明は　キューピットライト</a:t>
            </a:r>
            <a:endParaRPr lang="en-US" altLang="ko-KR" sz="2500" b="1" dirty="0" smtClean="0">
              <a:solidFill>
                <a:schemeClr val="tx1"/>
              </a:solidFill>
              <a:latin typeface="HY견고딕" pitchFamily="18" charset="-127"/>
              <a:ea typeface="HY견고딕" pitchFamily="18" charset="-127"/>
            </a:endParaRPr>
          </a:p>
          <a:p>
            <a:pPr algn="ctr"/>
            <a:r>
              <a:rPr lang="ja-JP" altLang="en-US" sz="1400" b="1" dirty="0" smtClean="0">
                <a:solidFill>
                  <a:schemeClr val="tx1"/>
                </a:solidFill>
                <a:latin typeface="HY견고딕" pitchFamily="18" charset="-127"/>
                <a:ea typeface="HY견고딕" pitchFamily="18" charset="-127"/>
              </a:rPr>
              <a:t>看板</a:t>
            </a:r>
            <a:r>
              <a:rPr lang="ja-JP" altLang="en-US" sz="1400" b="1" dirty="0" smtClean="0">
                <a:solidFill>
                  <a:schemeClr val="tx1"/>
                </a:solidFill>
                <a:latin typeface="HY견고딕" pitchFamily="18" charset="-127"/>
                <a:ea typeface="HY견고딕" pitchFamily="18" charset="-127"/>
              </a:rPr>
              <a:t>専用</a:t>
            </a:r>
            <a:r>
              <a:rPr lang="ko-KR" altLang="en-US" sz="1400" b="1" dirty="0" smtClean="0">
                <a:solidFill>
                  <a:schemeClr val="tx1"/>
                </a:solidFill>
                <a:latin typeface="HY견고딕" pitchFamily="18" charset="-127"/>
                <a:ea typeface="HY견고딕" pitchFamily="18" charset="-127"/>
              </a:rPr>
              <a:t> </a:t>
            </a:r>
            <a:r>
              <a:rPr lang="en-US" altLang="ko-KR" sz="1400" b="1" dirty="0" smtClean="0">
                <a:solidFill>
                  <a:schemeClr val="tx1"/>
                </a:solidFill>
                <a:latin typeface="HY견고딕" pitchFamily="18" charset="-127"/>
                <a:ea typeface="HY견고딕" pitchFamily="18" charset="-127"/>
              </a:rPr>
              <a:t>LED BAR </a:t>
            </a:r>
            <a:r>
              <a:rPr lang="ja-JP" altLang="en-US" sz="1400" b="1" dirty="0" smtClean="0">
                <a:solidFill>
                  <a:schemeClr val="tx1"/>
                </a:solidFill>
                <a:latin typeface="HY견고딕" pitchFamily="18" charset="-127"/>
                <a:ea typeface="HY견고딕" pitchFamily="18" charset="-127"/>
              </a:rPr>
              <a:t>適用例</a:t>
            </a:r>
            <a:endParaRPr lang="ko-KR" altLang="en-US" sz="1400" b="1" dirty="0">
              <a:solidFill>
                <a:schemeClr val="tx1"/>
              </a:solidFill>
              <a:latin typeface="HY견고딕" pitchFamily="18" charset="-127"/>
              <a:ea typeface="HY견고딕" pitchFamily="18" charset="-127"/>
            </a:endParaRPr>
          </a:p>
        </p:txBody>
      </p:sp>
      <p:pic>
        <p:nvPicPr>
          <p:cNvPr id="4098" name="Picture 2" descr="D:\용\엘케이비주얼\라이트윙\20130404_151145.jpg"/>
          <p:cNvPicPr>
            <a:picLocks noChangeAspect="1" noChangeArrowheads="1"/>
          </p:cNvPicPr>
          <p:nvPr/>
        </p:nvPicPr>
        <p:blipFill>
          <a:blip r:embed="rId3" cstate="print"/>
          <a:srcRect/>
          <a:stretch>
            <a:fillRect/>
          </a:stretch>
        </p:blipFill>
        <p:spPr bwMode="auto">
          <a:xfrm>
            <a:off x="642910" y="1357298"/>
            <a:ext cx="2880000" cy="2160000"/>
          </a:xfrm>
          <a:prstGeom prst="rect">
            <a:avLst/>
          </a:prstGeom>
          <a:noFill/>
        </p:spPr>
      </p:pic>
      <p:pic>
        <p:nvPicPr>
          <p:cNvPr id="4099" name="Picture 3" descr="D:\용\엘케이비주얼\라이트윙\1374640840092.jpg"/>
          <p:cNvPicPr>
            <a:picLocks noChangeAspect="1" noChangeArrowheads="1"/>
          </p:cNvPicPr>
          <p:nvPr/>
        </p:nvPicPr>
        <p:blipFill>
          <a:blip r:embed="rId4" cstate="print"/>
          <a:srcRect/>
          <a:stretch>
            <a:fillRect/>
          </a:stretch>
        </p:blipFill>
        <p:spPr bwMode="auto">
          <a:xfrm>
            <a:off x="2477818" y="3786190"/>
            <a:ext cx="2880000" cy="2160000"/>
          </a:xfrm>
          <a:prstGeom prst="rect">
            <a:avLst/>
          </a:prstGeom>
          <a:noFill/>
        </p:spPr>
      </p:pic>
      <p:pic>
        <p:nvPicPr>
          <p:cNvPr id="4100" name="Picture 4" descr="D:\용\엘케이비주얼\라이트윙\20131010_175113.jpg"/>
          <p:cNvPicPr>
            <a:picLocks noChangeAspect="1" noChangeArrowheads="1"/>
          </p:cNvPicPr>
          <p:nvPr/>
        </p:nvPicPr>
        <p:blipFill>
          <a:blip r:embed="rId5" cstate="print"/>
          <a:srcRect/>
          <a:stretch>
            <a:fillRect/>
          </a:stretch>
        </p:blipFill>
        <p:spPr bwMode="auto">
          <a:xfrm>
            <a:off x="3714744" y="1357298"/>
            <a:ext cx="2880000" cy="2160000"/>
          </a:xfrm>
          <a:prstGeom prst="rect">
            <a:avLst/>
          </a:prstGeom>
          <a:noFill/>
        </p:spPr>
      </p:pic>
      <p:pic>
        <p:nvPicPr>
          <p:cNvPr id="4101" name="Picture 5" descr="D:\용\엘케이비주얼\라이트윙\20130510_184607.jpg"/>
          <p:cNvPicPr>
            <a:picLocks noChangeAspect="1" noChangeArrowheads="1"/>
          </p:cNvPicPr>
          <p:nvPr/>
        </p:nvPicPr>
        <p:blipFill>
          <a:blip r:embed="rId6" cstate="print"/>
          <a:srcRect/>
          <a:stretch>
            <a:fillRect/>
          </a:stretch>
        </p:blipFill>
        <p:spPr bwMode="auto">
          <a:xfrm>
            <a:off x="5549652" y="3786190"/>
            <a:ext cx="2880000" cy="21600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직사각형 3"/>
          <p:cNvSpPr/>
          <p:nvPr/>
        </p:nvSpPr>
        <p:spPr>
          <a:xfrm>
            <a:off x="0" y="6572272"/>
            <a:ext cx="9144000" cy="2857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dirty="0"/>
          </a:p>
        </p:txBody>
      </p:sp>
      <p:sp>
        <p:nvSpPr>
          <p:cNvPr id="5" name="TextBox 4"/>
          <p:cNvSpPr txBox="1"/>
          <p:nvPr/>
        </p:nvSpPr>
        <p:spPr>
          <a:xfrm>
            <a:off x="6858016" y="6611780"/>
            <a:ext cx="1402948" cy="246221"/>
          </a:xfrm>
          <a:prstGeom prst="rect">
            <a:avLst/>
          </a:prstGeom>
          <a:noFill/>
        </p:spPr>
        <p:txBody>
          <a:bodyPr wrap="none" rtlCol="0">
            <a:spAutoFit/>
          </a:bodyPr>
          <a:lstStyle/>
          <a:p>
            <a:r>
              <a:rPr lang="en-US" altLang="ko-KR" sz="1000" b="1" dirty="0" smtClean="0">
                <a:solidFill>
                  <a:schemeClr val="bg1"/>
                </a:solidFill>
              </a:rPr>
              <a:t>IT JAPAN CO., LTD.</a:t>
            </a:r>
            <a:endParaRPr lang="ko-KR" altLang="en-US" sz="1000" b="1" dirty="0">
              <a:solidFill>
                <a:schemeClr val="bg1"/>
              </a:solidFill>
            </a:endParaRPr>
          </a:p>
        </p:txBody>
      </p:sp>
      <p:sp>
        <p:nvSpPr>
          <p:cNvPr id="6" name="TextBox 5"/>
          <p:cNvSpPr txBox="1"/>
          <p:nvPr/>
        </p:nvSpPr>
        <p:spPr>
          <a:xfrm>
            <a:off x="0" y="6581002"/>
            <a:ext cx="269625" cy="276999"/>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none" rtlCol="0">
            <a:spAutoFit/>
          </a:bodyPr>
          <a:lstStyle/>
          <a:p>
            <a:pPr algn="ctr"/>
            <a:r>
              <a:rPr lang="en-US" altLang="ko-KR" sz="1200" dirty="0" smtClean="0">
                <a:solidFill>
                  <a:schemeClr val="bg1"/>
                </a:solidFill>
              </a:rPr>
              <a:t>5</a:t>
            </a:r>
            <a:endParaRPr lang="ko-KR" altLang="en-US" sz="1200" dirty="0">
              <a:solidFill>
                <a:schemeClr val="bg1"/>
              </a:solidFill>
            </a:endParaRPr>
          </a:p>
        </p:txBody>
      </p:sp>
      <p:sp>
        <p:nvSpPr>
          <p:cNvPr id="7" name="TextBox 6"/>
          <p:cNvSpPr txBox="1"/>
          <p:nvPr/>
        </p:nvSpPr>
        <p:spPr>
          <a:xfrm>
            <a:off x="0" y="571480"/>
            <a:ext cx="9144000" cy="738664"/>
          </a:xfrm>
          <a:prstGeom prst="rect">
            <a:avLst/>
          </a:prstGeom>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marL="0" lvl="1" algn="ctr"/>
            <a:r>
              <a:rPr lang="ja-JP" altLang="en-US" sz="2800" b="1" u="sng" dirty="0" smtClean="0">
                <a:hlinkClick r:id="rId2"/>
              </a:rPr>
              <a:t>これからの看板照明は　キューピットライト</a:t>
            </a:r>
            <a:endParaRPr lang="en-US" altLang="ko-KR" sz="2500" b="1" dirty="0" smtClean="0">
              <a:solidFill>
                <a:schemeClr val="tx1"/>
              </a:solidFill>
              <a:latin typeface="HY견고딕" pitchFamily="18" charset="-127"/>
              <a:ea typeface="HY견고딕" pitchFamily="18" charset="-127"/>
            </a:endParaRPr>
          </a:p>
          <a:p>
            <a:pPr algn="ctr"/>
            <a:r>
              <a:rPr lang="ja-JP" altLang="en-US" sz="1400" b="1" dirty="0" smtClean="0">
                <a:solidFill>
                  <a:schemeClr val="tx1"/>
                </a:solidFill>
                <a:latin typeface="HY견고딕" pitchFamily="18" charset="-127"/>
                <a:ea typeface="HY견고딕" pitchFamily="18" charset="-127"/>
              </a:rPr>
              <a:t>看板</a:t>
            </a:r>
            <a:r>
              <a:rPr lang="ja-JP" altLang="en-US" sz="1400" b="1" dirty="0" smtClean="0">
                <a:solidFill>
                  <a:schemeClr val="tx1"/>
                </a:solidFill>
                <a:latin typeface="HY견고딕" pitchFamily="18" charset="-127"/>
                <a:ea typeface="HY견고딕" pitchFamily="18" charset="-127"/>
              </a:rPr>
              <a:t>専用</a:t>
            </a:r>
            <a:r>
              <a:rPr lang="ko-KR" altLang="en-US" sz="1400" b="1" dirty="0" smtClean="0">
                <a:solidFill>
                  <a:schemeClr val="tx1"/>
                </a:solidFill>
                <a:latin typeface="HY견고딕" pitchFamily="18" charset="-127"/>
                <a:ea typeface="HY견고딕" pitchFamily="18" charset="-127"/>
              </a:rPr>
              <a:t> </a:t>
            </a:r>
            <a:r>
              <a:rPr lang="en-US" altLang="ko-KR" sz="1400" b="1" dirty="0" smtClean="0">
                <a:solidFill>
                  <a:schemeClr val="tx1"/>
                </a:solidFill>
                <a:latin typeface="HY견고딕" pitchFamily="18" charset="-127"/>
                <a:ea typeface="HY견고딕" pitchFamily="18" charset="-127"/>
              </a:rPr>
              <a:t>LED BAR </a:t>
            </a:r>
            <a:r>
              <a:rPr lang="ja-JP" altLang="en-US" sz="1400" b="1" dirty="0" smtClean="0">
                <a:solidFill>
                  <a:schemeClr val="tx1"/>
                </a:solidFill>
                <a:latin typeface="HY견고딕" pitchFamily="18" charset="-127"/>
                <a:ea typeface="HY견고딕" pitchFamily="18" charset="-127"/>
              </a:rPr>
              <a:t>適用例</a:t>
            </a:r>
            <a:endParaRPr lang="ko-KR" altLang="en-US" sz="1400" b="1" dirty="0">
              <a:solidFill>
                <a:schemeClr val="tx1"/>
              </a:solidFill>
              <a:latin typeface="HY견고딕" pitchFamily="18" charset="-127"/>
              <a:ea typeface="HY견고딕" pitchFamily="18" charset="-127"/>
            </a:endParaRPr>
          </a:p>
        </p:txBody>
      </p:sp>
      <p:pic>
        <p:nvPicPr>
          <p:cNvPr id="6146" name="Picture 2"/>
          <p:cNvPicPr>
            <a:picLocks noChangeAspect="1" noChangeArrowheads="1"/>
          </p:cNvPicPr>
          <p:nvPr/>
        </p:nvPicPr>
        <p:blipFill>
          <a:blip r:embed="rId3" cstate="print"/>
          <a:srcRect/>
          <a:stretch>
            <a:fillRect/>
          </a:stretch>
        </p:blipFill>
        <p:spPr bwMode="auto">
          <a:xfrm>
            <a:off x="906182" y="1500174"/>
            <a:ext cx="2880000" cy="2160000"/>
          </a:xfrm>
          <a:prstGeom prst="rect">
            <a:avLst/>
          </a:prstGeom>
          <a:noFill/>
          <a:ln w="9525">
            <a:noFill/>
            <a:miter lim="800000"/>
            <a:headEnd/>
            <a:tailEnd/>
          </a:ln>
          <a:effectLst/>
        </p:spPr>
      </p:pic>
      <p:pic>
        <p:nvPicPr>
          <p:cNvPr id="6147" name="Picture 3"/>
          <p:cNvPicPr>
            <a:picLocks noChangeAspect="1" noChangeArrowheads="1"/>
          </p:cNvPicPr>
          <p:nvPr/>
        </p:nvPicPr>
        <p:blipFill>
          <a:blip r:embed="rId4" cstate="print"/>
          <a:srcRect/>
          <a:stretch>
            <a:fillRect/>
          </a:stretch>
        </p:blipFill>
        <p:spPr bwMode="auto">
          <a:xfrm>
            <a:off x="3995936" y="1484784"/>
            <a:ext cx="2880000" cy="2160000"/>
          </a:xfrm>
          <a:prstGeom prst="rect">
            <a:avLst/>
          </a:prstGeom>
          <a:noFill/>
          <a:ln w="9525">
            <a:noFill/>
            <a:miter lim="800000"/>
            <a:headEnd/>
            <a:tailEnd/>
          </a:ln>
          <a:effectLst/>
        </p:spPr>
      </p:pic>
      <p:pic>
        <p:nvPicPr>
          <p:cNvPr id="7170" name="Picture 2"/>
          <p:cNvPicPr>
            <a:picLocks noChangeAspect="1" noChangeArrowheads="1"/>
          </p:cNvPicPr>
          <p:nvPr/>
        </p:nvPicPr>
        <p:blipFill>
          <a:blip r:embed="rId5" cstate="print"/>
          <a:srcRect/>
          <a:stretch>
            <a:fillRect/>
          </a:stretch>
        </p:blipFill>
        <p:spPr bwMode="auto">
          <a:xfrm>
            <a:off x="2143108" y="3857628"/>
            <a:ext cx="2880000" cy="2160000"/>
          </a:xfrm>
          <a:prstGeom prst="rect">
            <a:avLst/>
          </a:prstGeom>
          <a:noFill/>
          <a:ln w="9525">
            <a:noFill/>
            <a:miter lim="800000"/>
            <a:headEnd/>
            <a:tailEnd/>
          </a:ln>
          <a:effectLst/>
        </p:spPr>
      </p:pic>
      <p:pic>
        <p:nvPicPr>
          <p:cNvPr id="7172" name="Picture 4"/>
          <p:cNvPicPr>
            <a:picLocks noChangeAspect="1" noChangeArrowheads="1"/>
          </p:cNvPicPr>
          <p:nvPr/>
        </p:nvPicPr>
        <p:blipFill>
          <a:blip r:embed="rId6" cstate="print"/>
          <a:srcRect/>
          <a:stretch>
            <a:fillRect/>
          </a:stretch>
        </p:blipFill>
        <p:spPr bwMode="auto">
          <a:xfrm>
            <a:off x="5286380" y="3857628"/>
            <a:ext cx="2880000" cy="216000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직사각형 3"/>
          <p:cNvSpPr/>
          <p:nvPr/>
        </p:nvSpPr>
        <p:spPr>
          <a:xfrm>
            <a:off x="0" y="6572272"/>
            <a:ext cx="9144000" cy="2857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dirty="0"/>
          </a:p>
        </p:txBody>
      </p:sp>
      <p:sp>
        <p:nvSpPr>
          <p:cNvPr id="5" name="TextBox 4"/>
          <p:cNvSpPr txBox="1"/>
          <p:nvPr/>
        </p:nvSpPr>
        <p:spPr>
          <a:xfrm>
            <a:off x="6858016" y="6611780"/>
            <a:ext cx="1402948" cy="246221"/>
          </a:xfrm>
          <a:prstGeom prst="rect">
            <a:avLst/>
          </a:prstGeom>
          <a:noFill/>
        </p:spPr>
        <p:txBody>
          <a:bodyPr wrap="none" rtlCol="0">
            <a:spAutoFit/>
          </a:bodyPr>
          <a:lstStyle/>
          <a:p>
            <a:r>
              <a:rPr lang="en-US" altLang="ko-KR" sz="1000" b="1" dirty="0" smtClean="0">
                <a:solidFill>
                  <a:schemeClr val="bg1"/>
                </a:solidFill>
              </a:rPr>
              <a:t>IT JAPAN CO., LTD.</a:t>
            </a:r>
            <a:endParaRPr lang="ko-KR" altLang="en-US" sz="1000" b="1" dirty="0">
              <a:solidFill>
                <a:schemeClr val="bg1"/>
              </a:solidFill>
            </a:endParaRPr>
          </a:p>
        </p:txBody>
      </p:sp>
      <p:sp>
        <p:nvSpPr>
          <p:cNvPr id="6" name="TextBox 5"/>
          <p:cNvSpPr txBox="1"/>
          <p:nvPr/>
        </p:nvSpPr>
        <p:spPr>
          <a:xfrm>
            <a:off x="0" y="6581002"/>
            <a:ext cx="269625" cy="276999"/>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none" rtlCol="0">
            <a:spAutoFit/>
          </a:bodyPr>
          <a:lstStyle/>
          <a:p>
            <a:pPr algn="ctr"/>
            <a:r>
              <a:rPr lang="en-US" altLang="ko-KR" sz="1200" dirty="0" smtClean="0">
                <a:solidFill>
                  <a:schemeClr val="bg1"/>
                </a:solidFill>
              </a:rPr>
              <a:t>5</a:t>
            </a:r>
            <a:endParaRPr lang="ko-KR" altLang="en-US" sz="1200" dirty="0">
              <a:solidFill>
                <a:schemeClr val="bg1"/>
              </a:solidFill>
            </a:endParaRPr>
          </a:p>
        </p:txBody>
      </p:sp>
      <p:sp>
        <p:nvSpPr>
          <p:cNvPr id="7" name="TextBox 6"/>
          <p:cNvSpPr txBox="1"/>
          <p:nvPr/>
        </p:nvSpPr>
        <p:spPr>
          <a:xfrm>
            <a:off x="0" y="571480"/>
            <a:ext cx="9144000" cy="738664"/>
          </a:xfrm>
          <a:prstGeom prst="rect">
            <a:avLst/>
          </a:prstGeom>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marL="0" lvl="1" algn="ctr"/>
            <a:r>
              <a:rPr lang="ja-JP" altLang="en-US" sz="2800" b="1" u="sng" dirty="0" smtClean="0">
                <a:hlinkClick r:id="rId2"/>
              </a:rPr>
              <a:t>これからの看板照明は　キューピットライト</a:t>
            </a:r>
            <a:endParaRPr lang="en-US" altLang="ko-KR" sz="2500" b="1" dirty="0" smtClean="0">
              <a:solidFill>
                <a:schemeClr val="tx1"/>
              </a:solidFill>
              <a:latin typeface="HY견고딕" pitchFamily="18" charset="-127"/>
              <a:ea typeface="HY견고딕" pitchFamily="18" charset="-127"/>
            </a:endParaRPr>
          </a:p>
          <a:p>
            <a:pPr algn="ctr"/>
            <a:r>
              <a:rPr lang="ja-JP" altLang="en-US" sz="1400" b="1" dirty="0" smtClean="0">
                <a:solidFill>
                  <a:schemeClr val="tx1"/>
                </a:solidFill>
                <a:latin typeface="HY견고딕" pitchFamily="18" charset="-127"/>
                <a:ea typeface="HY견고딕" pitchFamily="18" charset="-127"/>
              </a:rPr>
              <a:t>看板</a:t>
            </a:r>
            <a:r>
              <a:rPr lang="ja-JP" altLang="en-US" sz="1400" b="1" dirty="0" smtClean="0">
                <a:solidFill>
                  <a:schemeClr val="tx1"/>
                </a:solidFill>
                <a:latin typeface="HY견고딕" pitchFamily="18" charset="-127"/>
                <a:ea typeface="HY견고딕" pitchFamily="18" charset="-127"/>
              </a:rPr>
              <a:t>専用</a:t>
            </a:r>
            <a:r>
              <a:rPr lang="ko-KR" altLang="en-US" sz="1400" b="1" dirty="0" smtClean="0">
                <a:solidFill>
                  <a:schemeClr val="tx1"/>
                </a:solidFill>
                <a:latin typeface="HY견고딕" pitchFamily="18" charset="-127"/>
                <a:ea typeface="HY견고딕" pitchFamily="18" charset="-127"/>
              </a:rPr>
              <a:t> </a:t>
            </a:r>
            <a:r>
              <a:rPr lang="en-US" altLang="ko-KR" sz="1400" b="1" dirty="0" smtClean="0">
                <a:solidFill>
                  <a:schemeClr val="tx1"/>
                </a:solidFill>
                <a:latin typeface="HY견고딕" pitchFamily="18" charset="-127"/>
                <a:ea typeface="HY견고딕" pitchFamily="18" charset="-127"/>
              </a:rPr>
              <a:t>LED BAR </a:t>
            </a:r>
            <a:r>
              <a:rPr lang="ja-JP" altLang="en-US" sz="1400" b="1" dirty="0" smtClean="0">
                <a:solidFill>
                  <a:schemeClr val="tx1"/>
                </a:solidFill>
                <a:latin typeface="HY견고딕" pitchFamily="18" charset="-127"/>
                <a:ea typeface="HY견고딕" pitchFamily="18" charset="-127"/>
              </a:rPr>
              <a:t>適用例</a:t>
            </a:r>
            <a:endParaRPr lang="ko-KR" altLang="en-US" sz="1400" b="1" dirty="0">
              <a:solidFill>
                <a:schemeClr val="tx1"/>
              </a:solidFill>
              <a:latin typeface="HY견고딕" pitchFamily="18" charset="-127"/>
              <a:ea typeface="HY견고딕" pitchFamily="18" charset="-127"/>
            </a:endParaRPr>
          </a:p>
        </p:txBody>
      </p:sp>
      <p:pic>
        <p:nvPicPr>
          <p:cNvPr id="6150" name="Picture 6"/>
          <p:cNvPicPr>
            <a:picLocks noChangeAspect="1" noChangeArrowheads="1"/>
          </p:cNvPicPr>
          <p:nvPr/>
        </p:nvPicPr>
        <p:blipFill>
          <a:blip r:embed="rId3" cstate="print"/>
          <a:srcRect/>
          <a:stretch>
            <a:fillRect/>
          </a:stretch>
        </p:blipFill>
        <p:spPr bwMode="auto">
          <a:xfrm rot="5400000">
            <a:off x="428596" y="2000240"/>
            <a:ext cx="4572032" cy="3429024"/>
          </a:xfrm>
          <a:prstGeom prst="rect">
            <a:avLst/>
          </a:prstGeom>
          <a:noFill/>
          <a:ln w="9525">
            <a:noFill/>
            <a:miter lim="800000"/>
            <a:headEnd/>
            <a:tailEnd/>
          </a:ln>
          <a:effectLst/>
        </p:spPr>
      </p:pic>
      <p:pic>
        <p:nvPicPr>
          <p:cNvPr id="6151" name="Picture 7"/>
          <p:cNvPicPr>
            <a:picLocks noChangeAspect="1" noChangeArrowheads="1"/>
          </p:cNvPicPr>
          <p:nvPr/>
        </p:nvPicPr>
        <p:blipFill>
          <a:blip r:embed="rId4" cstate="print"/>
          <a:srcRect/>
          <a:stretch>
            <a:fillRect/>
          </a:stretch>
        </p:blipFill>
        <p:spPr bwMode="auto">
          <a:xfrm>
            <a:off x="5072066" y="1428736"/>
            <a:ext cx="2880000" cy="2160000"/>
          </a:xfrm>
          <a:prstGeom prst="rect">
            <a:avLst/>
          </a:prstGeom>
          <a:noFill/>
          <a:ln w="9525">
            <a:noFill/>
            <a:miter lim="800000"/>
            <a:headEnd/>
            <a:tailEnd/>
          </a:ln>
          <a:effectLst/>
        </p:spPr>
      </p:pic>
      <p:pic>
        <p:nvPicPr>
          <p:cNvPr id="6152" name="Picture 8"/>
          <p:cNvPicPr>
            <a:picLocks noChangeAspect="1" noChangeArrowheads="1"/>
          </p:cNvPicPr>
          <p:nvPr/>
        </p:nvPicPr>
        <p:blipFill>
          <a:blip r:embed="rId5" cstate="print"/>
          <a:srcRect/>
          <a:stretch>
            <a:fillRect/>
          </a:stretch>
        </p:blipFill>
        <p:spPr bwMode="auto">
          <a:xfrm>
            <a:off x="5072066" y="3857628"/>
            <a:ext cx="2880000" cy="21600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직사각형 3"/>
          <p:cNvSpPr/>
          <p:nvPr/>
        </p:nvSpPr>
        <p:spPr>
          <a:xfrm>
            <a:off x="0" y="6572272"/>
            <a:ext cx="9144000" cy="2857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dirty="0"/>
          </a:p>
        </p:txBody>
      </p:sp>
      <p:sp>
        <p:nvSpPr>
          <p:cNvPr id="5" name="TextBox 4"/>
          <p:cNvSpPr txBox="1"/>
          <p:nvPr/>
        </p:nvSpPr>
        <p:spPr>
          <a:xfrm>
            <a:off x="6858016" y="6611780"/>
            <a:ext cx="1369286" cy="246221"/>
          </a:xfrm>
          <a:prstGeom prst="rect">
            <a:avLst/>
          </a:prstGeom>
          <a:noFill/>
        </p:spPr>
        <p:txBody>
          <a:bodyPr wrap="none" rtlCol="0">
            <a:spAutoFit/>
          </a:bodyPr>
          <a:lstStyle/>
          <a:p>
            <a:r>
              <a:rPr lang="en-US" altLang="ko-KR" sz="1000" b="1" dirty="0" smtClean="0">
                <a:solidFill>
                  <a:schemeClr val="bg1"/>
                </a:solidFill>
              </a:rPr>
              <a:t>IT JAPAN CO., LTD.</a:t>
            </a:r>
            <a:endParaRPr lang="ko-KR" altLang="en-US" sz="1000" b="1" dirty="0">
              <a:solidFill>
                <a:schemeClr val="bg1"/>
              </a:solidFill>
            </a:endParaRPr>
          </a:p>
        </p:txBody>
      </p:sp>
      <p:sp>
        <p:nvSpPr>
          <p:cNvPr id="6" name="TextBox 5"/>
          <p:cNvSpPr txBox="1"/>
          <p:nvPr/>
        </p:nvSpPr>
        <p:spPr>
          <a:xfrm>
            <a:off x="0" y="6581002"/>
            <a:ext cx="269625" cy="276999"/>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none" rtlCol="0">
            <a:spAutoFit/>
          </a:bodyPr>
          <a:lstStyle/>
          <a:p>
            <a:pPr algn="ctr"/>
            <a:r>
              <a:rPr lang="en-US" altLang="ko-KR" sz="1200" dirty="0" smtClean="0">
                <a:solidFill>
                  <a:schemeClr val="bg1"/>
                </a:solidFill>
              </a:rPr>
              <a:t>5</a:t>
            </a:r>
            <a:endParaRPr lang="ko-KR" altLang="en-US" sz="1200" dirty="0">
              <a:solidFill>
                <a:schemeClr val="bg1"/>
              </a:solidFill>
            </a:endParaRPr>
          </a:p>
        </p:txBody>
      </p:sp>
      <p:sp>
        <p:nvSpPr>
          <p:cNvPr id="7" name="TextBox 6"/>
          <p:cNvSpPr txBox="1"/>
          <p:nvPr/>
        </p:nvSpPr>
        <p:spPr>
          <a:xfrm>
            <a:off x="0" y="571480"/>
            <a:ext cx="9144000" cy="738664"/>
          </a:xfrm>
          <a:prstGeom prst="rect">
            <a:avLst/>
          </a:prstGeom>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marL="0" lvl="1" algn="ctr"/>
            <a:r>
              <a:rPr lang="ja-JP" altLang="en-US" sz="2800" b="1" u="sng" dirty="0" smtClean="0">
                <a:hlinkClick r:id="rId2"/>
              </a:rPr>
              <a:t>これからの看板照明は　キューピットライト</a:t>
            </a:r>
            <a:endParaRPr lang="en-US" altLang="ko-KR" sz="2500" b="1" dirty="0" smtClean="0">
              <a:solidFill>
                <a:schemeClr val="tx1"/>
              </a:solidFill>
              <a:latin typeface="HY견고딕" pitchFamily="18" charset="-127"/>
              <a:ea typeface="HY견고딕" pitchFamily="18" charset="-127"/>
            </a:endParaRPr>
          </a:p>
          <a:p>
            <a:pPr algn="ctr"/>
            <a:r>
              <a:rPr lang="ja-JP" altLang="en-US" sz="1400" b="1" dirty="0" smtClean="0">
                <a:solidFill>
                  <a:schemeClr val="tx1"/>
                </a:solidFill>
                <a:latin typeface="HY견고딕" pitchFamily="18" charset="-127"/>
                <a:ea typeface="HY견고딕" pitchFamily="18" charset="-127"/>
              </a:rPr>
              <a:t>看板</a:t>
            </a:r>
            <a:r>
              <a:rPr lang="ja-JP" altLang="en-US" sz="1400" b="1" dirty="0" smtClean="0">
                <a:solidFill>
                  <a:schemeClr val="tx1"/>
                </a:solidFill>
                <a:latin typeface="HY견고딕" pitchFamily="18" charset="-127"/>
                <a:ea typeface="HY견고딕" pitchFamily="18" charset="-127"/>
              </a:rPr>
              <a:t>専用</a:t>
            </a:r>
            <a:r>
              <a:rPr lang="ko-KR" altLang="en-US" sz="1400" b="1" dirty="0" smtClean="0">
                <a:solidFill>
                  <a:schemeClr val="tx1"/>
                </a:solidFill>
                <a:latin typeface="HY견고딕" pitchFamily="18" charset="-127"/>
                <a:ea typeface="HY견고딕" pitchFamily="18" charset="-127"/>
              </a:rPr>
              <a:t> </a:t>
            </a:r>
            <a:r>
              <a:rPr lang="en-US" altLang="ko-KR" sz="1400" b="1" dirty="0" smtClean="0">
                <a:solidFill>
                  <a:schemeClr val="tx1"/>
                </a:solidFill>
                <a:latin typeface="HY견고딕" pitchFamily="18" charset="-127"/>
                <a:ea typeface="HY견고딕" pitchFamily="18" charset="-127"/>
              </a:rPr>
              <a:t>LED BAR </a:t>
            </a:r>
            <a:r>
              <a:rPr lang="ja-JP" altLang="en-US" sz="1400" b="1" dirty="0" smtClean="0">
                <a:solidFill>
                  <a:schemeClr val="tx1"/>
                </a:solidFill>
                <a:latin typeface="HY견고딕" pitchFamily="18" charset="-127"/>
                <a:ea typeface="HY견고딕" pitchFamily="18" charset="-127"/>
              </a:rPr>
              <a:t>適用例</a:t>
            </a:r>
            <a:endParaRPr lang="ko-KR" altLang="en-US" sz="1400" b="1" dirty="0">
              <a:solidFill>
                <a:schemeClr val="tx1"/>
              </a:solidFill>
              <a:latin typeface="HY견고딕" pitchFamily="18" charset="-127"/>
              <a:ea typeface="HY견고딕" pitchFamily="18" charset="-127"/>
            </a:endParaRPr>
          </a:p>
        </p:txBody>
      </p:sp>
      <p:pic>
        <p:nvPicPr>
          <p:cNvPr id="4102" name="Picture 6" descr="D:\용\엘케이비주얼\라이트윙\20140425_115924.jpg"/>
          <p:cNvPicPr>
            <a:picLocks noChangeAspect="1" noChangeArrowheads="1"/>
          </p:cNvPicPr>
          <p:nvPr/>
        </p:nvPicPr>
        <p:blipFill>
          <a:blip r:embed="rId3" cstate="print"/>
          <a:srcRect/>
          <a:stretch>
            <a:fillRect/>
          </a:stretch>
        </p:blipFill>
        <p:spPr bwMode="auto">
          <a:xfrm>
            <a:off x="857224" y="1428736"/>
            <a:ext cx="2880000" cy="2160000"/>
          </a:xfrm>
          <a:prstGeom prst="rect">
            <a:avLst/>
          </a:prstGeom>
          <a:noFill/>
        </p:spPr>
      </p:pic>
      <p:pic>
        <p:nvPicPr>
          <p:cNvPr id="4105" name="Picture 9" descr="D:\용\엘케이비주얼\라이트윙\20140625_183057.jpg"/>
          <p:cNvPicPr>
            <a:picLocks noChangeAspect="1" noChangeArrowheads="1"/>
          </p:cNvPicPr>
          <p:nvPr/>
        </p:nvPicPr>
        <p:blipFill>
          <a:blip r:embed="rId4" cstate="print"/>
          <a:srcRect/>
          <a:stretch>
            <a:fillRect/>
          </a:stretch>
        </p:blipFill>
        <p:spPr bwMode="auto">
          <a:xfrm>
            <a:off x="4000496" y="1428736"/>
            <a:ext cx="2880000" cy="2160000"/>
          </a:xfrm>
          <a:prstGeom prst="rect">
            <a:avLst/>
          </a:prstGeom>
          <a:noFill/>
        </p:spPr>
      </p:pic>
      <p:pic>
        <p:nvPicPr>
          <p:cNvPr id="4106" name="Picture 10" descr="D:\용\엘케이비주얼\라이트윙\20140625_183141.jpg"/>
          <p:cNvPicPr>
            <a:picLocks noChangeAspect="1" noChangeArrowheads="1"/>
          </p:cNvPicPr>
          <p:nvPr/>
        </p:nvPicPr>
        <p:blipFill>
          <a:blip r:embed="rId5" cstate="print"/>
          <a:srcRect/>
          <a:stretch>
            <a:fillRect/>
          </a:stretch>
        </p:blipFill>
        <p:spPr bwMode="auto">
          <a:xfrm>
            <a:off x="2263504" y="3912206"/>
            <a:ext cx="2880000" cy="2160000"/>
          </a:xfrm>
          <a:prstGeom prst="rect">
            <a:avLst/>
          </a:prstGeom>
          <a:noFill/>
        </p:spPr>
      </p:pic>
      <p:pic>
        <p:nvPicPr>
          <p:cNvPr id="4107" name="Picture 11" descr="D:\용\엘케이비주얼\라이트윙\20140702_203632.jpg"/>
          <p:cNvPicPr>
            <a:picLocks noChangeAspect="1" noChangeArrowheads="1"/>
          </p:cNvPicPr>
          <p:nvPr/>
        </p:nvPicPr>
        <p:blipFill>
          <a:blip r:embed="rId6" cstate="print"/>
          <a:srcRect/>
          <a:stretch>
            <a:fillRect/>
          </a:stretch>
        </p:blipFill>
        <p:spPr bwMode="auto">
          <a:xfrm>
            <a:off x="5406776" y="3912206"/>
            <a:ext cx="2880000" cy="2160000"/>
          </a:xfrm>
          <a:prstGeom prst="rect">
            <a:avLst/>
          </a:prstGeom>
          <a:noFill/>
        </p:spPr>
      </p:pic>
    </p:spTree>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1358</TotalTime>
  <Words>1728</Words>
  <Application>Microsoft Office PowerPoint</Application>
  <PresentationFormat>画面に合わせる (4:3)</PresentationFormat>
  <Paragraphs>290</Paragraphs>
  <Slides>23</Slides>
  <Notes>1</Notes>
  <HiddenSlides>0</HiddenSlides>
  <MMClips>0</MMClips>
  <ScaleCrop>false</ScaleCrop>
  <HeadingPairs>
    <vt:vector size="4" baseType="variant">
      <vt:variant>
        <vt:lpstr>テーマ</vt:lpstr>
      </vt:variant>
      <vt:variant>
        <vt:i4>1</vt:i4>
      </vt:variant>
      <vt:variant>
        <vt:lpstr>スライド タイトル</vt:lpstr>
      </vt:variant>
      <vt:variant>
        <vt:i4>23</vt:i4>
      </vt:variant>
    </vt:vector>
  </HeadingPairs>
  <TitlesOfParts>
    <vt:vector size="24" baseType="lpstr">
      <vt:lpstr>Office 테마</vt:lpstr>
      <vt:lpstr>スライド 1</vt:lpstr>
      <vt:lpstr>スライド 2</vt:lpstr>
      <vt:lpstr>スライド 3</vt:lpstr>
      <vt:lpstr>スライド 4</vt:lpstr>
      <vt:lpstr>スライド 5</vt:lpstr>
      <vt:lpstr>スライド 6</vt:lpstr>
      <vt:lpstr>スライド 7</vt:lpstr>
      <vt:lpstr>スライド 8</vt:lpstr>
      <vt:lpstr>スライド 9</vt:lpstr>
      <vt:lpstr>スライド 10</vt:lpstr>
      <vt:lpstr>スライド 11</vt:lpstr>
      <vt:lpstr>スライド 12</vt:lpstr>
      <vt:lpstr>スライド 13</vt:lpstr>
      <vt:lpstr>スライド 14</vt:lpstr>
      <vt:lpstr>スライド 15</vt:lpstr>
      <vt:lpstr>スライド 16</vt:lpstr>
      <vt:lpstr>スライド 17</vt:lpstr>
      <vt:lpstr>スライド 18</vt:lpstr>
      <vt:lpstr>スライド 19</vt:lpstr>
      <vt:lpstr>スライド 20</vt:lpstr>
      <vt:lpstr>スライド 21</vt:lpstr>
      <vt:lpstr>スライド 22</vt:lpstr>
      <vt:lpstr>スライド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슬라이드 1</dc:title>
  <dc:creator>Joey Kim</dc:creator>
  <cp:lastModifiedBy>User</cp:lastModifiedBy>
  <cp:revision>95</cp:revision>
  <dcterms:created xsi:type="dcterms:W3CDTF">2013-10-15T00:39:42Z</dcterms:created>
  <dcterms:modified xsi:type="dcterms:W3CDTF">2014-08-17T03:12:48Z</dcterms:modified>
</cp:coreProperties>
</file>