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84" r:id="rId3"/>
    <p:sldId id="291" r:id="rId4"/>
    <p:sldId id="301" r:id="rId5"/>
    <p:sldId id="304" r:id="rId6"/>
    <p:sldId id="305" r:id="rId7"/>
    <p:sldId id="306" r:id="rId8"/>
    <p:sldId id="302" r:id="rId9"/>
    <p:sldId id="285" r:id="rId10"/>
    <p:sldId id="307" r:id="rId11"/>
    <p:sldId id="308" r:id="rId12"/>
    <p:sldId id="311" r:id="rId13"/>
    <p:sldId id="314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5800"/>
    <a:srgbClr val="AD520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5" autoAdjust="0"/>
    <p:restoredTop sz="94660"/>
  </p:normalViewPr>
  <p:slideViewPr>
    <p:cSldViewPr>
      <p:cViewPr varScale="1">
        <p:scale>
          <a:sx n="66" d="100"/>
          <a:sy n="66" d="100"/>
        </p:scale>
        <p:origin x="-140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56796-5AF0-4BE6-917E-27D6EF1B659B}" type="datetimeFigureOut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F2AE3-06D0-4F0D-89D4-3F6BEB89CE67}" type="slidenum">
              <a:rPr lang="ko-KR" altLang="en-US" smtClean="0"/>
              <a:pPr/>
              <a:t>&lt;#&gt;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1581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2E13-99F4-4AD0-8093-6E74435AA1E6}" type="datetime1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www.lumicell.kr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B832-D620-4EB8-B130-423499AFF58C}" type="slidenum">
              <a:rPr lang="ko-KR" altLang="en-US" smtClean="0"/>
              <a:pPr/>
              <a:t>&lt;#&gt;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5825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9991-7E34-4B05-B96A-E5F64947D0AF}" type="datetime1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www.lumicell.kr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B832-D620-4EB8-B130-423499AFF58C}" type="slidenum">
              <a:rPr lang="ko-KR" altLang="en-US" smtClean="0"/>
              <a:pPr/>
              <a:t>&lt;#&gt;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53561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6C34-672A-4F60-916A-1B819A90BCAB}" type="datetime1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www.lumicell.kr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B832-D620-4EB8-B130-423499AFF58C}" type="slidenum">
              <a:rPr lang="ko-KR" altLang="en-US" smtClean="0"/>
              <a:pPr/>
              <a:t>&lt;#&gt;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99893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9936-FFE5-4124-B0FA-5B8377D1C2D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0569-D74A-4585-8720-2851C6E2D34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9936-FFE5-4124-B0FA-5B8377D1C2D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0569-D74A-4585-8720-2851C6E2D34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9936-FFE5-4124-B0FA-5B8377D1C2D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0569-D74A-4585-8720-2851C6E2D34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9936-FFE5-4124-B0FA-5B8377D1C2D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0569-D74A-4585-8720-2851C6E2D34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9936-FFE5-4124-B0FA-5B8377D1C2D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0569-D74A-4585-8720-2851C6E2D34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9936-FFE5-4124-B0FA-5B8377D1C2D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0569-D74A-4585-8720-2851C6E2D34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9936-FFE5-4124-B0FA-5B8377D1C2D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0569-D74A-4585-8720-2851C6E2D34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9936-FFE5-4124-B0FA-5B8377D1C2D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0569-D74A-4585-8720-2851C6E2D34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39C-6560-465B-8D73-294007BC005C}" type="datetime1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www.lumicell.kr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B832-D620-4EB8-B130-423499AFF58C}" type="slidenum">
              <a:rPr lang="ko-KR" altLang="en-US" smtClean="0"/>
              <a:pPr/>
              <a:t>&lt;#&gt;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61912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9936-FFE5-4124-B0FA-5B8377D1C2D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0569-D74A-4585-8720-2851C6E2D34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9936-FFE5-4124-B0FA-5B8377D1C2D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0569-D74A-4585-8720-2851C6E2D34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9936-FFE5-4124-B0FA-5B8377D1C2D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0569-D74A-4585-8720-2851C6E2D34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1020-D9C2-4D80-971C-80B433B88F5A}" type="datetime1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www.lumicell.kr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B832-D620-4EB8-B130-423499AFF58C}" type="slidenum">
              <a:rPr lang="ko-KR" altLang="en-US" smtClean="0"/>
              <a:pPr/>
              <a:t>&lt;#&gt;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5813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A18-3503-4A45-AFA1-133DC92067F8}" type="datetime1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www.lumicell.kr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B832-D620-4EB8-B130-423499AFF58C}" type="slidenum">
              <a:rPr lang="ko-KR" altLang="en-US" smtClean="0"/>
              <a:pPr/>
              <a:t>&lt;#&gt;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1538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F133-D141-4F7A-AA08-B36B13EEB27E}" type="datetime1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www.lumicell.kr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B832-D620-4EB8-B130-423499AFF58C}" type="slidenum">
              <a:rPr lang="ko-KR" altLang="en-US" smtClean="0"/>
              <a:pPr/>
              <a:t>&lt;#&gt;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1594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A040-04DE-4569-9023-1480F253E45D}" type="datetime1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www.lumicell.kr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B832-D620-4EB8-B130-423499AFF58C}" type="slidenum">
              <a:rPr lang="ko-KR" altLang="en-US" smtClean="0"/>
              <a:pPr/>
              <a:t>&lt;#&gt;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511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A17E-AD4D-4571-B541-EF655588A54F}" type="datetime1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www.lumicell.kr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B832-D620-4EB8-B130-423499AFF58C}" type="slidenum">
              <a:rPr lang="ko-KR" altLang="en-US" smtClean="0"/>
              <a:pPr/>
              <a:t>&lt;#&gt;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8235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E450-ED22-4C23-9BEA-A43B86EBCCA2}" type="datetime1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www.lumicell.kr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B832-D620-4EB8-B130-423499AFF58C}" type="slidenum">
              <a:rPr lang="ko-KR" altLang="en-US" smtClean="0"/>
              <a:pPr/>
              <a:t>&lt;#&gt;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7040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AC7A-B742-4AA3-BC03-D92877896788}" type="datetime1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www.lumicell.kr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B832-D620-4EB8-B130-423499AFF58C}" type="slidenum">
              <a:rPr lang="ko-KR" altLang="en-US" smtClean="0"/>
              <a:pPr/>
              <a:t>&lt;#&gt;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4533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8398F-7779-4B78-A185-D7D13459E469}" type="datetime1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www.lumicell.kr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FB832-D620-4EB8-B130-423499AFF58C}" type="slidenum">
              <a:rPr lang="ko-KR" altLang="en-US" smtClean="0"/>
              <a:pPr/>
              <a:t>&lt;#&gt;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0013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69936-FFE5-4124-B0FA-5B8377D1C2D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E0569-D74A-4585-8720-2851C6E2D34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918648" cy="1470025"/>
          </a:xfrm>
        </p:spPr>
        <p:txBody>
          <a:bodyPr>
            <a:normAutofit fontScale="90000"/>
          </a:bodyPr>
          <a:lstStyle/>
          <a:p>
            <a:r>
              <a:rPr lang="en-US" altLang="ko-K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 Light Panels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アイテイージャパン株式会社</a:t>
            </a:r>
            <a:endParaRPr lang="en-US" altLang="ja-JP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www.it-japan.jp</a:t>
            </a:r>
            <a:endParaRPr lang="ko-KR" alt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itjapan@hotmail.com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635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www.lumicell.kr</a:t>
            </a:r>
            <a:endParaRPr lang="ko-KR" altLang="en-US"/>
          </a:p>
        </p:txBody>
      </p:sp>
      <p:pic>
        <p:nvPicPr>
          <p:cNvPr id="9" name="그림 8" descr="백화점화장품매장(O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2513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www.lumicell.kr</a:t>
            </a:r>
            <a:endParaRPr lang="ko-KR" altLang="en-US"/>
          </a:p>
        </p:txBody>
      </p:sp>
      <p:pic>
        <p:nvPicPr>
          <p:cNvPr id="3" name="그림 2" descr="20140422_104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2513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www.it-japan.jp</a:t>
            </a:r>
            <a:endParaRPr lang="ko-KR" altLang="en-US" dirty="0"/>
          </a:p>
        </p:txBody>
      </p:sp>
      <p:pic>
        <p:nvPicPr>
          <p:cNvPr id="7" name="그림 6" descr="백화점_캠브리짓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0" y="718820"/>
            <a:ext cx="4064000" cy="5420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251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47638" y="476672"/>
            <a:ext cx="8898228" cy="5824116"/>
            <a:chOff x="147638" y="476672"/>
            <a:chExt cx="8898228" cy="5824116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8" y="557213"/>
              <a:ext cx="8848725" cy="574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92575" y="476672"/>
              <a:ext cx="27363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00B0F0"/>
                  </a:solidFill>
                </a:rPr>
                <a:t>LED</a:t>
              </a:r>
              <a:r>
                <a:rPr lang="ja-JP" altLang="en-US" b="1" dirty="0" smtClean="0">
                  <a:solidFill>
                    <a:srgbClr val="00B0F0"/>
                  </a:solidFill>
                </a:rPr>
                <a:t>フレーム</a:t>
              </a:r>
              <a:r>
                <a:rPr lang="en-US" altLang="ja-JP" b="1" dirty="0" smtClean="0">
                  <a:solidFill>
                    <a:srgbClr val="00B0F0"/>
                  </a:solidFill>
                </a:rPr>
                <a:t>·</a:t>
              </a:r>
              <a:r>
                <a:rPr lang="ja-JP" altLang="en-US" b="1" dirty="0" smtClean="0">
                  <a:solidFill>
                    <a:srgbClr val="00B0F0"/>
                  </a:solidFill>
                </a:rPr>
                <a:t>看板</a:t>
              </a:r>
              <a:endParaRPr lang="ko-KR" alt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3528" y="921783"/>
              <a:ext cx="8722338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altLang="ja-JP" dirty="0" smtClean="0"/>
            </a:p>
            <a:p>
              <a:r>
                <a:rPr lang="en-US" altLang="ja-JP" dirty="0" smtClean="0"/>
                <a:t>LED</a:t>
              </a:r>
              <a:r>
                <a:rPr lang="ja-JP" altLang="en-US" dirty="0" smtClean="0"/>
                <a:t>を利用した超スリム型 </a:t>
              </a:r>
              <a:r>
                <a:rPr lang="en-US" altLang="ja-JP" dirty="0" smtClean="0"/>
                <a:t>LED</a:t>
              </a:r>
              <a:r>
                <a:rPr lang="ja-JP" altLang="en-US" dirty="0" smtClean="0"/>
                <a:t>フレーム</a:t>
              </a:r>
              <a:r>
                <a:rPr lang="en-US" altLang="ja-JP" dirty="0" smtClean="0"/>
                <a:t>·</a:t>
              </a:r>
              <a:r>
                <a:rPr lang="ja-JP" altLang="en-US" dirty="0" smtClean="0"/>
                <a:t>看板は、 側面から 光を透過し、 正面から発散する </a:t>
              </a:r>
              <a:r>
                <a:rPr lang="en-US" altLang="ja-JP" dirty="0" smtClean="0"/>
                <a:t>LCD</a:t>
              </a:r>
              <a:r>
                <a:rPr lang="ja-JP" altLang="en-US" dirty="0" smtClean="0"/>
                <a:t>の原理の</a:t>
              </a:r>
              <a:r>
                <a:rPr lang="en-US" altLang="ja-JP" dirty="0" smtClean="0"/>
                <a:t>Edge Light</a:t>
              </a:r>
              <a:r>
                <a:rPr lang="ja-JP" altLang="en-US" dirty="0" smtClean="0"/>
                <a:t>方法で、 導光板とランプを使用し 画面全体の光の輝度と照度を向上させることができる製品として、</a:t>
              </a:r>
              <a:r>
                <a:rPr lang="en-US" altLang="ja-JP" dirty="0" smtClean="0"/>
                <a:t>1500*3500(mm)</a:t>
              </a:r>
              <a:r>
                <a:rPr lang="ja-JP" altLang="en-US" dirty="0" smtClean="0"/>
                <a:t>内でサイズ調整が</a:t>
              </a:r>
              <a:r>
                <a:rPr lang="ja-JP" altLang="en-US" dirty="0" smtClean="0"/>
                <a:t>可能です。</a:t>
              </a:r>
              <a:endParaRPr lang="ja-JP" altLang="en-US" dirty="0"/>
            </a:p>
          </p:txBody>
        </p:sp>
      </p:grpSp>
      <p:sp>
        <p:nvSpPr>
          <p:cNvPr id="8" name="직사각형 7"/>
          <p:cNvSpPr/>
          <p:nvPr/>
        </p:nvSpPr>
        <p:spPr>
          <a:xfrm>
            <a:off x="3419872" y="3802400"/>
            <a:ext cx="1296144" cy="30777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</a:rPr>
              <a:t>LED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光源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15616" y="4437112"/>
            <a:ext cx="1584176" cy="30777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</a:rPr>
              <a:t>LED</a:t>
            </a:r>
            <a:r>
              <a:rPr lang="ja-JP" altLang="en-US" sz="1400" b="1" dirty="0" smtClean="0">
                <a:solidFill>
                  <a:schemeClr val="bg1"/>
                </a:solidFill>
              </a:rPr>
              <a:t> モジュール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04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7544" y="4766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0070C0"/>
                </a:solidFill>
              </a:rPr>
              <a:t>LED</a:t>
            </a:r>
            <a:r>
              <a:rPr lang="ja-JP" altLang="en-US" b="1" dirty="0" smtClean="0">
                <a:solidFill>
                  <a:srgbClr val="0070C0"/>
                </a:solidFill>
              </a:rPr>
              <a:t>ライトパネルのメリット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11560" y="980728"/>
            <a:ext cx="2321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* </a:t>
            </a:r>
            <a:r>
              <a:rPr lang="ja-JP" altLang="en-US" sz="1600" dirty="0" smtClean="0">
                <a:solidFill>
                  <a:srgbClr val="002060"/>
                </a:solidFill>
              </a:rPr>
              <a:t>超スリムサイズを実現</a:t>
            </a:r>
            <a:r>
              <a:rPr lang="en-US" altLang="ko-KR" sz="16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altLang="ko-KR" sz="1600" dirty="0" smtClean="0"/>
              <a:t>  </a:t>
            </a:r>
            <a:r>
              <a:rPr lang="en-US" altLang="ko-KR" sz="1400" dirty="0" smtClean="0"/>
              <a:t>-</a:t>
            </a:r>
            <a:r>
              <a:rPr lang="ko-KR" altLang="en-US" sz="1400" dirty="0" smtClean="0"/>
              <a:t> </a:t>
            </a:r>
            <a:r>
              <a:rPr lang="ko-KR" altLang="en-US" sz="1400" dirty="0" smtClean="0">
                <a:solidFill>
                  <a:srgbClr val="745800"/>
                </a:solidFill>
                <a:latin typeface="+mn-ea"/>
              </a:rPr>
              <a:t>厚</a:t>
            </a:r>
            <a:r>
              <a:rPr lang="ja-JP" altLang="en-US" sz="1400" dirty="0" smtClean="0">
                <a:solidFill>
                  <a:srgbClr val="745800"/>
                </a:solidFill>
                <a:latin typeface="+mn-ea"/>
              </a:rPr>
              <a:t>さ</a:t>
            </a:r>
            <a:r>
              <a:rPr lang="en-US" altLang="ja-JP" sz="1400" dirty="0" smtClean="0">
                <a:solidFill>
                  <a:srgbClr val="745800"/>
                </a:solidFill>
                <a:latin typeface="+mn-ea"/>
              </a:rPr>
              <a:t>24</a:t>
            </a:r>
            <a:r>
              <a:rPr lang="en-US" altLang="ko-KR" sz="1400" dirty="0" smtClean="0">
                <a:solidFill>
                  <a:srgbClr val="745800"/>
                </a:solidFill>
                <a:latin typeface="+mn-ea"/>
              </a:rPr>
              <a:t>mm</a:t>
            </a:r>
            <a:r>
              <a:rPr lang="ko-KR" altLang="en-US" sz="1400" dirty="0" smtClean="0">
                <a:solidFill>
                  <a:srgbClr val="745800"/>
                </a:solidFill>
                <a:latin typeface="+mn-ea"/>
              </a:rPr>
              <a:t>以内</a:t>
            </a:r>
            <a:endParaRPr lang="ko-KR" altLang="en-US" sz="1400" dirty="0">
              <a:solidFill>
                <a:srgbClr val="745800"/>
              </a:solidFill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11560" y="1523973"/>
            <a:ext cx="2963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* </a:t>
            </a:r>
            <a:r>
              <a:rPr lang="ja-JP" altLang="en-US" dirty="0" smtClean="0">
                <a:solidFill>
                  <a:schemeClr val="tx2"/>
                </a:solidFill>
              </a:rPr>
              <a:t>抜群の切れ味</a:t>
            </a:r>
            <a:endParaRPr lang="en-US" altLang="ja-JP" dirty="0" smtClean="0">
              <a:solidFill>
                <a:schemeClr val="tx2"/>
              </a:solidFill>
            </a:endParaRPr>
          </a:p>
          <a:p>
            <a:r>
              <a:rPr lang="en-US" altLang="ja-JP" dirty="0" smtClean="0"/>
              <a:t> - </a:t>
            </a:r>
            <a:r>
              <a:rPr lang="en-US" altLang="ja-JP" sz="1400" dirty="0" smtClean="0">
                <a:solidFill>
                  <a:srgbClr val="745800"/>
                </a:solidFill>
              </a:rPr>
              <a:t>LED</a:t>
            </a:r>
            <a:r>
              <a:rPr lang="ja-JP" altLang="en-US" sz="1400" dirty="0" smtClean="0">
                <a:solidFill>
                  <a:srgbClr val="745800"/>
                </a:solidFill>
              </a:rPr>
              <a:t>明るさ</a:t>
            </a:r>
            <a:r>
              <a:rPr lang="en-US" altLang="ja-JP" sz="1400" dirty="0" smtClean="0">
                <a:solidFill>
                  <a:srgbClr val="745800"/>
                </a:solidFill>
              </a:rPr>
              <a:t>:2,000~6000 LUX</a:t>
            </a:r>
            <a:r>
              <a:rPr lang="ja-JP" altLang="en-US" sz="1400" dirty="0" smtClean="0">
                <a:solidFill>
                  <a:srgbClr val="745800"/>
                </a:solidFill>
              </a:rPr>
              <a:t>以上</a:t>
            </a:r>
            <a:endParaRPr lang="ko-KR" altLang="en-US" sz="1400" dirty="0">
              <a:solidFill>
                <a:srgbClr val="7458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2126163"/>
            <a:ext cx="2773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* </a:t>
            </a:r>
            <a:r>
              <a:rPr lang="ja-JP" altLang="en-US" dirty="0" smtClean="0">
                <a:solidFill>
                  <a:schemeClr val="tx2"/>
                </a:solidFill>
              </a:rPr>
              <a:t>長時間の光源</a:t>
            </a:r>
            <a:endParaRPr lang="en-US" altLang="ja-JP" dirty="0" smtClean="0">
              <a:solidFill>
                <a:schemeClr val="tx2"/>
              </a:solidFill>
            </a:endParaRPr>
          </a:p>
          <a:p>
            <a:r>
              <a:rPr lang="en-US" altLang="ko-KR" sz="1400" dirty="0" smtClean="0"/>
              <a:t>  </a:t>
            </a:r>
            <a:r>
              <a:rPr lang="en-US" altLang="ko-KR" sz="1400" dirty="0" smtClean="0">
                <a:solidFill>
                  <a:srgbClr val="745800"/>
                </a:solidFill>
              </a:rPr>
              <a:t>- LED</a:t>
            </a:r>
            <a:r>
              <a:rPr lang="ko-KR" altLang="en-US" sz="1400" dirty="0" smtClean="0">
                <a:solidFill>
                  <a:srgbClr val="745800"/>
                </a:solidFill>
              </a:rPr>
              <a:t>寿命</a:t>
            </a:r>
            <a:r>
              <a:rPr lang="en-US" altLang="ko-KR" sz="1400" dirty="0" smtClean="0">
                <a:solidFill>
                  <a:srgbClr val="745800"/>
                </a:solidFill>
              </a:rPr>
              <a:t>: 40,000~50,000</a:t>
            </a:r>
            <a:r>
              <a:rPr lang="ko-KR" altLang="en-US" sz="1400" dirty="0" smtClean="0">
                <a:solidFill>
                  <a:srgbClr val="745800"/>
                </a:solidFill>
              </a:rPr>
              <a:t>時間</a:t>
            </a:r>
            <a:endParaRPr lang="ko-KR" altLang="en-US" dirty="0">
              <a:solidFill>
                <a:srgbClr val="7458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11560" y="2669408"/>
            <a:ext cx="2130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* </a:t>
            </a:r>
            <a:r>
              <a:rPr lang="ja-JP" altLang="en-US" dirty="0" smtClean="0">
                <a:solidFill>
                  <a:schemeClr val="tx2"/>
                </a:solidFill>
              </a:rPr>
              <a:t>環境に優しい光源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15152" y="3009692"/>
            <a:ext cx="3054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* </a:t>
            </a:r>
            <a:r>
              <a:rPr lang="ja-JP" altLang="en-US" dirty="0" smtClean="0">
                <a:solidFill>
                  <a:schemeClr val="tx2"/>
                </a:solidFill>
              </a:rPr>
              <a:t>画期的なエネルギーの削減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15152" y="3360440"/>
            <a:ext cx="3079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* </a:t>
            </a:r>
            <a:r>
              <a:rPr lang="ja-JP" altLang="en-US" dirty="0" smtClean="0">
                <a:solidFill>
                  <a:schemeClr val="tx2"/>
                </a:solidFill>
              </a:rPr>
              <a:t>画像の交換と管理の便利性</a:t>
            </a:r>
            <a:endParaRPr lang="en-US" altLang="ja-JP" dirty="0" smtClean="0">
              <a:solidFill>
                <a:schemeClr val="tx2"/>
              </a:solidFill>
            </a:endParaRPr>
          </a:p>
          <a:p>
            <a:r>
              <a:rPr lang="en-US" altLang="ko-KR" dirty="0" smtClean="0">
                <a:latin typeface="+mn-ea"/>
              </a:rPr>
              <a:t> </a:t>
            </a:r>
            <a:r>
              <a:rPr lang="en-US" altLang="ko-KR" sz="1400" dirty="0" smtClean="0">
                <a:solidFill>
                  <a:srgbClr val="745800"/>
                </a:solidFill>
                <a:latin typeface="+mn-ea"/>
              </a:rPr>
              <a:t>- </a:t>
            </a:r>
            <a:r>
              <a:rPr lang="ja-JP" altLang="en-US" sz="1400" dirty="0" smtClean="0">
                <a:solidFill>
                  <a:srgbClr val="745800"/>
                </a:solidFill>
                <a:latin typeface="+mn-ea"/>
              </a:rPr>
              <a:t>前面にオープン型フレームの使用</a:t>
            </a:r>
            <a:endParaRPr lang="ko-KR" altLang="en-US" sz="1400" dirty="0">
              <a:solidFill>
                <a:srgbClr val="745800"/>
              </a:solidFill>
              <a:latin typeface="+mn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755576" y="4215730"/>
            <a:ext cx="6336704" cy="2165598"/>
            <a:chOff x="755576" y="1988840"/>
            <a:chExt cx="7632848" cy="3101702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1988840"/>
              <a:ext cx="7632848" cy="310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직사각형 17"/>
            <p:cNvSpPr/>
            <p:nvPr/>
          </p:nvSpPr>
          <p:spPr>
            <a:xfrm>
              <a:off x="1358169" y="2276872"/>
              <a:ext cx="144922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ja-JP" altLang="en-US" sz="1100" b="1" dirty="0" smtClean="0">
                  <a:solidFill>
                    <a:srgbClr val="AD5207"/>
                  </a:solidFill>
                </a:rPr>
                <a:t>フレームを開く</a:t>
              </a:r>
              <a:endParaRPr lang="ko-KR" altLang="en-US" sz="1100" b="1" dirty="0">
                <a:solidFill>
                  <a:srgbClr val="AD5207"/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244695" y="2264598"/>
              <a:ext cx="212750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ja-JP" altLang="en-US" sz="1100" b="1" dirty="0" smtClean="0">
                  <a:solidFill>
                    <a:srgbClr val="AD5207"/>
                  </a:solidFill>
                </a:rPr>
                <a:t>画像の挿入後、フレームを閉じる</a:t>
              </a:r>
              <a:endParaRPr lang="ko-KR" altLang="en-US" sz="1100" b="1" dirty="0">
                <a:solidFill>
                  <a:srgbClr val="AD5207"/>
                </a:solidFill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6819020" y="2287529"/>
              <a:ext cx="97975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ja-JP" altLang="en-US" sz="1100" b="1" dirty="0" smtClean="0">
                  <a:solidFill>
                    <a:srgbClr val="AD5207"/>
                  </a:solidFill>
                </a:rPr>
                <a:t>照明をつける</a:t>
              </a:r>
              <a:endParaRPr lang="ko-KR" altLang="en-US" sz="1100" b="1" dirty="0">
                <a:solidFill>
                  <a:srgbClr val="AD5207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845983" y="4436468"/>
              <a:ext cx="184698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ja-JP" altLang="en-US" sz="1100" b="1" dirty="0" smtClean="0">
                  <a:solidFill>
                    <a:srgbClr val="AD5207"/>
                  </a:solidFill>
                </a:rPr>
                <a:t>レーザー彫刻方式の導光板</a:t>
              </a:r>
              <a:endParaRPr lang="ko-KR" altLang="en-US" sz="1100" b="1" dirty="0">
                <a:solidFill>
                  <a:srgbClr val="AD5207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9815"/>
            <a:ext cx="91440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67544" y="5393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0070C0"/>
                </a:solidFill>
              </a:rPr>
              <a:t>製品</a:t>
            </a:r>
            <a:r>
              <a:rPr lang="ja-JP" altLang="en-US" b="1" dirty="0" smtClean="0">
                <a:solidFill>
                  <a:srgbClr val="0070C0"/>
                </a:solidFill>
              </a:rPr>
              <a:t>の</a:t>
            </a:r>
            <a:r>
              <a:rPr lang="ko-KR" altLang="en-US" b="1" dirty="0" smtClean="0">
                <a:solidFill>
                  <a:srgbClr val="0070C0"/>
                </a:solidFill>
              </a:rPr>
              <a:t>構成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23528" y="4866293"/>
            <a:ext cx="2808312" cy="1731059"/>
          </a:xfrm>
          <a:prstGeom prst="rect">
            <a:avLst/>
          </a:prstGeom>
          <a:solidFill>
            <a:schemeClr val="bg1"/>
          </a:solidFill>
          <a:ln w="12700">
            <a:solidFill>
              <a:srgbClr val="849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 Box 246"/>
          <p:cNvSpPr txBox="1">
            <a:spLocks noChangeArrowheads="1"/>
          </p:cNvSpPr>
          <p:nvPr/>
        </p:nvSpPr>
        <p:spPr bwMode="auto">
          <a:xfrm>
            <a:off x="1128316" y="6138914"/>
            <a:ext cx="18296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kumimoji="0" lang="en-US" altLang="ko-KR" sz="1400" dirty="0">
                <a:solidFill>
                  <a:schemeClr val="accent2"/>
                </a:solidFill>
                <a:latin typeface="HY견고딕" pitchFamily="18" charset="-127"/>
                <a:ea typeface="HY견고딕" pitchFamily="18" charset="-127"/>
              </a:rPr>
              <a:t>Laser Engraving</a:t>
            </a:r>
          </a:p>
        </p:txBody>
      </p:sp>
      <p:sp>
        <p:nvSpPr>
          <p:cNvPr id="24" name="Line 276"/>
          <p:cNvSpPr>
            <a:spLocks noChangeShapeType="1"/>
          </p:cNvSpPr>
          <p:nvPr/>
        </p:nvSpPr>
        <p:spPr bwMode="auto">
          <a:xfrm flipV="1">
            <a:off x="1117203" y="6090429"/>
            <a:ext cx="1803241" cy="1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25" name="Line 277"/>
          <p:cNvSpPr>
            <a:spLocks noChangeShapeType="1"/>
          </p:cNvSpPr>
          <p:nvPr/>
        </p:nvSpPr>
        <p:spPr bwMode="auto">
          <a:xfrm flipV="1">
            <a:off x="1117203" y="6461904"/>
            <a:ext cx="1803241" cy="1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26" name="Arc 145"/>
          <p:cNvSpPr>
            <a:spLocks/>
          </p:cNvSpPr>
          <p:nvPr/>
        </p:nvSpPr>
        <p:spPr bwMode="auto">
          <a:xfrm rot="16200000" flipV="1">
            <a:off x="1855397" y="5419464"/>
            <a:ext cx="419007" cy="549196"/>
          </a:xfrm>
          <a:custGeom>
            <a:avLst/>
            <a:gdLst>
              <a:gd name="T0" fmla="*/ 2147483647 w 23935"/>
              <a:gd name="T1" fmla="*/ 2147483647 h 43200"/>
              <a:gd name="T2" fmla="*/ 0 w 23935"/>
              <a:gd name="T3" fmla="*/ 2147483647 h 43200"/>
              <a:gd name="T4" fmla="*/ 2147483647 w 23935"/>
              <a:gd name="T5" fmla="*/ 2147483647 h 43200"/>
              <a:gd name="T6" fmla="*/ 0 60000 65536"/>
              <a:gd name="T7" fmla="*/ 0 60000 65536"/>
              <a:gd name="T8" fmla="*/ 0 60000 65536"/>
              <a:gd name="T9" fmla="*/ 0 w 23935"/>
              <a:gd name="T10" fmla="*/ 0 h 43200"/>
              <a:gd name="T11" fmla="*/ 23935 w 23935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935" h="43200" fill="none" extrusionOk="0">
                <a:moveTo>
                  <a:pt x="135" y="112"/>
                </a:moveTo>
                <a:cubicBezTo>
                  <a:pt x="865" y="37"/>
                  <a:pt x="1600" y="-1"/>
                  <a:pt x="2335" y="0"/>
                </a:cubicBezTo>
                <a:cubicBezTo>
                  <a:pt x="14264" y="0"/>
                  <a:pt x="23935" y="9670"/>
                  <a:pt x="23935" y="21600"/>
                </a:cubicBezTo>
                <a:cubicBezTo>
                  <a:pt x="23935" y="33529"/>
                  <a:pt x="14264" y="43200"/>
                  <a:pt x="2335" y="43200"/>
                </a:cubicBezTo>
                <a:cubicBezTo>
                  <a:pt x="1554" y="43200"/>
                  <a:pt x="775" y="43157"/>
                  <a:pt x="-1" y="43073"/>
                </a:cubicBezTo>
              </a:path>
              <a:path w="23935" h="43200" stroke="0" extrusionOk="0">
                <a:moveTo>
                  <a:pt x="135" y="112"/>
                </a:moveTo>
                <a:cubicBezTo>
                  <a:pt x="865" y="37"/>
                  <a:pt x="1600" y="-1"/>
                  <a:pt x="2335" y="0"/>
                </a:cubicBezTo>
                <a:cubicBezTo>
                  <a:pt x="14264" y="0"/>
                  <a:pt x="23935" y="9670"/>
                  <a:pt x="23935" y="21600"/>
                </a:cubicBezTo>
                <a:cubicBezTo>
                  <a:pt x="23935" y="33529"/>
                  <a:pt x="14264" y="43200"/>
                  <a:pt x="2335" y="43200"/>
                </a:cubicBezTo>
                <a:cubicBezTo>
                  <a:pt x="1554" y="43200"/>
                  <a:pt x="775" y="43157"/>
                  <a:pt x="-1" y="43073"/>
                </a:cubicBezTo>
                <a:lnTo>
                  <a:pt x="233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0" lang="ko-KR" altLang="en-US"/>
          </a:p>
        </p:txBody>
      </p:sp>
      <p:graphicFrame>
        <p:nvGraphicFramePr>
          <p:cNvPr id="27" name="Group 282"/>
          <p:cNvGraphicFramePr>
            <a:graphicFrameLocks noGrp="1"/>
          </p:cNvGraphicFramePr>
          <p:nvPr/>
        </p:nvGraphicFramePr>
        <p:xfrm>
          <a:off x="1115616" y="5755394"/>
          <a:ext cx="1797613" cy="206280"/>
        </p:xfrm>
        <a:graphic>
          <a:graphicData uri="http://schemas.openxmlformats.org/drawingml/2006/table">
            <a:tbl>
              <a:tblPr/>
              <a:tblGrid>
                <a:gridCol w="625188"/>
                <a:gridCol w="547238"/>
                <a:gridCol w="625187"/>
              </a:tblGrid>
              <a:tr h="20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631" marR="91631" marT="42291" marB="4229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631" marR="91631" marT="42291" marB="42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631" marR="91631" marT="42291" marB="4229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" name="Rectangle 158"/>
          <p:cNvSpPr>
            <a:spLocks noChangeArrowheads="1"/>
          </p:cNvSpPr>
          <p:nvPr/>
        </p:nvSpPr>
        <p:spPr bwMode="auto">
          <a:xfrm>
            <a:off x="1115616" y="5817774"/>
            <a:ext cx="1797368" cy="69067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0" lang="ko-KR" altLang="en-US"/>
          </a:p>
        </p:txBody>
      </p:sp>
      <p:sp>
        <p:nvSpPr>
          <p:cNvPr id="29" name="Line 160"/>
          <p:cNvSpPr>
            <a:spLocks noChangeShapeType="1"/>
          </p:cNvSpPr>
          <p:nvPr/>
        </p:nvSpPr>
        <p:spPr bwMode="auto">
          <a:xfrm flipV="1">
            <a:off x="1115616" y="5091690"/>
            <a:ext cx="1797368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0" name="Line 222"/>
          <p:cNvSpPr>
            <a:spLocks noChangeShapeType="1"/>
          </p:cNvSpPr>
          <p:nvPr/>
        </p:nvSpPr>
        <p:spPr bwMode="auto">
          <a:xfrm flipH="1" flipV="1">
            <a:off x="1283891" y="5126139"/>
            <a:ext cx="663734" cy="362218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1" name="Line 223"/>
          <p:cNvSpPr>
            <a:spLocks noChangeShapeType="1"/>
          </p:cNvSpPr>
          <p:nvPr/>
        </p:nvSpPr>
        <p:spPr bwMode="auto">
          <a:xfrm flipH="1">
            <a:off x="1141015" y="5099629"/>
            <a:ext cx="133627" cy="61392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 type="stealth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2" name="Line 224"/>
          <p:cNvSpPr>
            <a:spLocks noChangeShapeType="1"/>
          </p:cNvSpPr>
          <p:nvPr/>
        </p:nvSpPr>
        <p:spPr bwMode="auto">
          <a:xfrm flipH="1" flipV="1">
            <a:off x="2006201" y="5471699"/>
            <a:ext cx="157123" cy="7674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3" name="Line 225"/>
          <p:cNvSpPr>
            <a:spLocks noChangeShapeType="1"/>
          </p:cNvSpPr>
          <p:nvPr/>
        </p:nvSpPr>
        <p:spPr bwMode="auto">
          <a:xfrm flipH="1">
            <a:off x="2174477" y="5127490"/>
            <a:ext cx="277535" cy="359149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4" name="Line 227"/>
          <p:cNvSpPr>
            <a:spLocks noChangeShapeType="1"/>
          </p:cNvSpPr>
          <p:nvPr/>
        </p:nvSpPr>
        <p:spPr bwMode="auto">
          <a:xfrm flipH="1" flipV="1">
            <a:off x="1114027" y="5612510"/>
            <a:ext cx="534511" cy="124321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 type="stealth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5" name="Line 226"/>
          <p:cNvSpPr>
            <a:spLocks noChangeShapeType="1"/>
          </p:cNvSpPr>
          <p:nvPr/>
        </p:nvSpPr>
        <p:spPr bwMode="auto">
          <a:xfrm flipH="1">
            <a:off x="2482453" y="4912937"/>
            <a:ext cx="30838" cy="171902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 type="stealth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6" name="Line 228"/>
          <p:cNvSpPr>
            <a:spLocks noChangeShapeType="1"/>
          </p:cNvSpPr>
          <p:nvPr/>
        </p:nvSpPr>
        <p:spPr bwMode="auto">
          <a:xfrm flipH="1" flipV="1">
            <a:off x="1687115" y="5744033"/>
            <a:ext cx="176213" cy="59859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7" name="Line 229"/>
          <p:cNvSpPr>
            <a:spLocks noChangeShapeType="1"/>
          </p:cNvSpPr>
          <p:nvPr/>
        </p:nvSpPr>
        <p:spPr bwMode="auto">
          <a:xfrm flipH="1">
            <a:off x="1877616" y="5641601"/>
            <a:ext cx="412630" cy="1719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8" name="Line 231"/>
          <p:cNvSpPr>
            <a:spLocks noChangeShapeType="1"/>
          </p:cNvSpPr>
          <p:nvPr/>
        </p:nvSpPr>
        <p:spPr bwMode="auto">
          <a:xfrm flipH="1">
            <a:off x="2845991" y="4918813"/>
            <a:ext cx="69016" cy="165761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 type="stealth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9" name="Line 230"/>
          <p:cNvSpPr>
            <a:spLocks noChangeShapeType="1"/>
          </p:cNvSpPr>
          <p:nvPr/>
        </p:nvSpPr>
        <p:spPr bwMode="auto">
          <a:xfrm flipH="1">
            <a:off x="2336401" y="5134633"/>
            <a:ext cx="461089" cy="512631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0" name="Line 232"/>
          <p:cNvSpPr>
            <a:spLocks noChangeShapeType="1"/>
          </p:cNvSpPr>
          <p:nvPr/>
        </p:nvSpPr>
        <p:spPr bwMode="auto">
          <a:xfrm flipH="1">
            <a:off x="2350691" y="5449236"/>
            <a:ext cx="644644" cy="250176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 type="none" w="sm" len="sm"/>
            <a:tailEnd type="stealth" w="sm" len="sm"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1" name="Line 233"/>
          <p:cNvSpPr>
            <a:spLocks noChangeShapeType="1"/>
          </p:cNvSpPr>
          <p:nvPr/>
        </p:nvSpPr>
        <p:spPr bwMode="auto">
          <a:xfrm flipH="1">
            <a:off x="2169714" y="5694465"/>
            <a:ext cx="160059" cy="116646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2" name="Line 234"/>
          <p:cNvSpPr>
            <a:spLocks noChangeShapeType="1"/>
          </p:cNvSpPr>
          <p:nvPr/>
        </p:nvSpPr>
        <p:spPr bwMode="auto">
          <a:xfrm>
            <a:off x="1825228" y="5673906"/>
            <a:ext cx="317183" cy="13813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3" name="Line 235"/>
          <p:cNvSpPr>
            <a:spLocks noChangeShapeType="1"/>
          </p:cNvSpPr>
          <p:nvPr/>
        </p:nvSpPr>
        <p:spPr bwMode="auto">
          <a:xfrm>
            <a:off x="1375967" y="5134078"/>
            <a:ext cx="412630" cy="54639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4" name="Line 236"/>
          <p:cNvSpPr>
            <a:spLocks noChangeShapeType="1"/>
          </p:cNvSpPr>
          <p:nvPr/>
        </p:nvSpPr>
        <p:spPr bwMode="auto">
          <a:xfrm>
            <a:off x="1363266" y="4962702"/>
            <a:ext cx="8811" cy="13814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 type="stealth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5" name="Line 237"/>
          <p:cNvSpPr>
            <a:spLocks noChangeShapeType="1"/>
          </p:cNvSpPr>
          <p:nvPr/>
        </p:nvSpPr>
        <p:spPr bwMode="auto">
          <a:xfrm flipH="1">
            <a:off x="2272903" y="5359464"/>
            <a:ext cx="709256" cy="197992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 type="none" w="sm" len="sm"/>
            <a:tailEnd type="stealth" w="sm" len="sm"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6" name="Line 238"/>
          <p:cNvSpPr>
            <a:spLocks noChangeShapeType="1"/>
          </p:cNvSpPr>
          <p:nvPr/>
        </p:nvSpPr>
        <p:spPr bwMode="auto">
          <a:xfrm flipH="1">
            <a:off x="2130028" y="5567823"/>
            <a:ext cx="135096" cy="244038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7" name="Line 239"/>
          <p:cNvSpPr>
            <a:spLocks noChangeShapeType="1"/>
          </p:cNvSpPr>
          <p:nvPr/>
        </p:nvSpPr>
        <p:spPr bwMode="auto">
          <a:xfrm>
            <a:off x="1923653" y="5535993"/>
            <a:ext cx="179149" cy="283943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8" name="Line 240"/>
          <p:cNvSpPr>
            <a:spLocks noChangeShapeType="1"/>
          </p:cNvSpPr>
          <p:nvPr/>
        </p:nvSpPr>
        <p:spPr bwMode="auto">
          <a:xfrm flipH="1" flipV="1">
            <a:off x="1918889" y="4991061"/>
            <a:ext cx="2937" cy="544886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 type="none" w="sm" len="sm"/>
            <a:tailEnd type="stealth" w="sm" len="sm"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9" name="Text Box 242"/>
          <p:cNvSpPr txBox="1">
            <a:spLocks noChangeArrowheads="1"/>
          </p:cNvSpPr>
          <p:nvPr/>
        </p:nvSpPr>
        <p:spPr bwMode="auto">
          <a:xfrm>
            <a:off x="526653" y="5363352"/>
            <a:ext cx="4948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sz="1000" dirty="0">
                <a:solidFill>
                  <a:srgbClr val="336699"/>
                </a:solidFill>
                <a:latin typeface="Arial" pitchFamily="34" charset="0"/>
              </a:rPr>
              <a:t>LGP</a:t>
            </a:r>
          </a:p>
        </p:txBody>
      </p:sp>
      <p:sp>
        <p:nvSpPr>
          <p:cNvPr id="50" name="Text Box 243"/>
          <p:cNvSpPr txBox="1">
            <a:spLocks noChangeArrowheads="1"/>
          </p:cNvSpPr>
          <p:nvPr/>
        </p:nvSpPr>
        <p:spPr bwMode="auto">
          <a:xfrm>
            <a:off x="377428" y="5737644"/>
            <a:ext cx="7679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sz="1000">
                <a:solidFill>
                  <a:srgbClr val="336699"/>
                </a:solidFill>
                <a:latin typeface="Arial" pitchFamily="34" charset="0"/>
              </a:rPr>
              <a:t>Reflection Sheet</a:t>
            </a:r>
          </a:p>
        </p:txBody>
      </p:sp>
      <p:sp>
        <p:nvSpPr>
          <p:cNvPr id="51" name="직사각형 50"/>
          <p:cNvSpPr/>
          <p:nvPr/>
        </p:nvSpPr>
        <p:spPr>
          <a:xfrm>
            <a:off x="3303118" y="4175502"/>
            <a:ext cx="692818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1100" b="1" dirty="0" smtClean="0"/>
              <a:t>フレーム</a:t>
            </a:r>
            <a:endParaRPr lang="ko-KR" altLang="en-US" sz="1100" b="1" dirty="0"/>
          </a:p>
        </p:txBody>
      </p:sp>
      <p:sp>
        <p:nvSpPr>
          <p:cNvPr id="52" name="직사각형 51"/>
          <p:cNvSpPr/>
          <p:nvPr/>
        </p:nvSpPr>
        <p:spPr>
          <a:xfrm>
            <a:off x="4419687" y="4037856"/>
            <a:ext cx="466794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1100" b="1" dirty="0" smtClean="0"/>
              <a:t>画像</a:t>
            </a:r>
            <a:endParaRPr lang="ko-KR" altLang="en-US" sz="1100" b="1" dirty="0"/>
          </a:p>
        </p:txBody>
      </p:sp>
      <p:sp>
        <p:nvSpPr>
          <p:cNvPr id="53" name="직사각형 52"/>
          <p:cNvSpPr/>
          <p:nvPr/>
        </p:nvSpPr>
        <p:spPr>
          <a:xfrm>
            <a:off x="5220072" y="3933056"/>
            <a:ext cx="607859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1100" b="1" dirty="0" smtClean="0"/>
              <a:t>導光板</a:t>
            </a:r>
            <a:endParaRPr lang="ko-KR" altLang="en-US" sz="1100" b="1" dirty="0"/>
          </a:p>
        </p:txBody>
      </p:sp>
      <p:sp>
        <p:nvSpPr>
          <p:cNvPr id="54" name="직사각형 53"/>
          <p:cNvSpPr/>
          <p:nvPr/>
        </p:nvSpPr>
        <p:spPr>
          <a:xfrm>
            <a:off x="6052782" y="1543406"/>
            <a:ext cx="821059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1100" b="1" dirty="0" smtClean="0"/>
              <a:t>反射シート</a:t>
            </a:r>
          </a:p>
        </p:txBody>
      </p:sp>
      <p:sp>
        <p:nvSpPr>
          <p:cNvPr id="55" name="직사각형 54"/>
          <p:cNvSpPr/>
          <p:nvPr/>
        </p:nvSpPr>
        <p:spPr>
          <a:xfrm>
            <a:off x="6257434" y="2276872"/>
            <a:ext cx="607859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1100" b="1" dirty="0" smtClean="0"/>
              <a:t>安定器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467544" y="4766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0070C0"/>
                </a:solidFill>
              </a:rPr>
              <a:t>製品</a:t>
            </a:r>
            <a:r>
              <a:rPr lang="ja-JP" altLang="en-US" b="1" dirty="0" smtClean="0">
                <a:solidFill>
                  <a:srgbClr val="0070C0"/>
                </a:solidFill>
              </a:rPr>
              <a:t>の</a:t>
            </a:r>
            <a:r>
              <a:rPr lang="ko-KR" altLang="en-US" b="1" dirty="0" smtClean="0">
                <a:solidFill>
                  <a:srgbClr val="0070C0"/>
                </a:solidFill>
              </a:rPr>
              <a:t>構造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pic>
        <p:nvPicPr>
          <p:cNvPr id="60" name="그림 59" descr="LED라이트판넬2(구조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5828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467544" y="4766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0070C0"/>
                </a:solidFill>
              </a:rPr>
              <a:t>アルミフレームの構造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pic>
        <p:nvPicPr>
          <p:cNvPr id="4" name="그림 3" descr="LED라이트판넬프레임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5141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11560" y="1037786"/>
          <a:ext cx="8136905" cy="3431268"/>
        </p:xfrm>
        <a:graphic>
          <a:graphicData uri="http://schemas.openxmlformats.org/drawingml/2006/table">
            <a:tbl>
              <a:tblPr/>
              <a:tblGrid>
                <a:gridCol w="959897"/>
                <a:gridCol w="1639824"/>
                <a:gridCol w="1639824"/>
                <a:gridCol w="1137655"/>
                <a:gridCol w="1426514"/>
                <a:gridCol w="1333191"/>
              </a:tblGrid>
              <a:tr h="285939">
                <a:tc rowSpan="2"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SIZE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LED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数量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消費電力</a:t>
                      </a: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(w)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アダプター スペック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9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外寸</a:t>
                      </a: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mm)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導光板</a:t>
                      </a: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mm)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59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A0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1189*841*20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1169*823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156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46.8 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12V/5A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9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A1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841*594*20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821*576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108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32.4 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12V/5A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9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A2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594*420*20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576*400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14.4 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12V/2A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9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A3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420*297*20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400*280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7.2 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12V/1A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9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A4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297*210*20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280*190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5.4 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12V/1A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9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B0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1456*1030*20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`1436*1020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192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57.6 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12V/6A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9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B1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1030*728*20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1010*710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132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39.6 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12V/5A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9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B2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728*515*20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710*495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90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27.0 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12V/3.5A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9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B3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515*364*20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495*364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42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12.6 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12V/2A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9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B4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364*257*20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346*237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6.3 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12V/1A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4541058"/>
            <a:ext cx="7632848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ja-JP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上記 スペックは、当社の標準規格スペックになります。</a:t>
            </a:r>
            <a:endParaRPr kumimoji="0" lang="en-US" altLang="ja-JP" sz="12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228600" lvl="0" indent="-228600" latinLnBrk="0">
              <a:buFontTx/>
              <a:buAutoNum type="arabicPeriod"/>
            </a:pPr>
            <a:r>
              <a:rPr lang="ja-JP" altLang="en-US" sz="1200" kern="0" dirty="0" smtClean="0">
                <a:solidFill>
                  <a:srgbClr val="FF0000"/>
                </a:solidFill>
              </a:rPr>
              <a:t>屋内用アルミフレームと屋外用防水アルミフレームの両方が可能</a:t>
            </a:r>
            <a:endParaRPr lang="en-US" altLang="ja-JP" sz="1200" kern="0" dirty="0" smtClean="0">
              <a:solidFill>
                <a:srgbClr val="FF0000"/>
              </a:solidFill>
            </a:endParaRPr>
          </a:p>
          <a:p>
            <a:pPr marL="228600" lvl="0" indent="-228600" latinLnBrk="0">
              <a:buFontTx/>
              <a:buAutoNum type="arabicPeriod"/>
            </a:pPr>
            <a:r>
              <a:rPr lang="ja-JP" altLang="en-US" sz="1200" kern="0" dirty="0" smtClean="0">
                <a:solidFill>
                  <a:srgbClr val="FF0000"/>
                </a:solidFill>
              </a:rPr>
              <a:t>カラーはブラックとシルバー</a:t>
            </a:r>
            <a:endParaRPr kumimoji="0" lang="ko-KR" altLang="en-US" sz="12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766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0070C0"/>
                </a:solidFill>
              </a:rPr>
              <a:t>製品のスペック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www.it-japan.jp</a:t>
            </a:r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471" y="1268710"/>
            <a:ext cx="26765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910" y="1306140"/>
            <a:ext cx="13144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12849"/>
            <a:ext cx="26003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12360" y="163957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Black</a:t>
            </a:r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42701" y="2895070"/>
            <a:ext cx="781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Silver</a:t>
            </a:r>
            <a:endParaRPr lang="ko-KR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112513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www.lumicell.kr</a:t>
            </a:r>
            <a:endParaRPr lang="ko-KR" altLang="en-US"/>
          </a:p>
        </p:txBody>
      </p:sp>
      <p:pic>
        <p:nvPicPr>
          <p:cNvPr id="15" name="그림 14" descr="예식장페백실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2513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251</Words>
  <Application>Microsoft Office PowerPoint</Application>
  <PresentationFormat>画面に合わせる (4:3)</PresentationFormat>
  <Paragraphs>112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12</vt:i4>
      </vt:variant>
    </vt:vector>
  </HeadingPairs>
  <TitlesOfParts>
    <vt:vector size="14" baseType="lpstr">
      <vt:lpstr>Office 테마</vt:lpstr>
      <vt:lpstr>1_Office 테마</vt:lpstr>
      <vt:lpstr>LED Light Panels  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 Light Panel manual</dc:title>
  <dc:creator>sunkyu</dc:creator>
  <cp:lastModifiedBy>User</cp:lastModifiedBy>
  <cp:revision>93</cp:revision>
  <cp:lastPrinted>2014-04-25T00:00:02Z</cp:lastPrinted>
  <dcterms:created xsi:type="dcterms:W3CDTF">2014-04-24T12:13:52Z</dcterms:created>
  <dcterms:modified xsi:type="dcterms:W3CDTF">2014-08-17T11:24:14Z</dcterms:modified>
</cp:coreProperties>
</file>