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76" d="100"/>
          <a:sy n="76" d="100"/>
        </p:scale>
        <p:origin x="-3408" y="-102"/>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335742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289344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133634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415324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364503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223430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72543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295650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282745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209604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A74F0E-59A0-4094-B774-1A5A153D9D45}" type="datetimeFigureOut">
              <a:rPr kumimoji="1" lang="ja-JP" altLang="en-US" smtClean="0"/>
              <a:pPr/>
              <a:t>2025/6/29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15085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67A74F0E-59A0-4094-B774-1A5A153D9D45}" type="datetimeFigureOut">
              <a:rPr kumimoji="1" lang="ja-JP" altLang="en-US" smtClean="0"/>
              <a:pPr/>
              <a:t>2025/6/29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6D7D5735-DEA9-4F6B-B7B9-EE8D5094E519}" type="slidenum">
              <a:rPr kumimoji="1" lang="ja-JP" altLang="en-US" smtClean="0"/>
              <a:pPr/>
              <a:t>&lt;#&gt;</a:t>
            </a:fld>
            <a:endParaRPr kumimoji="1" lang="ja-JP" altLang="en-US"/>
          </a:p>
        </p:txBody>
      </p:sp>
    </p:spTree>
    <p:extLst>
      <p:ext uri="{BB962C8B-B14F-4D97-AF65-F5344CB8AC3E}">
        <p14:creationId xmlns:p14="http://schemas.microsoft.com/office/powerpoint/2010/main" xmlns="" val="3861217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白いバックグラウンドの前に座る犬&#10;&#10;AI によって生成されたコンテンツは間違っている可能性があります。">
            <a:extLst>
              <a:ext uri="{FF2B5EF4-FFF2-40B4-BE49-F238E27FC236}">
                <a16:creationId xmlns:a16="http://schemas.microsoft.com/office/drawing/2014/main" xmlns="" id="{BEBA52D1-4681-705D-4F11-1D8CA29096BE}"/>
              </a:ext>
            </a:extLst>
          </p:cNvPr>
          <p:cNvPicPr>
            <a:picLocks noChangeAspect="1"/>
          </p:cNvPicPr>
          <p:nvPr/>
        </p:nvPicPr>
        <p:blipFill>
          <a:blip r:embed="rId2" cstate="print"/>
          <a:stretch>
            <a:fillRect/>
          </a:stretch>
        </p:blipFill>
        <p:spPr>
          <a:xfrm>
            <a:off x="1961053" y="3746082"/>
            <a:ext cx="4800694" cy="2399171"/>
          </a:xfrm>
          <a:prstGeom prst="rect">
            <a:avLst/>
          </a:prstGeom>
        </p:spPr>
      </p:pic>
      <p:sp>
        <p:nvSpPr>
          <p:cNvPr id="20" name="Content Placeholder 2">
            <a:extLst>
              <a:ext uri="{FF2B5EF4-FFF2-40B4-BE49-F238E27FC236}">
                <a16:creationId xmlns:a16="http://schemas.microsoft.com/office/drawing/2014/main" xmlns="" id="{A53339C1-126A-F3B1-05AE-8725BFC85715}"/>
              </a:ext>
            </a:extLst>
          </p:cNvPr>
          <p:cNvSpPr>
            <a:spLocks noGrp="1"/>
          </p:cNvSpPr>
          <p:nvPr>
            <p:ph sz="half" idx="1"/>
          </p:nvPr>
        </p:nvSpPr>
        <p:spPr>
          <a:xfrm>
            <a:off x="96253" y="2159727"/>
            <a:ext cx="6737685" cy="7835876"/>
          </a:xfrm>
        </p:spPr>
        <p:txBody>
          <a:bodyPr>
            <a:normAutofit/>
          </a:bodyPr>
          <a:lstStyle/>
          <a:p>
            <a:pPr marL="0" indent="0">
              <a:buNone/>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シリカ</a:t>
            </a:r>
            <a:r>
              <a:rPr lang="en-US" altLang="ja-JP" sz="1800" dirty="0">
                <a:latin typeface="BIZ UDゴシック" panose="020B0400000000000000" pitchFamily="49" charset="-128"/>
                <a:ea typeface="BIZ UDゴシック" panose="020B0400000000000000" pitchFamily="49" charset="-128"/>
              </a:rPr>
              <a:t>】</a:t>
            </a:r>
          </a:p>
          <a:p>
            <a:pPr marL="0" indent="0">
              <a:buNone/>
            </a:pPr>
            <a:r>
              <a:rPr lang="ja-JP" altLang="en-US" sz="1800" dirty="0">
                <a:latin typeface="BIZ UDゴシック" panose="020B0400000000000000" pitchFamily="49" charset="-128"/>
                <a:ea typeface="BIZ UDゴシック" panose="020B0400000000000000" pitchFamily="49" charset="-128"/>
              </a:rPr>
              <a:t>動物植物の細胞に必要不可欠な微量元素である「シリカ」。　体の各器官と栄養をつなぐ役割があり、ペットの健やかな生活を実現します！</a:t>
            </a:r>
            <a:endParaRPr lang="en-US" altLang="ja-JP" sz="1400" dirty="0">
              <a:latin typeface="BIZ UDゴシック" panose="020B0400000000000000" pitchFamily="49" charset="-128"/>
              <a:ea typeface="BIZ UDゴシック" panose="020B0400000000000000" pitchFamily="49" charset="-128"/>
            </a:endParaRPr>
          </a:p>
          <a:p>
            <a:pPr marL="0" indent="0">
              <a:buNone/>
            </a:pPr>
            <a:endParaRPr lang="en-US" altLang="ja-JP" sz="200" dirty="0">
              <a:latin typeface="BIZ UDゴシック" panose="020B0400000000000000" pitchFamily="49" charset="-128"/>
              <a:ea typeface="BIZ UDゴシック" panose="020B0400000000000000" pitchFamily="49" charset="-128"/>
            </a:endParaRPr>
          </a:p>
          <a:p>
            <a:pPr marL="0" indent="0">
              <a:buNone/>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期待できる効果</a:t>
            </a:r>
            <a:r>
              <a:rPr lang="en-US" altLang="ja-JP" sz="1800" dirty="0">
                <a:latin typeface="BIZ UDゴシック" panose="020B0400000000000000" pitchFamily="49" charset="-128"/>
                <a:ea typeface="BIZ UDゴシック" panose="020B0400000000000000" pitchFamily="49" charset="-128"/>
              </a:rPr>
              <a:t>】</a:t>
            </a:r>
          </a:p>
          <a:p>
            <a:r>
              <a:rPr lang="ja-JP" altLang="en-US" dirty="0">
                <a:latin typeface="BIZ UDゴシック" panose="020B0400000000000000" pitchFamily="49" charset="-128"/>
                <a:ea typeface="BIZ UDゴシック" panose="020B0400000000000000" pitchFamily="49" charset="-128"/>
              </a:rPr>
              <a:t>口臭予防</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骨の強化</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毛艶のアップ</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身体の成長</a:t>
            </a:r>
            <a:endParaRPr lang="en-US" altLang="ja-JP" dirty="0">
              <a:latin typeface="BIZ UDゴシック" panose="020B0400000000000000" pitchFamily="49" charset="-128"/>
              <a:ea typeface="BIZ UDゴシック" panose="020B0400000000000000" pitchFamily="49" charset="-128"/>
            </a:endParaRPr>
          </a:p>
          <a:p>
            <a:pPr marL="0" indent="0">
              <a:buNone/>
            </a:pPr>
            <a:endParaRPr lang="en-US" altLang="ja-JP" sz="200" dirty="0">
              <a:latin typeface="BIZ UDゴシック" panose="020B0400000000000000" pitchFamily="49" charset="-128"/>
              <a:ea typeface="BIZ UDゴシック" panose="020B0400000000000000" pitchFamily="49" charset="-128"/>
            </a:endParaRPr>
          </a:p>
          <a:p>
            <a:pPr marL="0" indent="0">
              <a:buNone/>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成分・内容量</a:t>
            </a:r>
            <a:r>
              <a:rPr lang="en-US" altLang="ja-JP" sz="1800" dirty="0">
                <a:latin typeface="BIZ UDゴシック" panose="020B0400000000000000" pitchFamily="49" charset="-128"/>
                <a:ea typeface="BIZ UDゴシック" panose="020B0400000000000000" pitchFamily="49" charset="-128"/>
              </a:rPr>
              <a:t>】</a:t>
            </a:r>
          </a:p>
          <a:p>
            <a:r>
              <a:rPr lang="ja-JP" altLang="en-US" sz="1800" dirty="0">
                <a:latin typeface="BIZ UDゴシック" panose="020B0400000000000000" pitchFamily="49" charset="-128"/>
                <a:ea typeface="BIZ UDゴシック" panose="020B0400000000000000" pitchFamily="49" charset="-128"/>
              </a:rPr>
              <a:t>水溶性ケイ素</a:t>
            </a:r>
            <a:endParaRPr lang="en-US" altLang="ja-JP" sz="1800" dirty="0">
              <a:latin typeface="BIZ UDゴシック" panose="020B0400000000000000" pitchFamily="49" charset="-128"/>
              <a:ea typeface="BIZ UDゴシック" panose="020B0400000000000000" pitchFamily="49" charset="-128"/>
            </a:endParaRPr>
          </a:p>
          <a:p>
            <a:r>
              <a:rPr lang="en-US" altLang="ja-JP" sz="1800" dirty="0">
                <a:latin typeface="BIZ UDゴシック" panose="020B0400000000000000" pitchFamily="49" charset="-128"/>
                <a:ea typeface="BIZ UDゴシック" panose="020B0400000000000000" pitchFamily="49" charset="-128"/>
              </a:rPr>
              <a:t>50ml/1</a:t>
            </a:r>
            <a:r>
              <a:rPr lang="ja-JP" altLang="en-US" sz="1800" dirty="0">
                <a:latin typeface="BIZ UDゴシック" panose="020B0400000000000000" pitchFamily="49" charset="-128"/>
                <a:ea typeface="BIZ UDゴシック" panose="020B0400000000000000" pitchFamily="49" charset="-128"/>
              </a:rPr>
              <a:t>本</a:t>
            </a:r>
            <a:endParaRPr lang="en-US" altLang="ja-JP" sz="1800" dirty="0">
              <a:latin typeface="BIZ UDゴシック" panose="020B0400000000000000" pitchFamily="49" charset="-128"/>
              <a:ea typeface="BIZ UDゴシック" panose="020B0400000000000000" pitchFamily="49" charset="-128"/>
            </a:endParaRPr>
          </a:p>
          <a:p>
            <a:endParaRPr lang="en-US" altLang="ja-JP" sz="10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xmlns="" id="{386BB666-8676-BE66-948C-9F7864BCB73F}"/>
              </a:ext>
            </a:extLst>
          </p:cNvPr>
          <p:cNvSpPr txBox="1"/>
          <p:nvPr/>
        </p:nvSpPr>
        <p:spPr>
          <a:xfrm>
            <a:off x="2575383" y="6285849"/>
            <a:ext cx="4186364" cy="923330"/>
          </a:xfrm>
          <a:prstGeom prst="rect">
            <a:avLst/>
          </a:prstGeom>
          <a:noFill/>
        </p:spPr>
        <p:txBody>
          <a:bodyPr wrap="square" rtlCol="0">
            <a:spAutoFit/>
          </a:bodyPr>
          <a:lstStyle/>
          <a:p>
            <a:pPr marL="0" indent="0">
              <a:buNone/>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使用方法</a:t>
            </a:r>
            <a:r>
              <a:rPr lang="en-US" altLang="ja-JP" sz="1800" dirty="0">
                <a:latin typeface="BIZ UDゴシック" panose="020B0400000000000000" pitchFamily="49" charset="-128"/>
                <a:ea typeface="BIZ UDゴシック" panose="020B0400000000000000" pitchFamily="49" charset="-128"/>
              </a:rPr>
              <a:t>】</a:t>
            </a:r>
          </a:p>
          <a:p>
            <a:pPr marL="0" indent="0">
              <a:buNone/>
            </a:pPr>
            <a:r>
              <a:rPr lang="en-US" altLang="ja-JP" sz="1800" dirty="0">
                <a:latin typeface="BIZ UDゴシック" panose="020B0400000000000000" pitchFamily="49" charset="-128"/>
                <a:ea typeface="BIZ UDゴシック" panose="020B0400000000000000" pitchFamily="49" charset="-128"/>
              </a:rPr>
              <a:t>500cc</a:t>
            </a:r>
            <a:r>
              <a:rPr lang="ja-JP" altLang="en-US" sz="1800" dirty="0">
                <a:latin typeface="BIZ UDゴシック" panose="020B0400000000000000" pitchFamily="49" charset="-128"/>
                <a:ea typeface="BIZ UDゴシック" panose="020B0400000000000000" pitchFamily="49" charset="-128"/>
              </a:rPr>
              <a:t>の飲み水に小さじ半分から</a:t>
            </a:r>
            <a:endParaRPr lang="en-US" altLang="ja-JP" sz="1800" dirty="0">
              <a:latin typeface="BIZ UDゴシック" panose="020B0400000000000000" pitchFamily="49" charset="-128"/>
              <a:ea typeface="BIZ UDゴシック" panose="020B0400000000000000" pitchFamily="49" charset="-128"/>
            </a:endParaRPr>
          </a:p>
          <a:p>
            <a:pPr marL="0" indent="0">
              <a:buNone/>
            </a:pPr>
            <a:r>
              <a:rPr lang="en-US" altLang="ja-JP" sz="1800" dirty="0">
                <a:latin typeface="BIZ UDゴシック" panose="020B0400000000000000" pitchFamily="49" charset="-128"/>
                <a:ea typeface="BIZ UDゴシック" panose="020B0400000000000000" pitchFamily="49" charset="-128"/>
              </a:rPr>
              <a:t>1</a:t>
            </a:r>
            <a:r>
              <a:rPr lang="ja-JP" altLang="en-US" sz="1800" dirty="0">
                <a:latin typeface="BIZ UDゴシック" panose="020B0400000000000000" pitchFamily="49" charset="-128"/>
                <a:ea typeface="BIZ UDゴシック" panose="020B0400000000000000" pitchFamily="49" charset="-128"/>
              </a:rPr>
              <a:t>杯程度の量を入れてあげてください</a:t>
            </a:r>
            <a:endParaRPr lang="en-US" altLang="ja-JP" sz="18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xmlns="" id="{F10E62B1-734E-C2E3-D3E4-184480D6AE12}"/>
              </a:ext>
            </a:extLst>
          </p:cNvPr>
          <p:cNvSpPr txBox="1"/>
          <p:nvPr/>
        </p:nvSpPr>
        <p:spPr>
          <a:xfrm>
            <a:off x="3306879" y="8844369"/>
            <a:ext cx="3252306" cy="923330"/>
          </a:xfrm>
          <a:prstGeom prst="rect">
            <a:avLst/>
          </a:prstGeom>
          <a:noFill/>
        </p:spPr>
        <p:txBody>
          <a:bodyPr wrap="square" rtlCol="0">
            <a:spAutoFit/>
          </a:bodyPr>
          <a:lstStyle/>
          <a:p>
            <a:endParaRPr kumimoji="1" lang="en-US" altLang="ja-JP" dirty="0">
              <a:latin typeface="BIZ UDゴシック" panose="020B0400000000000000" pitchFamily="49" charset="-128"/>
              <a:ea typeface="BIZ UDゴシック" panose="020B0400000000000000" pitchFamily="49" charset="-128"/>
            </a:endParaRPr>
          </a:p>
          <a:p>
            <a:r>
              <a:rPr kumimoji="0" lang="ja-JP" altLang="en-US" b="0"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rPr>
              <a:t>株式会社Ｔｏｋｙｏ　Ｅ＆Ｇ</a:t>
            </a:r>
            <a:endParaRPr kumimoji="0" lang="ja-JP" altLang="ja-JP" sz="11500" b="0" i="0" u="none" strike="noStrike" cap="none" normalizeH="0" baseline="0" dirty="0">
              <a:ln>
                <a:noFill/>
              </a:ln>
              <a:solidFill>
                <a:schemeClr val="tx1"/>
              </a:solidFill>
              <a:effectLst/>
              <a:latin typeface="Arial" panose="020B0604020202020204" pitchFamily="34" charset="0"/>
            </a:endParaRPr>
          </a:p>
          <a:p>
            <a:r>
              <a:rPr kumimoji="0" lang="ja-JP" altLang="en-US" b="0"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rPr>
              <a:t>東京都新宿区四谷</a:t>
            </a:r>
            <a:r>
              <a:rPr kumimoji="0" lang="en-US" altLang="ja-JP" b="0"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rPr>
              <a:t>4-26-6</a:t>
            </a:r>
            <a:endParaRPr kumimoji="1" lang="ja-JP" altLang="en-US" sz="4400"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xmlns="" id="{D2792FE2-7E80-473D-402E-239E0485F69A}"/>
              </a:ext>
            </a:extLst>
          </p:cNvPr>
          <p:cNvSpPr/>
          <p:nvPr/>
        </p:nvSpPr>
        <p:spPr>
          <a:xfrm>
            <a:off x="-59760" y="155732"/>
            <a:ext cx="6973909" cy="1815882"/>
          </a:xfrm>
          <a:prstGeom prst="rect">
            <a:avLst/>
          </a:prstGeom>
          <a:noFill/>
        </p:spPr>
        <p:txBody>
          <a:bodyPr wrap="square" lIns="91440" tIns="45720" rIns="91440" bIns="45720">
            <a:spAutoFit/>
          </a:bodyPr>
          <a:lstStyle/>
          <a:p>
            <a:pPr algn="ctr"/>
            <a:r>
              <a:rPr lang="ja-JP" altLang="en-US" sz="7200" b="1" dirty="0">
                <a:ln w="63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THupo" panose="02010800040101010101" pitchFamily="2" charset="-122"/>
                <a:ea typeface="STHupo" panose="02010800040101010101" pitchFamily="2" charset="-122"/>
              </a:rPr>
              <a:t>アニキュア</a:t>
            </a:r>
            <a:r>
              <a:rPr lang="en-US" altLang="ja-JP" sz="7200" b="1" dirty="0">
                <a:ln w="63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oper Black" panose="0208090404030B020404" pitchFamily="18" charset="0"/>
                <a:ea typeface="Segoe UI Black" panose="020B0A02040204020203" pitchFamily="34" charset="0"/>
              </a:rPr>
              <a:t>DX</a:t>
            </a:r>
          </a:p>
          <a:p>
            <a:pPr algn="ctr"/>
            <a:r>
              <a:rPr lang="ja-JP" altLang="en-US" sz="4000" b="1" dirty="0">
                <a:ln w="63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THupo" panose="02010800040101010101" pitchFamily="2" charset="-122"/>
                <a:ea typeface="STHupo" panose="02010800040101010101" pitchFamily="2" charset="-122"/>
              </a:rPr>
              <a:t>～ペット用健康食品～</a:t>
            </a:r>
          </a:p>
        </p:txBody>
      </p:sp>
      <p:pic>
        <p:nvPicPr>
          <p:cNvPr id="5" name="図 4" descr="ロゴ が含まれている画像&#10;&#10;AI によって生成されたコンテンツは間違っている可能性があります。">
            <a:extLst>
              <a:ext uri="{FF2B5EF4-FFF2-40B4-BE49-F238E27FC236}">
                <a16:creationId xmlns:a16="http://schemas.microsoft.com/office/drawing/2014/main" xmlns="" id="{2D0E79CB-AAAC-9266-45DA-113960973703}"/>
              </a:ext>
            </a:extLst>
          </p:cNvPr>
          <p:cNvPicPr>
            <a:picLocks noChangeAspect="1"/>
          </p:cNvPicPr>
          <p:nvPr/>
        </p:nvPicPr>
        <p:blipFill>
          <a:blip r:embed="rId3" cstate="print"/>
          <a:stretch>
            <a:fillRect/>
          </a:stretch>
        </p:blipFill>
        <p:spPr>
          <a:xfrm>
            <a:off x="240632" y="6719582"/>
            <a:ext cx="2574758" cy="3186418"/>
          </a:xfrm>
          <a:prstGeom prst="rect">
            <a:avLst/>
          </a:prstGeom>
        </p:spPr>
      </p:pic>
      <p:sp>
        <p:nvSpPr>
          <p:cNvPr id="4" name="正方形/長方形 3">
            <a:extLst>
              <a:ext uri="{FF2B5EF4-FFF2-40B4-BE49-F238E27FC236}">
                <a16:creationId xmlns:a16="http://schemas.microsoft.com/office/drawing/2014/main" xmlns="" id="{6D241A28-8930-6B7E-F781-800D35E03E8A}"/>
              </a:ext>
            </a:extLst>
          </p:cNvPr>
          <p:cNvSpPr/>
          <p:nvPr/>
        </p:nvSpPr>
        <p:spPr>
          <a:xfrm>
            <a:off x="2723149" y="7386821"/>
            <a:ext cx="6120063" cy="1384995"/>
          </a:xfrm>
          <a:prstGeom prst="rect">
            <a:avLst/>
          </a:prstGeom>
          <a:noFill/>
        </p:spPr>
        <p:txBody>
          <a:bodyPr wrap="square" lIns="91440" tIns="45720" rIns="91440" bIns="45720">
            <a:spAutoFit/>
          </a:bodyPr>
          <a:lstStyle/>
          <a:p>
            <a:r>
              <a:rPr lang="ja-JP" altLang="en-US" sz="3600" b="1" dirty="0">
                <a:ln w="63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THupo" panose="02010800040101010101" pitchFamily="2" charset="-122"/>
                <a:ea typeface="STHupo" panose="02010800040101010101" pitchFamily="2" charset="-122"/>
              </a:rPr>
              <a:t>かわいい家族に</a:t>
            </a:r>
            <a:endParaRPr lang="en-US" altLang="ja-JP" sz="3600" b="1" dirty="0">
              <a:ln w="63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THupo" panose="02010800040101010101" pitchFamily="2" charset="-122"/>
              <a:ea typeface="STHupo" panose="02010800040101010101" pitchFamily="2" charset="-122"/>
            </a:endParaRPr>
          </a:p>
          <a:p>
            <a:r>
              <a:rPr lang="ja-JP" altLang="en-US" sz="4800" b="1" dirty="0">
                <a:ln w="63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THupo" panose="02010800040101010101" pitchFamily="2" charset="-122"/>
                <a:ea typeface="STHupo" panose="02010800040101010101" pitchFamily="2" charset="-122"/>
              </a:rPr>
              <a:t>健康</a:t>
            </a:r>
            <a:r>
              <a:rPr lang="ja-JP" altLang="en-US" sz="3600" b="1" dirty="0">
                <a:ln w="63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THupo" panose="02010800040101010101" pitchFamily="2" charset="-122"/>
                <a:ea typeface="STHupo" panose="02010800040101010101" pitchFamily="2" charset="-122"/>
              </a:rPr>
              <a:t>をプレゼント</a:t>
            </a:r>
            <a:endParaRPr lang="en-US" altLang="ja-JP" sz="6600" b="1" dirty="0">
              <a:ln w="63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oper Black" panose="0208090404030B020404" pitchFamily="18" charset="0"/>
              <a:ea typeface="Segoe UI Black" panose="020B0A02040204020203" pitchFamily="34" charset="0"/>
            </a:endParaRPr>
          </a:p>
        </p:txBody>
      </p:sp>
    </p:spTree>
    <p:extLst>
      <p:ext uri="{BB962C8B-B14F-4D97-AF65-F5344CB8AC3E}">
        <p14:creationId xmlns:p14="http://schemas.microsoft.com/office/powerpoint/2010/main" xmlns="" val="130601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xmlns="" id="{A53339C1-126A-F3B1-05AE-8725BFC85715}"/>
              </a:ext>
            </a:extLst>
          </p:cNvPr>
          <p:cNvSpPr>
            <a:spLocks noGrp="1"/>
          </p:cNvSpPr>
          <p:nvPr>
            <p:ph sz="half" idx="1"/>
          </p:nvPr>
        </p:nvSpPr>
        <p:spPr>
          <a:xfrm>
            <a:off x="176464" y="4491790"/>
            <a:ext cx="6737685" cy="3401324"/>
          </a:xfrm>
        </p:spPr>
        <p:txBody>
          <a:bodyPr>
            <a:normAutofit/>
          </a:bodyPr>
          <a:lstStyle/>
          <a:p>
            <a:pPr marL="0" indent="0">
              <a:buNone/>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大地に珪素のパワーを還元</a:t>
            </a:r>
            <a:r>
              <a:rPr lang="en-US" altLang="ja-JP" sz="1800" dirty="0">
                <a:latin typeface="BIZ UDゴシック" panose="020B0400000000000000" pitchFamily="49" charset="-128"/>
                <a:ea typeface="BIZ UDゴシック" panose="020B0400000000000000" pitchFamily="49" charset="-128"/>
              </a:rPr>
              <a:t>】</a:t>
            </a:r>
          </a:p>
          <a:p>
            <a:pPr marL="0" indent="0">
              <a:buNone/>
            </a:pPr>
            <a:r>
              <a:rPr lang="ja-JP" altLang="en-US" sz="1800" dirty="0">
                <a:latin typeface="BIZ UDゴシック" panose="020B0400000000000000" pitchFamily="49" charset="-128"/>
                <a:ea typeface="BIZ UDゴシック" panose="020B0400000000000000" pitchFamily="49" charset="-128"/>
              </a:rPr>
              <a:t>本来大地に十分あるはずの「珪素」。しかし農作地では連作をする中で珪素の含有量が減っていき作物の生育にも影響を及ぼしています。そこにイオン化した水溶性珪素である本商品を散布するだけで本来大地が持っていた力が蘇り作物の生育力アップが期待できます。</a:t>
            </a:r>
            <a:endParaRPr lang="en-US" altLang="ja-JP" sz="1800" dirty="0">
              <a:latin typeface="BIZ UDゴシック" panose="020B0400000000000000" pitchFamily="49" charset="-128"/>
              <a:ea typeface="BIZ UDゴシック" panose="020B0400000000000000" pitchFamily="49" charset="-128"/>
            </a:endParaRPr>
          </a:p>
          <a:p>
            <a:pPr marL="0" indent="0">
              <a:buNone/>
            </a:pPr>
            <a:endParaRPr lang="en-US" altLang="ja-JP" sz="100" dirty="0">
              <a:latin typeface="BIZ UDゴシック" panose="020B0400000000000000" pitchFamily="49" charset="-128"/>
              <a:ea typeface="BIZ UDゴシック" panose="020B0400000000000000" pitchFamily="49" charset="-128"/>
            </a:endParaRPr>
          </a:p>
          <a:p>
            <a:pPr marL="0" indent="0">
              <a:buNone/>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成分</a:t>
            </a: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　　　　</a:t>
            </a: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内容量</a:t>
            </a:r>
            <a:r>
              <a:rPr lang="en-US" altLang="ja-JP" sz="1800" dirty="0">
                <a:latin typeface="BIZ UDゴシック" panose="020B0400000000000000" pitchFamily="49" charset="-128"/>
                <a:ea typeface="BIZ UDゴシック" panose="020B0400000000000000" pitchFamily="49" charset="-128"/>
              </a:rPr>
              <a:t>】</a:t>
            </a:r>
          </a:p>
          <a:p>
            <a:pPr marL="0" indent="0">
              <a:buNone/>
            </a:pPr>
            <a:r>
              <a:rPr lang="ja-JP" altLang="en-US" sz="1800" dirty="0">
                <a:latin typeface="BIZ UDゴシック" panose="020B0400000000000000" pitchFamily="49" charset="-128"/>
                <a:ea typeface="BIZ UDゴシック" panose="020B0400000000000000" pitchFamily="49" charset="-128"/>
              </a:rPr>
              <a:t>　水溶性ケイ素　　</a:t>
            </a:r>
            <a:r>
              <a:rPr lang="en-US" altLang="ja-JP" sz="1800" dirty="0">
                <a:latin typeface="BIZ UDゴシック" panose="020B0400000000000000" pitchFamily="49" charset="-128"/>
                <a:ea typeface="BIZ UDゴシック" panose="020B0400000000000000" pitchFamily="49" charset="-128"/>
              </a:rPr>
              <a:t>500ml/1</a:t>
            </a:r>
            <a:r>
              <a:rPr lang="ja-JP" altLang="en-US" sz="1800" dirty="0">
                <a:latin typeface="BIZ UDゴシック" panose="020B0400000000000000" pitchFamily="49" charset="-128"/>
                <a:ea typeface="BIZ UDゴシック" panose="020B0400000000000000" pitchFamily="49" charset="-128"/>
              </a:rPr>
              <a:t>本</a:t>
            </a:r>
            <a:endParaRPr lang="en-US" altLang="ja-JP" sz="1800" dirty="0">
              <a:latin typeface="BIZ UDゴシック" panose="020B0400000000000000" pitchFamily="49" charset="-128"/>
              <a:ea typeface="BIZ UDゴシック" panose="020B0400000000000000" pitchFamily="49" charset="-128"/>
            </a:endParaRPr>
          </a:p>
          <a:p>
            <a:endParaRPr lang="en-US" altLang="ja-JP" sz="10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xmlns="" id="{386BB666-8676-BE66-948C-9F7864BCB73F}"/>
              </a:ext>
            </a:extLst>
          </p:cNvPr>
          <p:cNvSpPr txBox="1"/>
          <p:nvPr/>
        </p:nvSpPr>
        <p:spPr>
          <a:xfrm>
            <a:off x="2745236" y="7609806"/>
            <a:ext cx="4644189" cy="923330"/>
          </a:xfrm>
          <a:prstGeom prst="rect">
            <a:avLst/>
          </a:prstGeom>
          <a:noFill/>
        </p:spPr>
        <p:txBody>
          <a:bodyPr wrap="square" rtlCol="0">
            <a:spAutoFit/>
          </a:bodyPr>
          <a:lstStyle/>
          <a:p>
            <a:pPr marL="0" indent="0">
              <a:buNone/>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使用方法</a:t>
            </a:r>
            <a:r>
              <a:rPr lang="en-US" altLang="ja-JP" sz="1800" dirty="0">
                <a:latin typeface="BIZ UDゴシック" panose="020B0400000000000000" pitchFamily="49" charset="-128"/>
                <a:ea typeface="BIZ UDゴシック" panose="020B0400000000000000" pitchFamily="49" charset="-128"/>
              </a:rPr>
              <a:t>】</a:t>
            </a:r>
          </a:p>
          <a:p>
            <a:pPr marL="0" indent="0">
              <a:buNone/>
            </a:pPr>
            <a:r>
              <a:rPr lang="ja-JP" altLang="en-US" sz="1800" dirty="0">
                <a:latin typeface="BIZ UDゴシック" panose="020B0400000000000000" pitchFamily="49" charset="-128"/>
                <a:ea typeface="BIZ UDゴシック" panose="020B0400000000000000" pitchFamily="49" charset="-128"/>
              </a:rPr>
              <a:t>商品を</a:t>
            </a:r>
            <a:r>
              <a:rPr lang="en-US" altLang="ja-JP" dirty="0">
                <a:latin typeface="BIZ UDゴシック" panose="020B0400000000000000" pitchFamily="49" charset="-128"/>
                <a:ea typeface="BIZ UDゴシック" panose="020B0400000000000000" pitchFamily="49" charset="-128"/>
              </a:rPr>
              <a:t>1</a:t>
            </a:r>
            <a:r>
              <a:rPr lang="en-US" altLang="ja-JP" sz="1800" dirty="0">
                <a:latin typeface="BIZ UDゴシック" panose="020B0400000000000000" pitchFamily="49" charset="-128"/>
                <a:ea typeface="BIZ UDゴシック" panose="020B0400000000000000" pitchFamily="49" charset="-128"/>
              </a:rPr>
              <a:t>0</a:t>
            </a:r>
            <a:r>
              <a:rPr lang="ja-JP" altLang="en-US" sz="1800"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20</a:t>
            </a:r>
            <a:r>
              <a:rPr lang="ja-JP" altLang="en-US" sz="1800" dirty="0">
                <a:latin typeface="BIZ UDゴシック" panose="020B0400000000000000" pitchFamily="49" charset="-128"/>
                <a:ea typeface="BIZ UDゴシック" panose="020B0400000000000000" pitchFamily="49" charset="-128"/>
              </a:rPr>
              <a:t>倍に希釈した溶液を</a:t>
            </a:r>
            <a:endParaRPr lang="en-US" altLang="ja-JP" sz="1800" dirty="0">
              <a:latin typeface="BIZ UDゴシック" panose="020B0400000000000000" pitchFamily="49" charset="-128"/>
              <a:ea typeface="BIZ UDゴシック" panose="020B0400000000000000" pitchFamily="49" charset="-128"/>
            </a:endParaRPr>
          </a:p>
          <a:p>
            <a:pPr marL="0" indent="0">
              <a:buNone/>
            </a:pPr>
            <a:r>
              <a:rPr lang="ja-JP" altLang="en-US" dirty="0">
                <a:latin typeface="BIZ UDゴシック" panose="020B0400000000000000" pitchFamily="49" charset="-128"/>
                <a:ea typeface="BIZ UDゴシック" panose="020B0400000000000000" pitchFamily="49" charset="-128"/>
              </a:rPr>
              <a:t>畑やプランターなどに散布して下さい。</a:t>
            </a:r>
            <a:endParaRPr lang="en-US" altLang="ja-JP" sz="18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xmlns="" id="{F10E62B1-734E-C2E3-D3E4-184480D6AE12}"/>
              </a:ext>
            </a:extLst>
          </p:cNvPr>
          <p:cNvSpPr txBox="1"/>
          <p:nvPr/>
        </p:nvSpPr>
        <p:spPr>
          <a:xfrm>
            <a:off x="2711115" y="8733448"/>
            <a:ext cx="4146885" cy="923330"/>
          </a:xfrm>
          <a:prstGeom prst="rect">
            <a:avLst/>
          </a:prstGeom>
          <a:noFill/>
        </p:spPr>
        <p:txBody>
          <a:bodyPr wrap="square" rtlCol="0">
            <a:spAutoFit/>
          </a:bodyPr>
          <a:lstStyle/>
          <a:p>
            <a:endParaRPr kumimoji="1" lang="en-US" altLang="ja-JP" dirty="0">
              <a:latin typeface="BIZ UDゴシック" panose="020B0400000000000000" pitchFamily="49" charset="-128"/>
              <a:ea typeface="BIZ UDゴシック" panose="020B0400000000000000" pitchFamily="49" charset="-128"/>
            </a:endParaRPr>
          </a:p>
          <a:p>
            <a:r>
              <a:rPr lang="ja-JP" altLang="en-US" dirty="0">
                <a:solidFill>
                  <a:srgbClr val="000000"/>
                </a:solidFill>
                <a:latin typeface="BIZ UDゴシック" panose="020B0400000000000000" pitchFamily="49" charset="-128"/>
                <a:ea typeface="BIZ UDゴシック" panose="020B0400000000000000" pitchFamily="49" charset="-128"/>
              </a:rPr>
              <a:t>株式会社Ｔｏｋｙｏ　Ｅ＆Ｇ</a:t>
            </a:r>
            <a:endParaRPr lang="ja-JP" altLang="ja-JP" sz="11500" dirty="0">
              <a:latin typeface="Arial" panose="020B0604020202020204" pitchFamily="34" charset="0"/>
            </a:endParaRPr>
          </a:p>
          <a:p>
            <a:r>
              <a:rPr lang="ja-JP" altLang="en-US" dirty="0">
                <a:solidFill>
                  <a:srgbClr val="000000"/>
                </a:solidFill>
                <a:latin typeface="BIZ UDゴシック" panose="020B0400000000000000" pitchFamily="49" charset="-128"/>
                <a:ea typeface="BIZ UDゴシック" panose="020B0400000000000000" pitchFamily="49" charset="-128"/>
              </a:rPr>
              <a:t>東京都新宿区四谷</a:t>
            </a:r>
            <a:r>
              <a:rPr lang="en-US" altLang="ja-JP" dirty="0">
                <a:solidFill>
                  <a:srgbClr val="000000"/>
                </a:solidFill>
                <a:latin typeface="BIZ UDゴシック" panose="020B0400000000000000" pitchFamily="49" charset="-128"/>
                <a:ea typeface="BIZ UDゴシック" panose="020B0400000000000000" pitchFamily="49" charset="-128"/>
              </a:rPr>
              <a:t>4-26-6</a:t>
            </a:r>
            <a:endParaRPr kumimoji="1" lang="ja-JP" altLang="en-US" sz="4400"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xmlns="" id="{D2792FE2-7E80-473D-402E-239E0485F69A}"/>
              </a:ext>
            </a:extLst>
          </p:cNvPr>
          <p:cNvSpPr/>
          <p:nvPr/>
        </p:nvSpPr>
        <p:spPr>
          <a:xfrm>
            <a:off x="-59760" y="53400"/>
            <a:ext cx="6973909" cy="1815882"/>
          </a:xfrm>
          <a:prstGeom prst="rect">
            <a:avLst/>
          </a:prstGeom>
          <a:noFill/>
        </p:spPr>
        <p:txBody>
          <a:bodyPr wrap="square" lIns="91440" tIns="45720" rIns="91440" bIns="45720">
            <a:spAutoFit/>
          </a:bodyPr>
          <a:lstStyle/>
          <a:p>
            <a:pPr algn="ctr"/>
            <a:r>
              <a:rPr lang="ja-JP" altLang="en-US" sz="7200" b="1" dirty="0">
                <a:ln w="6350" cmpd="sng">
                  <a:solidFill>
                    <a:schemeClr val="accent4"/>
                  </a:solidFill>
                  <a:prstDash val="solid"/>
                </a:ln>
                <a:solidFill>
                  <a:schemeClr val="accent6">
                    <a:lumMod val="75000"/>
                  </a:schemeClr>
                </a:solidFill>
                <a:latin typeface="小塚明朝 Pro H" panose="02020A00000000000000" pitchFamily="18" charset="-128"/>
                <a:ea typeface="小塚明朝 Pro H" panose="02020A00000000000000" pitchFamily="18" charset="-128"/>
              </a:rPr>
              <a:t>ケイソイル</a:t>
            </a:r>
            <a:r>
              <a:rPr lang="en-US" altLang="ja-JP" sz="7200" b="1" dirty="0">
                <a:ln w="6350" cmpd="sng">
                  <a:solidFill>
                    <a:schemeClr val="accent4"/>
                  </a:solidFill>
                  <a:prstDash val="solid"/>
                </a:ln>
                <a:solidFill>
                  <a:schemeClr val="accent6">
                    <a:lumMod val="75000"/>
                  </a:schemeClr>
                </a:solidFill>
                <a:latin typeface="小塚明朝 Pro H" panose="02020A00000000000000" pitchFamily="18" charset="-128"/>
                <a:ea typeface="小塚明朝 Pro H" panose="02020A00000000000000" pitchFamily="18" charset="-128"/>
              </a:rPr>
              <a:t>DX</a:t>
            </a:r>
            <a:endParaRPr lang="en-US" altLang="ja-JP" sz="7200" b="1" dirty="0">
              <a:ln w="6350" cmpd="sng">
                <a:solidFill>
                  <a:schemeClr val="accent4"/>
                </a:solidFill>
                <a:prstDash val="solid"/>
              </a:ln>
              <a:solidFill>
                <a:schemeClr val="accent6">
                  <a:lumMod val="75000"/>
                </a:schemeClr>
              </a:solidFill>
              <a:latin typeface="Matura MT Script Capitals" panose="03020802060602070202" pitchFamily="66" charset="0"/>
              <a:ea typeface="Segoe UI Black" panose="020B0A02040204020203" pitchFamily="34" charset="0"/>
            </a:endParaRPr>
          </a:p>
          <a:p>
            <a:pPr algn="ctr"/>
            <a:r>
              <a:rPr lang="ja-JP" altLang="en-US" sz="3600" b="1" dirty="0">
                <a:ln w="6350" cmpd="sng">
                  <a:solidFill>
                    <a:schemeClr val="accent4"/>
                  </a:solidFill>
                  <a:prstDash val="solid"/>
                </a:ln>
                <a:solidFill>
                  <a:schemeClr val="accent6">
                    <a:lumMod val="75000"/>
                  </a:schemeClr>
                </a:solidFill>
                <a:latin typeface="小塚明朝 Pro H" panose="02020A00000000000000" pitchFamily="18" charset="-128"/>
                <a:ea typeface="小塚明朝 Pro H" panose="02020A00000000000000" pitchFamily="18" charset="-128"/>
              </a:rPr>
              <a:t>～土壌改善栄養剤～</a:t>
            </a:r>
          </a:p>
        </p:txBody>
      </p:sp>
      <p:sp>
        <p:nvSpPr>
          <p:cNvPr id="4" name="正方形/長方形 3">
            <a:extLst>
              <a:ext uri="{FF2B5EF4-FFF2-40B4-BE49-F238E27FC236}">
                <a16:creationId xmlns:a16="http://schemas.microsoft.com/office/drawing/2014/main" xmlns="" id="{6D241A28-8930-6B7E-F781-800D35E03E8A}"/>
              </a:ext>
            </a:extLst>
          </p:cNvPr>
          <p:cNvSpPr/>
          <p:nvPr/>
        </p:nvSpPr>
        <p:spPr>
          <a:xfrm>
            <a:off x="3484506" y="5940959"/>
            <a:ext cx="3252306" cy="1754326"/>
          </a:xfrm>
          <a:prstGeom prst="rect">
            <a:avLst/>
          </a:prstGeom>
          <a:noFill/>
        </p:spPr>
        <p:txBody>
          <a:bodyPr wrap="square" lIns="91440" tIns="45720" rIns="91440" bIns="45720">
            <a:spAutoFit/>
          </a:bodyPr>
          <a:lstStyle/>
          <a:p>
            <a:pPr algn="ctr"/>
            <a:r>
              <a:rPr lang="ja-JP" altLang="en-US" sz="5400" b="1" dirty="0">
                <a:ln w="6350" cmpd="sng">
                  <a:solidFill>
                    <a:schemeClr val="accent4"/>
                  </a:solidFill>
                  <a:prstDash val="solid"/>
                </a:ln>
                <a:solidFill>
                  <a:schemeClr val="accent6">
                    <a:lumMod val="60000"/>
                    <a:lumOff val="40000"/>
                  </a:schemeClr>
                </a:solidFill>
                <a:latin typeface="小塚明朝 Pro H" panose="02020A00000000000000" pitchFamily="18" charset="-128"/>
                <a:ea typeface="小塚明朝 Pro H" panose="02020A00000000000000" pitchFamily="18" charset="-128"/>
              </a:rPr>
              <a:t>大地を</a:t>
            </a:r>
            <a:endParaRPr lang="en-US" altLang="ja-JP" sz="5400" b="1" dirty="0">
              <a:ln w="6350" cmpd="sng">
                <a:solidFill>
                  <a:schemeClr val="accent4"/>
                </a:solidFill>
                <a:prstDash val="solid"/>
              </a:ln>
              <a:solidFill>
                <a:schemeClr val="accent6">
                  <a:lumMod val="60000"/>
                  <a:lumOff val="40000"/>
                </a:schemeClr>
              </a:solidFill>
              <a:latin typeface="小塚明朝 Pro H" panose="02020A00000000000000" pitchFamily="18" charset="-128"/>
              <a:ea typeface="小塚明朝 Pro H" panose="02020A00000000000000" pitchFamily="18" charset="-128"/>
            </a:endParaRPr>
          </a:p>
          <a:p>
            <a:pPr algn="ctr"/>
            <a:r>
              <a:rPr lang="ja-JP" altLang="en-US" sz="5400" b="1" dirty="0">
                <a:ln w="6350" cmpd="sng">
                  <a:solidFill>
                    <a:schemeClr val="accent4"/>
                  </a:solidFill>
                  <a:prstDash val="solid"/>
                </a:ln>
                <a:solidFill>
                  <a:schemeClr val="accent6">
                    <a:lumMod val="60000"/>
                    <a:lumOff val="40000"/>
                  </a:schemeClr>
                </a:solidFill>
                <a:latin typeface="小塚明朝 Pro H" panose="02020A00000000000000" pitchFamily="18" charset="-128"/>
                <a:ea typeface="小塚明朝 Pro H" panose="02020A00000000000000" pitchFamily="18" charset="-128"/>
              </a:rPr>
              <a:t>元氣に！</a:t>
            </a:r>
            <a:endParaRPr lang="en-US" altLang="ja-JP" sz="9600" b="1" dirty="0">
              <a:ln w="6350" cmpd="sng">
                <a:solidFill>
                  <a:schemeClr val="accent4"/>
                </a:solidFill>
                <a:prstDash val="solid"/>
              </a:ln>
              <a:solidFill>
                <a:schemeClr val="accent6">
                  <a:lumMod val="60000"/>
                  <a:lumOff val="40000"/>
                </a:schemeClr>
              </a:solidFill>
              <a:latin typeface="小塚明朝 Pro H" panose="02020A00000000000000" pitchFamily="18" charset="-128"/>
              <a:ea typeface="小塚明朝 Pro H" panose="02020A00000000000000" pitchFamily="18" charset="-128"/>
            </a:endParaRPr>
          </a:p>
        </p:txBody>
      </p:sp>
      <p:pic>
        <p:nvPicPr>
          <p:cNvPr id="14" name="図 13" descr="カウンターに置いている様々な種類の野菜&#10;&#10;AI によって生成されたコンテンツは間違っている可能性があります。">
            <a:extLst>
              <a:ext uri="{FF2B5EF4-FFF2-40B4-BE49-F238E27FC236}">
                <a16:creationId xmlns:a16="http://schemas.microsoft.com/office/drawing/2014/main" xmlns="" id="{AAACEA4C-14ED-F419-3319-1AF2C6A53E28}"/>
              </a:ext>
            </a:extLst>
          </p:cNvPr>
          <p:cNvPicPr>
            <a:picLocks noChangeAspect="1"/>
          </p:cNvPicPr>
          <p:nvPr/>
        </p:nvPicPr>
        <p:blipFill>
          <a:blip r:embed="rId2" cstate="print"/>
          <a:stretch>
            <a:fillRect/>
          </a:stretch>
        </p:blipFill>
        <p:spPr>
          <a:xfrm>
            <a:off x="176464" y="7194315"/>
            <a:ext cx="2462463" cy="2462463"/>
          </a:xfrm>
          <a:prstGeom prst="rect">
            <a:avLst/>
          </a:prstGeom>
        </p:spPr>
      </p:pic>
      <p:pic>
        <p:nvPicPr>
          <p:cNvPr id="16" name="図 15" descr="食品, テーブル, フルーツ, 異なる が含まれている画像&#10;&#10;AI によって生成されたコンテンツは間違っている可能性があります。">
            <a:extLst>
              <a:ext uri="{FF2B5EF4-FFF2-40B4-BE49-F238E27FC236}">
                <a16:creationId xmlns:a16="http://schemas.microsoft.com/office/drawing/2014/main" xmlns="" id="{2346E2BB-64B2-2610-7C83-80D6ED97138D}"/>
              </a:ext>
            </a:extLst>
          </p:cNvPr>
          <p:cNvPicPr>
            <a:picLocks noChangeAspect="1"/>
          </p:cNvPicPr>
          <p:nvPr/>
        </p:nvPicPr>
        <p:blipFill>
          <a:blip r:embed="rId3" cstate="print"/>
          <a:stretch>
            <a:fillRect/>
          </a:stretch>
        </p:blipFill>
        <p:spPr>
          <a:xfrm>
            <a:off x="409074" y="1834529"/>
            <a:ext cx="6015789" cy="2301474"/>
          </a:xfrm>
          <a:prstGeom prst="rect">
            <a:avLst/>
          </a:prstGeom>
        </p:spPr>
      </p:pic>
    </p:spTree>
    <p:extLst>
      <p:ext uri="{BB962C8B-B14F-4D97-AF65-F5344CB8AC3E}">
        <p14:creationId xmlns:p14="http://schemas.microsoft.com/office/powerpoint/2010/main" xmlns="" val="408955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xmlns="" id="{A53339C1-126A-F3B1-05AE-8725BFC85715}"/>
              </a:ext>
            </a:extLst>
          </p:cNvPr>
          <p:cNvSpPr>
            <a:spLocks noGrp="1"/>
          </p:cNvSpPr>
          <p:nvPr>
            <p:ph sz="half" idx="1"/>
          </p:nvPr>
        </p:nvSpPr>
        <p:spPr>
          <a:xfrm>
            <a:off x="176464" y="5395862"/>
            <a:ext cx="6737685" cy="2497251"/>
          </a:xfrm>
        </p:spPr>
        <p:txBody>
          <a:bodyPr>
            <a:normAutofit/>
          </a:bodyPr>
          <a:lstStyle/>
          <a:p>
            <a:pPr marL="0" indent="0">
              <a:buNone/>
            </a:pP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細胞に必要な微量元素「珪素」のパワー</a:t>
            </a:r>
            <a:r>
              <a:rPr lang="en-US" altLang="ja-JP" sz="1800" dirty="0">
                <a:latin typeface="BIZ UDPゴシック" panose="020B0400000000000000" pitchFamily="50" charset="-128"/>
                <a:ea typeface="BIZ UDPゴシック" panose="020B0400000000000000" pitchFamily="50" charset="-128"/>
              </a:rPr>
              <a:t>】</a:t>
            </a:r>
          </a:p>
          <a:p>
            <a:pPr marL="0" indent="0">
              <a:buNone/>
            </a:pPr>
            <a:r>
              <a:rPr lang="ja-JP" altLang="en-US" sz="1800" dirty="0">
                <a:latin typeface="BIZ UDPゴシック" panose="020B0400000000000000" pitchFamily="50" charset="-128"/>
                <a:ea typeface="BIZ UDPゴシック" panose="020B0400000000000000" pitchFamily="50" charset="-128"/>
              </a:rPr>
              <a:t>本来大地にあるはずの「珪素」がなぜ必要なのか？不思議と思われるかも入れませんがこのケイ素が私たちの身体の各組織に必要な栄養分を吸着してくれているのです。日頃から摂取することで自己免疫力の向上、キープが期待できます。是非新しい健康習慣はじめませんか？</a:t>
            </a:r>
            <a:endParaRPr lang="en-US" altLang="ja-JP" sz="1800" dirty="0">
              <a:latin typeface="BIZ UDPゴシック" panose="020B0400000000000000" pitchFamily="50" charset="-128"/>
              <a:ea typeface="BIZ UDPゴシック" panose="020B0400000000000000" pitchFamily="50" charset="-128"/>
            </a:endParaRPr>
          </a:p>
          <a:p>
            <a:pPr marL="0" indent="0">
              <a:buNone/>
            </a:pPr>
            <a:endParaRPr lang="en-US" altLang="ja-JP" sz="1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xmlns="" id="{386BB666-8676-BE66-948C-9F7864BCB73F}"/>
              </a:ext>
            </a:extLst>
          </p:cNvPr>
          <p:cNvSpPr txBox="1"/>
          <p:nvPr/>
        </p:nvSpPr>
        <p:spPr>
          <a:xfrm>
            <a:off x="2672013" y="7696642"/>
            <a:ext cx="4644189" cy="1477328"/>
          </a:xfrm>
          <a:prstGeom prst="rect">
            <a:avLst/>
          </a:prstGeom>
          <a:noFill/>
        </p:spPr>
        <p:txBody>
          <a:bodyPr wrap="square" rtlCol="0">
            <a:spAutoFit/>
          </a:bodyPr>
          <a:lstStyle/>
          <a:p>
            <a:pPr marL="0" indent="0">
              <a:buNone/>
            </a:pP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使用方法</a:t>
            </a:r>
            <a:r>
              <a:rPr lang="en-US" altLang="ja-JP" sz="1800" dirty="0">
                <a:latin typeface="BIZ UDPゴシック" panose="020B0400000000000000" pitchFamily="50" charset="-128"/>
                <a:ea typeface="BIZ UDPゴシック" panose="020B0400000000000000" pitchFamily="50" charset="-128"/>
              </a:rPr>
              <a:t>】</a:t>
            </a:r>
          </a:p>
          <a:p>
            <a:pPr marL="0" indent="0">
              <a:buNone/>
            </a:pPr>
            <a:r>
              <a:rPr lang="ja-JP" altLang="en-US" sz="1800" dirty="0">
                <a:latin typeface="BIZ UDPゴシック" panose="020B0400000000000000" pitchFamily="50" charset="-128"/>
                <a:ea typeface="BIZ UDPゴシック" panose="020B0400000000000000" pitchFamily="50" charset="-128"/>
              </a:rPr>
              <a:t>本商品を</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日大さじ</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杯程度をめどに</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飲み物や料理に入れてお飲みください。</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化粧水やシャンプーに混ぜてもお使い</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いただけます</a:t>
            </a:r>
            <a:endParaRPr lang="en-US" altLang="ja-JP" sz="1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xmlns="" id="{F10E62B1-734E-C2E3-D3E4-184480D6AE12}"/>
              </a:ext>
            </a:extLst>
          </p:cNvPr>
          <p:cNvSpPr txBox="1"/>
          <p:nvPr/>
        </p:nvSpPr>
        <p:spPr>
          <a:xfrm>
            <a:off x="4189117" y="9021603"/>
            <a:ext cx="4146885" cy="830997"/>
          </a:xfrm>
          <a:prstGeom prst="rect">
            <a:avLst/>
          </a:prstGeom>
          <a:noFill/>
        </p:spPr>
        <p:txBody>
          <a:bodyPr wrap="square" rtlCol="0">
            <a:spAutoFit/>
          </a:bodyPr>
          <a:lstStyle/>
          <a:p>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solidFill>
                  <a:srgbClr val="000000"/>
                </a:solidFill>
                <a:latin typeface="BIZ UDPゴシック" panose="020B0400000000000000" pitchFamily="50" charset="-128"/>
                <a:ea typeface="BIZ UDPゴシック" panose="020B0400000000000000" pitchFamily="50" charset="-128"/>
              </a:rPr>
              <a:t>株式会社Ｔｏｋｙｏ　Ｅ＆Ｇ</a:t>
            </a:r>
            <a:endParaRPr lang="ja-JP" altLang="ja-JP" sz="9600" dirty="0">
              <a:latin typeface="BIZ UDPゴシック" panose="020B0400000000000000" pitchFamily="50" charset="-128"/>
              <a:ea typeface="BIZ UDPゴシック" panose="020B0400000000000000" pitchFamily="50" charset="-128"/>
            </a:endParaRPr>
          </a:p>
          <a:p>
            <a:r>
              <a:rPr lang="ja-JP" altLang="en-US" sz="1600" dirty="0">
                <a:solidFill>
                  <a:srgbClr val="000000"/>
                </a:solidFill>
                <a:latin typeface="BIZ UDPゴシック" panose="020B0400000000000000" pitchFamily="50" charset="-128"/>
                <a:ea typeface="BIZ UDPゴシック" panose="020B0400000000000000" pitchFamily="50" charset="-128"/>
              </a:rPr>
              <a:t>東京都新宿区四谷</a:t>
            </a:r>
            <a:r>
              <a:rPr lang="en-US" altLang="ja-JP" sz="1600" dirty="0">
                <a:solidFill>
                  <a:srgbClr val="000000"/>
                </a:solidFill>
                <a:latin typeface="BIZ UDPゴシック" panose="020B0400000000000000" pitchFamily="50" charset="-128"/>
                <a:ea typeface="BIZ UDPゴシック" panose="020B0400000000000000" pitchFamily="50" charset="-128"/>
              </a:rPr>
              <a:t>4-26-6</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xmlns="" id="{D2792FE2-7E80-473D-402E-239E0485F69A}"/>
              </a:ext>
            </a:extLst>
          </p:cNvPr>
          <p:cNvSpPr/>
          <p:nvPr/>
        </p:nvSpPr>
        <p:spPr>
          <a:xfrm>
            <a:off x="-59760" y="53400"/>
            <a:ext cx="6973909" cy="1754326"/>
          </a:xfrm>
          <a:prstGeom prst="rect">
            <a:avLst/>
          </a:prstGeom>
          <a:noFill/>
        </p:spPr>
        <p:txBody>
          <a:bodyPr wrap="square" lIns="91440" tIns="45720" rIns="91440" bIns="45720">
            <a:spAutoFit/>
          </a:bodyPr>
          <a:lstStyle/>
          <a:p>
            <a:pPr algn="ctr"/>
            <a:r>
              <a:rPr lang="ja-JP" altLang="en-US" sz="7200" b="1" dirty="0">
                <a:ln w="6350" cmpd="sng">
                  <a:solidFill>
                    <a:schemeClr val="accent4"/>
                  </a:solidFill>
                  <a:prstDash val="solid"/>
                </a:ln>
                <a:solidFill>
                  <a:schemeClr val="accent6">
                    <a:lumMod val="75000"/>
                  </a:schemeClr>
                </a:solidFill>
                <a:latin typeface="BIZ UDPゴシック" panose="020B0400000000000000" pitchFamily="50" charset="-128"/>
                <a:ea typeface="BIZ UDPゴシック" panose="020B0400000000000000" pitchFamily="50" charset="-128"/>
              </a:rPr>
              <a:t>ヒトキュア</a:t>
            </a:r>
            <a:r>
              <a:rPr lang="en-US" altLang="ja-JP" sz="7200" b="1" dirty="0">
                <a:ln w="6350" cmpd="sng">
                  <a:solidFill>
                    <a:schemeClr val="accent4"/>
                  </a:solidFill>
                  <a:prstDash val="solid"/>
                </a:ln>
                <a:solidFill>
                  <a:schemeClr val="accent6">
                    <a:lumMod val="75000"/>
                  </a:schemeClr>
                </a:solidFill>
                <a:latin typeface="BIZ UDPゴシック" panose="020B0400000000000000" pitchFamily="50" charset="-128"/>
                <a:ea typeface="BIZ UDPゴシック" panose="020B0400000000000000" pitchFamily="50" charset="-128"/>
              </a:rPr>
              <a:t>DX</a:t>
            </a:r>
          </a:p>
          <a:p>
            <a:pPr algn="ctr"/>
            <a:r>
              <a:rPr lang="ja-JP" altLang="en-US" sz="3600" b="1" dirty="0">
                <a:ln w="6350" cmpd="sng">
                  <a:solidFill>
                    <a:schemeClr val="accent4"/>
                  </a:solidFill>
                  <a:prstDash val="solid"/>
                </a:ln>
                <a:solidFill>
                  <a:schemeClr val="accent6">
                    <a:lumMod val="75000"/>
                  </a:schemeClr>
                </a:solidFill>
                <a:latin typeface="BIZ UDPゴシック" panose="020B0400000000000000" pitchFamily="50" charset="-128"/>
                <a:ea typeface="BIZ UDPゴシック" panose="020B0400000000000000" pitchFamily="50" charset="-128"/>
              </a:rPr>
              <a:t>～水溶性ケイ素健康補助食品～</a:t>
            </a:r>
          </a:p>
        </p:txBody>
      </p:sp>
      <p:pic>
        <p:nvPicPr>
          <p:cNvPr id="2" name="図 1" descr="ポーズをとる女性&#10;&#10;AI によって生成されたコンテンツは間違っている可能性があります。">
            <a:extLst>
              <a:ext uri="{FF2B5EF4-FFF2-40B4-BE49-F238E27FC236}">
                <a16:creationId xmlns:a16="http://schemas.microsoft.com/office/drawing/2014/main" xmlns="" id="{1CA9E060-47C6-9AA7-704E-12D198B29442}"/>
              </a:ext>
            </a:extLst>
          </p:cNvPr>
          <p:cNvPicPr>
            <a:picLocks noChangeAspect="1"/>
          </p:cNvPicPr>
          <p:nvPr/>
        </p:nvPicPr>
        <p:blipFill>
          <a:blip r:embed="rId2" cstate="print"/>
          <a:stretch>
            <a:fillRect/>
          </a:stretch>
        </p:blipFill>
        <p:spPr>
          <a:xfrm>
            <a:off x="214877" y="1896299"/>
            <a:ext cx="6424633" cy="2748537"/>
          </a:xfrm>
          <a:prstGeom prst="rect">
            <a:avLst/>
          </a:prstGeom>
        </p:spPr>
      </p:pic>
      <p:pic>
        <p:nvPicPr>
          <p:cNvPr id="5" name="図 4" descr="カラフルな花瓶&#10;&#10;AI 生成コンテンツは誤りを含む可能性があります。">
            <a:extLst>
              <a:ext uri="{FF2B5EF4-FFF2-40B4-BE49-F238E27FC236}">
                <a16:creationId xmlns:a16="http://schemas.microsoft.com/office/drawing/2014/main" xmlns="" id="{2D2147DD-159D-C9CF-ADDE-922BBE3B0859}"/>
              </a:ext>
            </a:extLst>
          </p:cNvPr>
          <p:cNvPicPr>
            <a:picLocks noChangeAspect="1"/>
          </p:cNvPicPr>
          <p:nvPr/>
        </p:nvPicPr>
        <p:blipFill>
          <a:blip r:embed="rId3" cstate="print"/>
          <a:stretch>
            <a:fillRect/>
          </a:stretch>
        </p:blipFill>
        <p:spPr>
          <a:xfrm>
            <a:off x="88102" y="7186681"/>
            <a:ext cx="2495549" cy="2497250"/>
          </a:xfrm>
          <a:prstGeom prst="rect">
            <a:avLst/>
          </a:prstGeom>
        </p:spPr>
      </p:pic>
      <p:sp>
        <p:nvSpPr>
          <p:cNvPr id="4" name="正方形/長方形 3">
            <a:extLst>
              <a:ext uri="{FF2B5EF4-FFF2-40B4-BE49-F238E27FC236}">
                <a16:creationId xmlns:a16="http://schemas.microsoft.com/office/drawing/2014/main" xmlns="" id="{6D241A28-8930-6B7E-F781-800D35E03E8A}"/>
              </a:ext>
            </a:extLst>
          </p:cNvPr>
          <p:cNvSpPr/>
          <p:nvPr/>
        </p:nvSpPr>
        <p:spPr>
          <a:xfrm>
            <a:off x="-199927" y="4537501"/>
            <a:ext cx="7254240" cy="830997"/>
          </a:xfrm>
          <a:prstGeom prst="rect">
            <a:avLst/>
          </a:prstGeom>
          <a:noFill/>
        </p:spPr>
        <p:txBody>
          <a:bodyPr wrap="square" lIns="91440" tIns="45720" rIns="91440" bIns="45720">
            <a:spAutoFit/>
          </a:bodyPr>
          <a:lstStyle/>
          <a:p>
            <a:pPr algn="ctr"/>
            <a:r>
              <a:rPr lang="ja-JP" altLang="en-US" sz="4800" b="1" dirty="0">
                <a:ln w="3175" cmpd="sng">
                  <a:solidFill>
                    <a:schemeClr val="tx1"/>
                  </a:solidFill>
                  <a:prstDash val="solid"/>
                </a:ln>
                <a:solidFill>
                  <a:schemeClr val="accent6">
                    <a:lumMod val="40000"/>
                    <a:lumOff val="60000"/>
                  </a:schemeClr>
                </a:solidFill>
                <a:latin typeface="BIZ UDPゴシック" panose="020B0400000000000000" pitchFamily="50" charset="-128"/>
                <a:ea typeface="BIZ UDPゴシック" panose="020B0400000000000000" pitchFamily="50" charset="-128"/>
              </a:rPr>
              <a:t>大さじ</a:t>
            </a:r>
            <a:r>
              <a:rPr lang="en-US" altLang="ja-JP" sz="4800" b="1" dirty="0">
                <a:ln w="3175" cmpd="sng">
                  <a:solidFill>
                    <a:schemeClr val="tx1"/>
                  </a:solidFill>
                  <a:prstDash val="solid"/>
                </a:ln>
                <a:solidFill>
                  <a:schemeClr val="accent6">
                    <a:lumMod val="40000"/>
                    <a:lumOff val="60000"/>
                  </a:schemeClr>
                </a:solidFill>
                <a:latin typeface="BIZ UDPゴシック" panose="020B0400000000000000" pitchFamily="50" charset="-128"/>
                <a:ea typeface="BIZ UDPゴシック" panose="020B0400000000000000" pitchFamily="50" charset="-128"/>
              </a:rPr>
              <a:t>1</a:t>
            </a:r>
            <a:r>
              <a:rPr lang="ja-JP" altLang="en-US" sz="4800" b="1" dirty="0">
                <a:ln w="3175" cmpd="sng">
                  <a:solidFill>
                    <a:schemeClr val="tx1"/>
                  </a:solidFill>
                  <a:prstDash val="solid"/>
                </a:ln>
                <a:solidFill>
                  <a:schemeClr val="accent6">
                    <a:lumMod val="40000"/>
                    <a:lumOff val="60000"/>
                  </a:schemeClr>
                </a:solidFill>
                <a:latin typeface="BIZ UDPゴシック" panose="020B0400000000000000" pitchFamily="50" charset="-128"/>
                <a:ea typeface="BIZ UDPゴシック" panose="020B0400000000000000" pitchFamily="50" charset="-128"/>
              </a:rPr>
              <a:t>杯の健康習慣</a:t>
            </a:r>
            <a:endParaRPr lang="en-US" altLang="ja-JP" sz="8800" b="1" dirty="0">
              <a:ln w="3175" cmpd="sng">
                <a:solidFill>
                  <a:schemeClr val="tx1"/>
                </a:solidFill>
                <a:prstDash val="solid"/>
              </a:ln>
              <a:solidFill>
                <a:schemeClr val="accent6">
                  <a:lumMod val="40000"/>
                  <a:lumOff val="60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xmlns="" id="{689429F4-7151-B82F-4B40-263FC141FA0B}"/>
              </a:ext>
            </a:extLst>
          </p:cNvPr>
          <p:cNvSpPr txBox="1"/>
          <p:nvPr/>
        </p:nvSpPr>
        <p:spPr>
          <a:xfrm>
            <a:off x="2672013" y="7086370"/>
            <a:ext cx="3886085" cy="923330"/>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成分</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内容量</a:t>
            </a:r>
            <a:r>
              <a:rPr lang="en-US" altLang="ja-JP" dirty="0">
                <a:latin typeface="BIZ UDPゴシック" panose="020B0400000000000000" pitchFamily="50" charset="-128"/>
                <a:ea typeface="BIZ UDPゴシック" panose="020B0400000000000000" pitchFamily="50" charset="-128"/>
              </a:rPr>
              <a:t>】</a:t>
            </a:r>
          </a:p>
          <a:p>
            <a:r>
              <a:rPr lang="ja-JP" altLang="en-US" dirty="0">
                <a:latin typeface="BIZ UDPゴシック" panose="020B0400000000000000" pitchFamily="50" charset="-128"/>
                <a:ea typeface="BIZ UDPゴシック" panose="020B0400000000000000" pitchFamily="50" charset="-128"/>
              </a:rPr>
              <a:t>水溶性ケイ素　　</a:t>
            </a:r>
            <a:r>
              <a:rPr lang="en-US" altLang="ja-JP" dirty="0">
                <a:latin typeface="BIZ UDPゴシック" panose="020B0400000000000000" pitchFamily="50" charset="-128"/>
                <a:ea typeface="BIZ UDPゴシック" panose="020B0400000000000000" pitchFamily="50" charset="-128"/>
              </a:rPr>
              <a:t>500ml/1</a:t>
            </a:r>
            <a:r>
              <a:rPr lang="ja-JP" altLang="en-US" dirty="0">
                <a:latin typeface="BIZ UDPゴシック" panose="020B0400000000000000" pitchFamily="50" charset="-128"/>
                <a:ea typeface="BIZ UDPゴシック" panose="020B0400000000000000" pitchFamily="50" charset="-128"/>
              </a:rPr>
              <a:t>本</a:t>
            </a:r>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xmlns="" val="13176083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446</TotalTime>
  <Words>306</Words>
  <Application>Microsoft Office PowerPoint</Application>
  <PresentationFormat>A4 210 x 297 mm</PresentationFormat>
  <Paragraphs>52</Paragraphs>
  <Slides>3</Slides>
  <Notes>0</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スライド 1</vt:lpstr>
      <vt:lpstr>スライド 2</vt:lpstr>
      <vt:lpstr>スライド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陽 加藤</dc:creator>
  <cp:lastModifiedBy>KIMNAMI</cp:lastModifiedBy>
  <cp:revision>19</cp:revision>
  <cp:lastPrinted>2025-03-25T08:45:54Z</cp:lastPrinted>
  <dcterms:created xsi:type="dcterms:W3CDTF">2024-10-12T09:10:01Z</dcterms:created>
  <dcterms:modified xsi:type="dcterms:W3CDTF">2025-06-28T23:01:43Z</dcterms:modified>
</cp:coreProperties>
</file>