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5" r:id="rId1"/>
  </p:sldMasterIdLst>
  <p:notesMasterIdLst>
    <p:notesMasterId r:id="rId19"/>
  </p:notesMasterIdLst>
  <p:sldIdLst>
    <p:sldId id="301" r:id="rId2"/>
    <p:sldId id="324" r:id="rId3"/>
    <p:sldId id="326" r:id="rId4"/>
    <p:sldId id="327" r:id="rId5"/>
    <p:sldId id="309" r:id="rId6"/>
    <p:sldId id="328" r:id="rId7"/>
    <p:sldId id="340" r:id="rId8"/>
    <p:sldId id="342" r:id="rId9"/>
    <p:sldId id="341" r:id="rId10"/>
    <p:sldId id="311" r:id="rId11"/>
    <p:sldId id="329" r:id="rId12"/>
    <p:sldId id="339" r:id="rId13"/>
    <p:sldId id="330" r:id="rId14"/>
    <p:sldId id="333" r:id="rId15"/>
    <p:sldId id="331" r:id="rId16"/>
    <p:sldId id="338" r:id="rId17"/>
    <p:sldId id="334" r:id="rId1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265117"/>
    <a:srgbClr val="076739"/>
    <a:srgbClr val="D5E024"/>
    <a:srgbClr val="CDE636"/>
    <a:srgbClr val="967200"/>
    <a:srgbClr val="FF9900"/>
    <a:srgbClr val="E6AF00"/>
    <a:srgbClr val="DACC68"/>
    <a:srgbClr val="F9F6B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밝은 스타일 3 - 강조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17" d="100"/>
          <a:sy n="117" d="100"/>
        </p:scale>
        <p:origin x="-1470" y="-90"/>
      </p:cViewPr>
      <p:guideLst>
        <p:guide orient="horz" pos="2205"/>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7E437C7-3604-41AB-BE5F-A944962E6C5B}" type="datetimeFigureOut">
              <a:rPr lang="ko-KR" altLang="en-US" smtClean="0"/>
              <a:pPr/>
              <a:t>2025-07-21</a:t>
            </a:fld>
            <a:endParaRPr lang="ko-KR" altLang="en-US"/>
          </a:p>
        </p:txBody>
      </p:sp>
      <p:sp>
        <p:nvSpPr>
          <p:cNvPr id="4" name="슬라이드 이미지 개체 틀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CE8B0D5-963B-48AC-94C4-3A34768CB454}" type="slidenum">
              <a:rPr lang="ko-KR" altLang="en-US" smtClean="0"/>
              <a:pPr/>
              <a:t>&lt;#&gt;</a:t>
            </a:fld>
            <a:endParaRPr lang="ko-KR" altLang="en-US"/>
          </a:p>
        </p:txBody>
      </p:sp>
    </p:spTree>
    <p:extLst>
      <p:ext uri="{BB962C8B-B14F-4D97-AF65-F5344CB8AC3E}">
        <p14:creationId xmlns:p14="http://schemas.microsoft.com/office/powerpoint/2010/main" xmlns="" val="29456513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36448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144174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1621966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제목 슬라이드">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xmlns="" id="{ED9D7A3E-1664-4E62-9192-8609FA6BFC14}"/>
              </a:ext>
            </a:extLst>
          </p:cNvPr>
          <p:cNvSpPr>
            <a:spLocks noGrp="1"/>
          </p:cNvSpPr>
          <p:nvPr>
            <p:ph type="dt" sz="half" idx="10"/>
          </p:nvPr>
        </p:nvSpPr>
        <p:spPr/>
        <p:txBody>
          <a:bodyPr/>
          <a:lstStyle/>
          <a:p>
            <a:fld id="{9A90EA43-5EA2-4356-AAE7-CD669552FCBB}" type="datetime1">
              <a:rPr lang="ko-KR" altLang="en-US" smtClean="0"/>
              <a:pPr/>
              <a:t>2025-07-21</a:t>
            </a:fld>
            <a:endParaRPr lang="ko-KR" altLang="en-US"/>
          </a:p>
        </p:txBody>
      </p:sp>
      <p:sp>
        <p:nvSpPr>
          <p:cNvPr id="5" name="바닥글 개체 틀 4">
            <a:extLst>
              <a:ext uri="{FF2B5EF4-FFF2-40B4-BE49-F238E27FC236}">
                <a16:creationId xmlns:a16="http://schemas.microsoft.com/office/drawing/2014/main" xmlns="" id="{5EC76161-E627-498E-8DC7-C8108DDC1D8B}"/>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7CC3E8C3-D80C-4465-9498-8171A3FAC264}"/>
              </a:ext>
            </a:extLst>
          </p:cNvPr>
          <p:cNvSpPr>
            <a:spLocks noGrp="1"/>
          </p:cNvSpPr>
          <p:nvPr>
            <p:ph type="sldNum" sz="quarter" idx="12"/>
          </p:nvPr>
        </p:nvSpPr>
        <p:spPr>
          <a:xfrm>
            <a:off x="6854429" y="6356353"/>
            <a:ext cx="2057400" cy="365125"/>
          </a:xfrm>
        </p:spPr>
        <p:txBody>
          <a:bodyPr/>
          <a:lstStyle>
            <a:lvl1pPr>
              <a:defRPr sz="900">
                <a:solidFill>
                  <a:schemeClr val="bg1">
                    <a:lumMod val="65000"/>
                  </a:schemeClr>
                </a:solidFill>
              </a:defRPr>
            </a:lvl1pPr>
          </a:lstStyle>
          <a:p>
            <a:fld id="{9A030845-62C3-4525-8E20-C0F51AF28C49}" type="slidenum">
              <a:rPr lang="ko-KR" altLang="en-US" smtClean="0"/>
              <a:pPr/>
              <a:t>&lt;#&gt;</a:t>
            </a:fld>
            <a:endParaRPr lang="ko-KR" altLang="en-US"/>
          </a:p>
        </p:txBody>
      </p:sp>
      <p:sp>
        <p:nvSpPr>
          <p:cNvPr id="7" name="제목 1">
            <a:extLst>
              <a:ext uri="{FF2B5EF4-FFF2-40B4-BE49-F238E27FC236}">
                <a16:creationId xmlns:a16="http://schemas.microsoft.com/office/drawing/2014/main" xmlns="" id="{5997DB54-E9D1-47AD-B973-5B2546914FE7}"/>
              </a:ext>
            </a:extLst>
          </p:cNvPr>
          <p:cNvSpPr>
            <a:spLocks noGrp="1"/>
          </p:cNvSpPr>
          <p:nvPr>
            <p:ph type="title" hasCustomPrompt="1"/>
          </p:nvPr>
        </p:nvSpPr>
        <p:spPr>
          <a:xfrm>
            <a:off x="521494" y="400051"/>
            <a:ext cx="8101014" cy="931862"/>
          </a:xfrm>
        </p:spPr>
        <p:txBody>
          <a:bodyPr>
            <a:normAutofit/>
          </a:bodyPr>
          <a:lstStyle>
            <a:lvl1pPr algn="l">
              <a:lnSpc>
                <a:spcPct val="100000"/>
              </a:lnSpc>
              <a:defRPr sz="3600" b="1">
                <a:solidFill>
                  <a:schemeClr val="tx2"/>
                </a:solidFill>
                <a:latin typeface="+mj-ea"/>
                <a:ea typeface="+mj-ea"/>
              </a:defRPr>
            </a:lvl1pPr>
          </a:lstStyle>
          <a:p>
            <a:r>
              <a:rPr lang="en-US" altLang="ko-KR" dirty="0"/>
              <a:t>INSERT TITLE HERE</a:t>
            </a:r>
            <a:endParaRPr lang="ko-KR" altLang="en-US" dirty="0"/>
          </a:p>
        </p:txBody>
      </p:sp>
    </p:spTree>
    <p:extLst>
      <p:ext uri="{BB962C8B-B14F-4D97-AF65-F5344CB8AC3E}">
        <p14:creationId xmlns:p14="http://schemas.microsoft.com/office/powerpoint/2010/main" xmlns="" val="411688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303356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79630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897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3316883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104453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34342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126111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84D33B36-E9DF-4817-9D78-4B8B653C775D}" type="datetimeFigureOut">
              <a:rPr lang="ko-KR" altLang="en-US" smtClean="0"/>
              <a:pPr/>
              <a:t>2025-07-21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96064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D33B36-E9DF-4817-9D78-4B8B653C775D}" type="datetimeFigureOut">
              <a:rPr lang="ko-KR" altLang="en-US" smtClean="0"/>
              <a:pPr/>
              <a:t>2025-07-21</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A01CA3-47C5-4780-A667-0DA159AEEA33}" type="slidenum">
              <a:rPr lang="ko-KR" altLang="en-US" smtClean="0"/>
              <a:pPr/>
              <a:t>&lt;#&gt;</a:t>
            </a:fld>
            <a:endParaRPr lang="ko-KR" altLang="en-US"/>
          </a:p>
        </p:txBody>
      </p:sp>
    </p:spTree>
    <p:extLst>
      <p:ext uri="{BB962C8B-B14F-4D97-AF65-F5344CB8AC3E}">
        <p14:creationId xmlns:p14="http://schemas.microsoft.com/office/powerpoint/2010/main" xmlns="" val="243159575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gif"/></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lumOff val="25000"/>
                <a:shade val="30000"/>
                <a:satMod val="115000"/>
              </a:schemeClr>
            </a:gs>
            <a:gs pos="43000">
              <a:schemeClr val="tx2">
                <a:lumMod val="75000"/>
                <a:lumOff val="25000"/>
                <a:shade val="67500"/>
                <a:satMod val="115000"/>
              </a:schemeClr>
            </a:gs>
            <a:gs pos="100000">
              <a:schemeClr val="tx2">
                <a:lumMod val="75000"/>
                <a:lumOff val="25000"/>
                <a:shade val="100000"/>
                <a:satMod val="115000"/>
                <a:alpha val="31000"/>
              </a:schemeClr>
            </a:gs>
          </a:gsLst>
          <a:lin ang="0" scaled="0"/>
        </a:grad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xmlns="" id="{2882678D-7B8D-05F6-5EDF-5AC6635947DC}"/>
              </a:ext>
            </a:extLst>
          </p:cNvPr>
          <p:cNvSpPr/>
          <p:nvPr/>
        </p:nvSpPr>
        <p:spPr>
          <a:xfrm>
            <a:off x="0" y="0"/>
            <a:ext cx="9143150" cy="6858000"/>
          </a:xfrm>
          <a:prstGeom prst="rect">
            <a:avLst/>
          </a:prstGeom>
          <a:solidFill>
            <a:schemeClr val="tx2">
              <a:lumMod val="75000"/>
              <a:lumOff val="25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 name="Picture 3" descr="그물망과 교점으로 이루어진 구형">
            <a:extLst>
              <a:ext uri="{FF2B5EF4-FFF2-40B4-BE49-F238E27FC236}">
                <a16:creationId xmlns:a16="http://schemas.microsoft.com/office/drawing/2014/main" xmlns="" id="{245AFEDD-9366-043A-7DCC-1A6C049DDE1F}"/>
              </a:ext>
            </a:extLst>
          </p:cNvPr>
          <p:cNvPicPr>
            <a:picLocks noChangeAspect="1"/>
          </p:cNvPicPr>
          <p:nvPr/>
        </p:nvPicPr>
        <p:blipFill rotWithShape="1">
          <a:blip r:embed="rId2" cstate="print"/>
          <a:srcRect t="2677" b="22323"/>
          <a:stretch/>
        </p:blipFill>
        <p:spPr>
          <a:xfrm>
            <a:off x="0" y="54924"/>
            <a:ext cx="9144000" cy="6858000"/>
          </a:xfrm>
          <a:prstGeom prst="rect">
            <a:avLst/>
          </a:prstGeom>
        </p:spPr>
      </p:pic>
      <p:sp>
        <p:nvSpPr>
          <p:cNvPr id="15" name="TextBox 14">
            <a:extLst>
              <a:ext uri="{FF2B5EF4-FFF2-40B4-BE49-F238E27FC236}">
                <a16:creationId xmlns:a16="http://schemas.microsoft.com/office/drawing/2014/main" xmlns="" id="{E4D88BE7-28B9-7BF4-7847-FD8A91A694D7}"/>
              </a:ext>
            </a:extLst>
          </p:cNvPr>
          <p:cNvSpPr txBox="1"/>
          <p:nvPr/>
        </p:nvSpPr>
        <p:spPr>
          <a:xfrm>
            <a:off x="494759" y="2613392"/>
            <a:ext cx="8453298" cy="1446550"/>
          </a:xfrm>
          <a:prstGeom prst="rect">
            <a:avLst/>
          </a:prstGeom>
          <a:noFill/>
        </p:spPr>
        <p:txBody>
          <a:bodyPr wrap="square" rtlCol="0">
            <a:spAutoFit/>
          </a:bodyPr>
          <a:lstStyle/>
          <a:p>
            <a:pPr algn="ctr"/>
            <a:r>
              <a:rPr lang="ja-JP" altLang="en-US" sz="4400" b="1" dirty="0" smtClean="0">
                <a:solidFill>
                  <a:schemeClr val="bg1"/>
                </a:solidFill>
                <a:latin typeface="휴먼둥근헤드라인" panose="02030504000101010101" pitchFamily="18" charset="-127"/>
                <a:ea typeface="휴먼둥근헤드라인" panose="02030504000101010101" pitchFamily="18" charset="-127"/>
              </a:rPr>
              <a:t>電気火災防止</a:t>
            </a:r>
            <a:endParaRPr lang="en-US" altLang="ja-JP" sz="4400" b="1" dirty="0">
              <a:solidFill>
                <a:schemeClr val="bg1"/>
              </a:solidFill>
              <a:latin typeface="휴먼둥근헤드라인" panose="02030504000101010101" pitchFamily="18" charset="-127"/>
              <a:ea typeface="휴먼둥근헤드라인" panose="02030504000101010101" pitchFamily="18" charset="-127"/>
            </a:endParaRPr>
          </a:p>
          <a:p>
            <a:pPr algn="ctr"/>
            <a:r>
              <a:rPr lang="ja-JP" altLang="en-US" sz="4400" b="1" dirty="0" smtClean="0">
                <a:solidFill>
                  <a:schemeClr val="bg1"/>
                </a:solidFill>
                <a:latin typeface="+mn-ea"/>
              </a:rPr>
              <a:t>クリーニング案内書</a:t>
            </a:r>
            <a:endParaRPr lang="ko-KR" altLang="en-US" sz="4400" b="1" dirty="0">
              <a:solidFill>
                <a:srgbClr val="FFC000"/>
              </a:solidFill>
              <a:latin typeface="휴먼둥근헤드라인" panose="02030504000101010101" pitchFamily="18" charset="-127"/>
              <a:ea typeface="휴먼둥근헤드라인" panose="02030504000101010101" pitchFamily="18" charset="-127"/>
            </a:endParaRPr>
          </a:p>
        </p:txBody>
      </p:sp>
    </p:spTree>
    <p:extLst>
      <p:ext uri="{BB962C8B-B14F-4D97-AF65-F5344CB8AC3E}">
        <p14:creationId xmlns:p14="http://schemas.microsoft.com/office/powerpoint/2010/main" xmlns="" val="3108433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그림 30">
            <a:extLst>
              <a:ext uri="{FF2B5EF4-FFF2-40B4-BE49-F238E27FC236}">
                <a16:creationId xmlns:a16="http://schemas.microsoft.com/office/drawing/2014/main" xmlns="" id="{CA61CF35-CEF6-33CB-7AF0-68F963F2FC3E}"/>
              </a:ext>
            </a:extLst>
          </p:cNvPr>
          <p:cNvPicPr>
            <a:picLocks noChangeAspect="1"/>
          </p:cNvPicPr>
          <p:nvPr/>
        </p:nvPicPr>
        <p:blipFill>
          <a:blip r:embed="rId2" cstate="print"/>
          <a:stretch>
            <a:fillRect/>
          </a:stretch>
        </p:blipFill>
        <p:spPr>
          <a:xfrm>
            <a:off x="2594250" y="1127042"/>
            <a:ext cx="1738367" cy="1316684"/>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w="139700" h="139700" prst="divot"/>
          </a:sp3d>
        </p:spPr>
      </p:pic>
      <p:pic>
        <p:nvPicPr>
          <p:cNvPr id="35" name="그림 34">
            <a:extLst>
              <a:ext uri="{FF2B5EF4-FFF2-40B4-BE49-F238E27FC236}">
                <a16:creationId xmlns:a16="http://schemas.microsoft.com/office/drawing/2014/main" xmlns="" id="{CB9367E1-E3D9-C9F5-E0CA-DEA59CC9B19E}"/>
              </a:ext>
            </a:extLst>
          </p:cNvPr>
          <p:cNvPicPr>
            <a:picLocks noChangeAspect="1"/>
          </p:cNvPicPr>
          <p:nvPr/>
        </p:nvPicPr>
        <p:blipFill>
          <a:blip r:embed="rId3" cstate="print"/>
          <a:stretch>
            <a:fillRect/>
          </a:stretch>
        </p:blipFill>
        <p:spPr>
          <a:xfrm>
            <a:off x="7091190" y="1128515"/>
            <a:ext cx="1733133" cy="1315211"/>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w="139700" h="139700" prst="divot"/>
          </a:sp3d>
        </p:spPr>
      </p:pic>
      <p:pic>
        <p:nvPicPr>
          <p:cNvPr id="40" name="그림 39">
            <a:extLst>
              <a:ext uri="{FF2B5EF4-FFF2-40B4-BE49-F238E27FC236}">
                <a16:creationId xmlns:a16="http://schemas.microsoft.com/office/drawing/2014/main" xmlns="" id="{1D2ABEB7-29B4-54EC-7B21-6E9CFB9A553F}"/>
              </a:ext>
            </a:extLst>
          </p:cNvPr>
          <p:cNvPicPr>
            <a:picLocks noChangeAspect="1"/>
          </p:cNvPicPr>
          <p:nvPr/>
        </p:nvPicPr>
        <p:blipFill>
          <a:blip r:embed="rId4" cstate="print"/>
          <a:stretch>
            <a:fillRect/>
          </a:stretch>
        </p:blipFill>
        <p:spPr>
          <a:xfrm>
            <a:off x="319677" y="1127042"/>
            <a:ext cx="1733133" cy="1301946"/>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w="139700" h="139700" prst="divot"/>
          </a:sp3d>
        </p:spPr>
      </p:pic>
      <p:pic>
        <p:nvPicPr>
          <p:cNvPr id="42" name="그림 41">
            <a:extLst>
              <a:ext uri="{FF2B5EF4-FFF2-40B4-BE49-F238E27FC236}">
                <a16:creationId xmlns:a16="http://schemas.microsoft.com/office/drawing/2014/main" xmlns="" id="{5D854CE2-67F7-3F4F-C0B6-00B866D1B602}"/>
              </a:ext>
            </a:extLst>
          </p:cNvPr>
          <p:cNvPicPr>
            <a:picLocks noChangeAspect="1"/>
          </p:cNvPicPr>
          <p:nvPr/>
        </p:nvPicPr>
        <p:blipFill>
          <a:blip r:embed="rId5" cstate="print"/>
          <a:stretch>
            <a:fillRect/>
          </a:stretch>
        </p:blipFill>
        <p:spPr>
          <a:xfrm>
            <a:off x="2575688" y="4009786"/>
            <a:ext cx="1733133" cy="1300906"/>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w="139700" h="139700" prst="divot"/>
          </a:sp3d>
        </p:spPr>
      </p:pic>
      <p:pic>
        <p:nvPicPr>
          <p:cNvPr id="44" name="그림 43">
            <a:extLst>
              <a:ext uri="{FF2B5EF4-FFF2-40B4-BE49-F238E27FC236}">
                <a16:creationId xmlns:a16="http://schemas.microsoft.com/office/drawing/2014/main" xmlns="" id="{3A646DD1-69C0-687C-C4D5-5B78EF5E4285}"/>
              </a:ext>
            </a:extLst>
          </p:cNvPr>
          <p:cNvPicPr>
            <a:picLocks noChangeAspect="1"/>
          </p:cNvPicPr>
          <p:nvPr/>
        </p:nvPicPr>
        <p:blipFill>
          <a:blip r:embed="rId6" cstate="print"/>
          <a:stretch>
            <a:fillRect/>
          </a:stretch>
        </p:blipFill>
        <p:spPr>
          <a:xfrm>
            <a:off x="319677" y="4009786"/>
            <a:ext cx="1722594" cy="1304178"/>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w="139700" h="139700" prst="divot"/>
          </a:sp3d>
        </p:spPr>
      </p:pic>
      <p:pic>
        <p:nvPicPr>
          <p:cNvPr id="46" name="그림 45">
            <a:extLst>
              <a:ext uri="{FF2B5EF4-FFF2-40B4-BE49-F238E27FC236}">
                <a16:creationId xmlns:a16="http://schemas.microsoft.com/office/drawing/2014/main" xmlns="" id="{C614B7E5-4FC3-F443-4E56-2D43E1872EBB}"/>
              </a:ext>
            </a:extLst>
          </p:cNvPr>
          <p:cNvPicPr>
            <a:picLocks noChangeAspect="1"/>
          </p:cNvPicPr>
          <p:nvPr/>
        </p:nvPicPr>
        <p:blipFill>
          <a:blip r:embed="rId7" cstate="print"/>
          <a:stretch>
            <a:fillRect/>
          </a:stretch>
        </p:blipFill>
        <p:spPr>
          <a:xfrm>
            <a:off x="4843152" y="4005971"/>
            <a:ext cx="1733133" cy="1300270"/>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w="139700" h="139700" prst="divot"/>
          </a:sp3d>
        </p:spPr>
      </p:pic>
      <p:pic>
        <p:nvPicPr>
          <p:cNvPr id="55" name="object 7">
            <a:extLst>
              <a:ext uri="{FF2B5EF4-FFF2-40B4-BE49-F238E27FC236}">
                <a16:creationId xmlns:a16="http://schemas.microsoft.com/office/drawing/2014/main" xmlns="" id="{27E67DBB-A8E5-5B6A-6C27-0A14AE7F203B}"/>
              </a:ext>
            </a:extLst>
          </p:cNvPr>
          <p:cNvPicPr/>
          <p:nvPr/>
        </p:nvPicPr>
        <p:blipFill>
          <a:blip r:embed="rId8" cstate="print"/>
          <a:stretch>
            <a:fillRect/>
          </a:stretch>
        </p:blipFill>
        <p:spPr>
          <a:xfrm>
            <a:off x="7091191" y="4012852"/>
            <a:ext cx="1733132" cy="1312543"/>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w="139700" h="139700" prst="divot"/>
          </a:sp3d>
        </p:spPr>
      </p:pic>
      <p:sp>
        <p:nvSpPr>
          <p:cNvPr id="56" name="사각형: 둥근 모서리 55">
            <a:extLst>
              <a:ext uri="{FF2B5EF4-FFF2-40B4-BE49-F238E27FC236}">
                <a16:creationId xmlns:a16="http://schemas.microsoft.com/office/drawing/2014/main" xmlns="" id="{10430658-3821-9C4C-5DE6-4E3AA4ACBE09}"/>
              </a:ext>
            </a:extLst>
          </p:cNvPr>
          <p:cNvSpPr/>
          <p:nvPr/>
        </p:nvSpPr>
        <p:spPr>
          <a:xfrm>
            <a:off x="475573" y="2720369"/>
            <a:ext cx="1435769" cy="45533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Malgun Gothic"/>
                <a:cs typeface="Malgun Gothic"/>
              </a:rPr>
              <a:t>1. </a:t>
            </a:r>
            <a:r>
              <a:rPr lang="ja-JP" altLang="en-US" sz="900" dirty="0">
                <a:latin typeface="Malgun Gothic"/>
                <a:cs typeface="Malgun Gothic"/>
              </a:rPr>
              <a:t>現場安全教育及び装備点検</a:t>
            </a:r>
            <a:endParaRPr lang="ko-KR" altLang="en-US" sz="900" dirty="0"/>
          </a:p>
        </p:txBody>
      </p:sp>
      <p:sp>
        <p:nvSpPr>
          <p:cNvPr id="57" name="사각형: 둥근 모서리 56">
            <a:extLst>
              <a:ext uri="{FF2B5EF4-FFF2-40B4-BE49-F238E27FC236}">
                <a16:creationId xmlns:a16="http://schemas.microsoft.com/office/drawing/2014/main" xmlns="" id="{AD9CF3E3-9528-8554-E960-B3914C5A06E4}"/>
              </a:ext>
            </a:extLst>
          </p:cNvPr>
          <p:cNvSpPr/>
          <p:nvPr/>
        </p:nvSpPr>
        <p:spPr>
          <a:xfrm>
            <a:off x="2724369" y="2720581"/>
            <a:ext cx="1435769" cy="45533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altLang="ja-JP" sz="900" dirty="0">
                <a:latin typeface="Malgun Gothic"/>
                <a:cs typeface="Malgun Gothic"/>
              </a:rPr>
              <a:t>2. </a:t>
            </a:r>
            <a:r>
              <a:rPr lang="ja-JP" altLang="en-US" sz="900" dirty="0">
                <a:latin typeface="Malgun Gothic"/>
                <a:cs typeface="Malgun Gothic"/>
              </a:rPr>
              <a:t>作業前の熱画像温度チェック</a:t>
            </a:r>
            <a:endParaRPr lang="ko-KR" altLang="en-US" sz="900" dirty="0">
              <a:latin typeface="Malgun Gothic"/>
              <a:cs typeface="Malgun Gothic"/>
            </a:endParaRPr>
          </a:p>
        </p:txBody>
      </p:sp>
      <p:sp>
        <p:nvSpPr>
          <p:cNvPr id="58" name="사각형: 둥근 모서리 57">
            <a:extLst>
              <a:ext uri="{FF2B5EF4-FFF2-40B4-BE49-F238E27FC236}">
                <a16:creationId xmlns:a16="http://schemas.microsoft.com/office/drawing/2014/main" xmlns="" id="{6DCC487C-D6DB-DC8E-8A21-632621FCEC79}"/>
              </a:ext>
            </a:extLst>
          </p:cNvPr>
          <p:cNvSpPr/>
          <p:nvPr/>
        </p:nvSpPr>
        <p:spPr>
          <a:xfrm>
            <a:off x="4973165" y="2721954"/>
            <a:ext cx="1435769" cy="45533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altLang="ja-JP" sz="900" dirty="0">
                <a:latin typeface="Malgun Gothic"/>
                <a:cs typeface="Malgun Gothic"/>
              </a:rPr>
              <a:t>3. </a:t>
            </a:r>
            <a:r>
              <a:rPr lang="ja-JP" altLang="en-US" sz="900" dirty="0">
                <a:latin typeface="Malgun Gothic"/>
                <a:cs typeface="Malgun Gothic"/>
              </a:rPr>
              <a:t>ほこり吸入及び高圧洗浄作業</a:t>
            </a:r>
            <a:endParaRPr lang="ko-KR" altLang="en-US" sz="900" dirty="0">
              <a:latin typeface="Malgun Gothic"/>
              <a:cs typeface="Malgun Gothic"/>
            </a:endParaRPr>
          </a:p>
        </p:txBody>
      </p:sp>
      <p:sp>
        <p:nvSpPr>
          <p:cNvPr id="59" name="사각형: 둥근 모서리 58">
            <a:extLst>
              <a:ext uri="{FF2B5EF4-FFF2-40B4-BE49-F238E27FC236}">
                <a16:creationId xmlns:a16="http://schemas.microsoft.com/office/drawing/2014/main" xmlns="" id="{FEBAE771-393F-46A2-1728-23D51149B6D4}"/>
              </a:ext>
            </a:extLst>
          </p:cNvPr>
          <p:cNvSpPr/>
          <p:nvPr/>
        </p:nvSpPr>
        <p:spPr>
          <a:xfrm>
            <a:off x="7315604" y="2727728"/>
            <a:ext cx="1435769" cy="45533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altLang="ja-JP" sz="900" dirty="0">
                <a:latin typeface="Malgun Gothic"/>
                <a:cs typeface="Malgun Gothic"/>
              </a:rPr>
              <a:t>4. </a:t>
            </a:r>
            <a:r>
              <a:rPr lang="ja-JP" altLang="en-US" sz="900" dirty="0">
                <a:latin typeface="Malgun Gothic"/>
                <a:cs typeface="Malgun Gothic"/>
              </a:rPr>
              <a:t>パネル開放後の洗浄作業</a:t>
            </a:r>
            <a:endParaRPr lang="ko-KR" altLang="en-US" sz="900" dirty="0">
              <a:latin typeface="Malgun Gothic"/>
              <a:cs typeface="Malgun Gothic"/>
            </a:endParaRPr>
          </a:p>
        </p:txBody>
      </p:sp>
      <p:sp>
        <p:nvSpPr>
          <p:cNvPr id="60" name="사각형: 둥근 모서리 59">
            <a:extLst>
              <a:ext uri="{FF2B5EF4-FFF2-40B4-BE49-F238E27FC236}">
                <a16:creationId xmlns:a16="http://schemas.microsoft.com/office/drawing/2014/main" xmlns="" id="{ADCFB8E8-EECE-E8C6-03FC-C6CBE4085798}"/>
              </a:ext>
            </a:extLst>
          </p:cNvPr>
          <p:cNvSpPr/>
          <p:nvPr/>
        </p:nvSpPr>
        <p:spPr>
          <a:xfrm>
            <a:off x="468358" y="5609397"/>
            <a:ext cx="1435769" cy="452353"/>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en-US" altLang="ja-JP" sz="900" dirty="0">
                <a:latin typeface="Malgun Gothic"/>
                <a:cs typeface="Malgun Gothic"/>
              </a:rPr>
              <a:t>5. </a:t>
            </a:r>
            <a:r>
              <a:rPr lang="ja-JP" altLang="en-US" sz="900" dirty="0">
                <a:latin typeface="Malgun Gothic"/>
                <a:cs typeface="Malgun Gothic"/>
              </a:rPr>
              <a:t>床にこぼれたほこりや洗浄液を取り除く</a:t>
            </a:r>
            <a:endParaRPr lang="ko-KR" altLang="en-US" sz="900" dirty="0">
              <a:latin typeface="Malgun Gothic"/>
              <a:cs typeface="Malgun Gothic"/>
            </a:endParaRPr>
          </a:p>
        </p:txBody>
      </p:sp>
      <p:sp>
        <p:nvSpPr>
          <p:cNvPr id="61" name="사각형: 둥근 모서리 60">
            <a:extLst>
              <a:ext uri="{FF2B5EF4-FFF2-40B4-BE49-F238E27FC236}">
                <a16:creationId xmlns:a16="http://schemas.microsoft.com/office/drawing/2014/main" xmlns="" id="{33189F27-5CA8-CF7A-846F-794B4F38A14B}"/>
              </a:ext>
            </a:extLst>
          </p:cNvPr>
          <p:cNvSpPr/>
          <p:nvPr/>
        </p:nvSpPr>
        <p:spPr>
          <a:xfrm>
            <a:off x="2761878" y="5615971"/>
            <a:ext cx="1435769" cy="44577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en-US" altLang="ja-JP" sz="900" dirty="0">
                <a:latin typeface="Malgun Gothic"/>
                <a:cs typeface="Malgun Gothic"/>
              </a:rPr>
              <a:t>6.</a:t>
            </a:r>
            <a:r>
              <a:rPr lang="ja-JP" altLang="en-US" sz="900" dirty="0">
                <a:latin typeface="Malgun Gothic"/>
                <a:cs typeface="Malgun Gothic"/>
              </a:rPr>
              <a:t>外側のほこりは布で拭いて取り除きます</a:t>
            </a:r>
            <a:endParaRPr lang="ko-KR" altLang="en-US" sz="900" dirty="0">
              <a:latin typeface="Malgun Gothic"/>
              <a:cs typeface="Malgun Gothic"/>
            </a:endParaRPr>
          </a:p>
        </p:txBody>
      </p:sp>
      <p:sp>
        <p:nvSpPr>
          <p:cNvPr id="62" name="사각형: 둥근 모서리 61">
            <a:extLst>
              <a:ext uri="{FF2B5EF4-FFF2-40B4-BE49-F238E27FC236}">
                <a16:creationId xmlns:a16="http://schemas.microsoft.com/office/drawing/2014/main" xmlns="" id="{900C3CD2-B8D4-4A33-B9AF-37D9F6D755AF}"/>
              </a:ext>
            </a:extLst>
          </p:cNvPr>
          <p:cNvSpPr/>
          <p:nvPr/>
        </p:nvSpPr>
        <p:spPr>
          <a:xfrm>
            <a:off x="5055398" y="5609397"/>
            <a:ext cx="1435769" cy="452353"/>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en-US" altLang="ja-JP" sz="900" dirty="0">
                <a:latin typeface="Malgun Gothic"/>
                <a:cs typeface="Malgun Gothic"/>
              </a:rPr>
              <a:t>7.</a:t>
            </a:r>
            <a:r>
              <a:rPr lang="ja-JP" altLang="en-US" sz="900" dirty="0">
                <a:latin typeface="Malgun Gothic"/>
                <a:cs typeface="Malgun Gothic"/>
              </a:rPr>
              <a:t>作業後の熱画像温度チェック</a:t>
            </a:r>
            <a:endParaRPr lang="ko-KR" altLang="en-US" sz="900" dirty="0">
              <a:latin typeface="Malgun Gothic"/>
              <a:cs typeface="Malgun Gothic"/>
            </a:endParaRPr>
          </a:p>
        </p:txBody>
      </p:sp>
      <p:sp>
        <p:nvSpPr>
          <p:cNvPr id="63" name="사각형: 둥근 모서리 62">
            <a:extLst>
              <a:ext uri="{FF2B5EF4-FFF2-40B4-BE49-F238E27FC236}">
                <a16:creationId xmlns:a16="http://schemas.microsoft.com/office/drawing/2014/main" xmlns="" id="{D046248F-9624-3CA6-7CFD-F3381282AB22}"/>
              </a:ext>
            </a:extLst>
          </p:cNvPr>
          <p:cNvSpPr/>
          <p:nvPr/>
        </p:nvSpPr>
        <p:spPr>
          <a:xfrm>
            <a:off x="7255232" y="5609397"/>
            <a:ext cx="1435769" cy="452352"/>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en-US" altLang="ko-KR" sz="900" dirty="0">
                <a:latin typeface="Malgun Gothic"/>
                <a:cs typeface="Malgun Gothic"/>
              </a:rPr>
              <a:t>8. </a:t>
            </a:r>
            <a:r>
              <a:rPr lang="ko-KR" altLang="en-US" sz="900" dirty="0">
                <a:latin typeface="Malgun Gothic"/>
                <a:cs typeface="Malgun Gothic"/>
              </a:rPr>
              <a:t>現場整理</a:t>
            </a:r>
          </a:p>
        </p:txBody>
      </p:sp>
      <p:cxnSp>
        <p:nvCxnSpPr>
          <p:cNvPr id="72" name="연결선: 꺾임 71">
            <a:extLst>
              <a:ext uri="{FF2B5EF4-FFF2-40B4-BE49-F238E27FC236}">
                <a16:creationId xmlns:a16="http://schemas.microsoft.com/office/drawing/2014/main" xmlns="" id="{AF3A0AF7-58C3-F387-BEE6-E7FBA548A500}"/>
              </a:ext>
            </a:extLst>
          </p:cNvPr>
          <p:cNvCxnSpPr>
            <a:cxnSpLocks/>
            <a:stCxn id="59" idx="2"/>
            <a:endCxn id="44" idx="0"/>
          </p:cNvCxnSpPr>
          <p:nvPr/>
        </p:nvCxnSpPr>
        <p:spPr>
          <a:xfrm rot="5400000">
            <a:off x="4193872" y="170169"/>
            <a:ext cx="826720" cy="6852515"/>
          </a:xfrm>
          <a:prstGeom prst="bentConnector3">
            <a:avLst/>
          </a:prstGeom>
          <a:ln w="7620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4" name="화살표: 오른쪽 73">
            <a:extLst>
              <a:ext uri="{FF2B5EF4-FFF2-40B4-BE49-F238E27FC236}">
                <a16:creationId xmlns:a16="http://schemas.microsoft.com/office/drawing/2014/main" xmlns="" id="{2542945D-01F2-8C09-5984-45F9162E95FE}"/>
              </a:ext>
            </a:extLst>
          </p:cNvPr>
          <p:cNvSpPr/>
          <p:nvPr/>
        </p:nvSpPr>
        <p:spPr>
          <a:xfrm>
            <a:off x="6668496" y="1733857"/>
            <a:ext cx="329170" cy="143654"/>
          </a:xfrm>
          <a:prstGeom prst="rightArrow">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9" name="그림 78">
            <a:extLst>
              <a:ext uri="{FF2B5EF4-FFF2-40B4-BE49-F238E27FC236}">
                <a16:creationId xmlns:a16="http://schemas.microsoft.com/office/drawing/2014/main" xmlns="" id="{913FCA1E-C5EB-4336-9729-8AC4430D5095}"/>
              </a:ext>
            </a:extLst>
          </p:cNvPr>
          <p:cNvPicPr>
            <a:picLocks noChangeAspect="1"/>
          </p:cNvPicPr>
          <p:nvPr/>
        </p:nvPicPr>
        <p:blipFill>
          <a:blip r:embed="rId9" cstate="print"/>
          <a:stretch>
            <a:fillRect/>
          </a:stretch>
        </p:blipFill>
        <p:spPr>
          <a:xfrm>
            <a:off x="4843153" y="1115245"/>
            <a:ext cx="1733133" cy="1322728"/>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w="139700" h="139700" prst="divot"/>
          </a:sp3d>
        </p:spPr>
      </p:pic>
      <p:sp>
        <p:nvSpPr>
          <p:cNvPr id="7" name="화살표: 오른쪽 6">
            <a:extLst>
              <a:ext uri="{FF2B5EF4-FFF2-40B4-BE49-F238E27FC236}">
                <a16:creationId xmlns:a16="http://schemas.microsoft.com/office/drawing/2014/main" xmlns="" id="{EE6A5826-940E-9605-0976-0B2ABF6DB766}"/>
              </a:ext>
            </a:extLst>
          </p:cNvPr>
          <p:cNvSpPr/>
          <p:nvPr/>
        </p:nvSpPr>
        <p:spPr>
          <a:xfrm>
            <a:off x="4442647" y="1695050"/>
            <a:ext cx="329170" cy="143654"/>
          </a:xfrm>
          <a:prstGeom prst="rightArrow">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화살표: 오른쪽 7">
            <a:extLst>
              <a:ext uri="{FF2B5EF4-FFF2-40B4-BE49-F238E27FC236}">
                <a16:creationId xmlns:a16="http://schemas.microsoft.com/office/drawing/2014/main" xmlns="" id="{6BC11938-591F-3481-96DF-12C5F8ADDFC8}"/>
              </a:ext>
            </a:extLst>
          </p:cNvPr>
          <p:cNvSpPr/>
          <p:nvPr/>
        </p:nvSpPr>
        <p:spPr>
          <a:xfrm>
            <a:off x="2158945" y="1667108"/>
            <a:ext cx="329170" cy="143654"/>
          </a:xfrm>
          <a:prstGeom prst="rightArrow">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화살표: 오른쪽 8">
            <a:extLst>
              <a:ext uri="{FF2B5EF4-FFF2-40B4-BE49-F238E27FC236}">
                <a16:creationId xmlns:a16="http://schemas.microsoft.com/office/drawing/2014/main" xmlns="" id="{F11D30CD-9957-515D-E664-5494ECD7A8D8}"/>
              </a:ext>
            </a:extLst>
          </p:cNvPr>
          <p:cNvSpPr/>
          <p:nvPr/>
        </p:nvSpPr>
        <p:spPr>
          <a:xfrm>
            <a:off x="2158945" y="4620864"/>
            <a:ext cx="329170" cy="143654"/>
          </a:xfrm>
          <a:prstGeom prst="rightArrow">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화살표: 오른쪽 9">
            <a:extLst>
              <a:ext uri="{FF2B5EF4-FFF2-40B4-BE49-F238E27FC236}">
                <a16:creationId xmlns:a16="http://schemas.microsoft.com/office/drawing/2014/main" xmlns="" id="{DE60E695-9B7D-F0C1-B56B-FCD84322B241}"/>
              </a:ext>
            </a:extLst>
          </p:cNvPr>
          <p:cNvSpPr/>
          <p:nvPr/>
        </p:nvSpPr>
        <p:spPr>
          <a:xfrm>
            <a:off x="4442647" y="4620864"/>
            <a:ext cx="329170" cy="143654"/>
          </a:xfrm>
          <a:prstGeom prst="rightArrow">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화살표: 오른쪽 10">
            <a:extLst>
              <a:ext uri="{FF2B5EF4-FFF2-40B4-BE49-F238E27FC236}">
                <a16:creationId xmlns:a16="http://schemas.microsoft.com/office/drawing/2014/main" xmlns="" id="{F2021B00-BF1F-5A95-EA98-EC8F0E28197F}"/>
              </a:ext>
            </a:extLst>
          </p:cNvPr>
          <p:cNvSpPr/>
          <p:nvPr/>
        </p:nvSpPr>
        <p:spPr>
          <a:xfrm>
            <a:off x="6668496" y="4605473"/>
            <a:ext cx="329170" cy="143654"/>
          </a:xfrm>
          <a:prstGeom prst="rightArrow">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 name="직선 연결선 13">
            <a:extLst>
              <a:ext uri="{FF2B5EF4-FFF2-40B4-BE49-F238E27FC236}">
                <a16:creationId xmlns:a16="http://schemas.microsoft.com/office/drawing/2014/main" xmlns="" id="{E9AD121E-EEA1-16A5-F6A9-15DFF3603353}"/>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xmlns="" id="{346C9D86-4767-FD95-13EA-88E8AE3AAAEF}"/>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15/22</a:t>
            </a:r>
            <a:endParaRPr lang="ko-KR" altLang="en-US" sz="1100" dirty="0">
              <a:solidFill>
                <a:schemeClr val="tx1">
                  <a:lumMod val="50000"/>
                  <a:lumOff val="50000"/>
                </a:schemeClr>
              </a:solidFill>
            </a:endParaRPr>
          </a:p>
        </p:txBody>
      </p:sp>
      <p:sp>
        <p:nvSpPr>
          <p:cNvPr id="16" name="제목 2">
            <a:extLst>
              <a:ext uri="{FF2B5EF4-FFF2-40B4-BE49-F238E27FC236}">
                <a16:creationId xmlns:a16="http://schemas.microsoft.com/office/drawing/2014/main" xmlns="" id="{6768A523-3F74-0CD5-2DDB-D8F19FA7D4B6}"/>
              </a:ext>
            </a:extLst>
          </p:cNvPr>
          <p:cNvSpPr txBox="1">
            <a:spLocks/>
          </p:cNvSpPr>
          <p:nvPr/>
        </p:nvSpPr>
        <p:spPr>
          <a:xfrm>
            <a:off x="686087" y="420787"/>
            <a:ext cx="4277418" cy="307777"/>
          </a:xfrm>
          <a:prstGeom prst="rect">
            <a:avLst/>
          </a:prstGeom>
        </p:spPr>
        <p:txBody>
          <a:bodyPr vert="horz" lIns="91440" tIns="45720" rIns="91440" bIns="45720" rtlCol="0" anchor="ctr">
            <a:noAutofit/>
          </a:bodyPr>
          <a:lstStyle>
            <a:lvl1pPr algn="l" defTabSz="914400" rtl="0" eaLnBrk="1" latinLnBrk="1" hangingPunct="1">
              <a:lnSpc>
                <a:spcPct val="100000"/>
              </a:lnSpc>
              <a:spcBef>
                <a:spcPct val="0"/>
              </a:spcBef>
              <a:buNone/>
              <a:defRPr sz="3600" b="1" kern="1200">
                <a:solidFill>
                  <a:schemeClr val="tx2"/>
                </a:solidFill>
                <a:latin typeface="+mj-ea"/>
                <a:ea typeface="+mj-ea"/>
                <a:cs typeface="+mj-cs"/>
              </a:defRPr>
            </a:lvl1pPr>
          </a:lstStyle>
          <a:p>
            <a:pPr>
              <a:lnSpc>
                <a:spcPct val="150000"/>
              </a:lnSpc>
              <a:buClr>
                <a:schemeClr val="bg1"/>
              </a:buClr>
            </a:pPr>
            <a:r>
              <a:rPr lang="ko-KR" altLang="en-US" sz="1800" dirty="0">
                <a:latin typeface="+mn-ea"/>
              </a:rPr>
              <a:t>作業工程</a:t>
            </a:r>
            <a:endParaRPr lang="en-US" altLang="ko-KR" sz="1400" dirty="0">
              <a:solidFill>
                <a:schemeClr val="tx1"/>
              </a:solidFill>
            </a:endParaRPr>
          </a:p>
        </p:txBody>
      </p:sp>
      <p:sp>
        <p:nvSpPr>
          <p:cNvPr id="19" name="직사각형 18">
            <a:extLst>
              <a:ext uri="{FF2B5EF4-FFF2-40B4-BE49-F238E27FC236}">
                <a16:creationId xmlns:a16="http://schemas.microsoft.com/office/drawing/2014/main" xmlns="" id="{AD2DCF89-1DEE-0225-78F4-E57D8DA6872C}"/>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a:extLst>
              <a:ext uri="{FF2B5EF4-FFF2-40B4-BE49-F238E27FC236}">
                <a16:creationId xmlns:a16="http://schemas.microsoft.com/office/drawing/2014/main" xmlns="" id="{507FE7BD-FEAD-631F-FA8F-685AA5C60D07}"/>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1" name="직선 연결선 20">
            <a:extLst>
              <a:ext uri="{FF2B5EF4-FFF2-40B4-BE49-F238E27FC236}">
                <a16:creationId xmlns:a16="http://schemas.microsoft.com/office/drawing/2014/main" xmlns="" id="{3F79AD26-1956-F931-0210-BE9F66024C41}"/>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xmlns="" id="{27ACFD7F-BBD5-3AD6-CFAD-6EE5E11667DD}"/>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Tree>
    <p:extLst>
      <p:ext uri="{BB962C8B-B14F-4D97-AF65-F5344CB8AC3E}">
        <p14:creationId xmlns:p14="http://schemas.microsoft.com/office/powerpoint/2010/main" xmlns="" val="51798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xmlns="" id="{784FF4E0-7B6E-130A-0618-D6EB2B79505A}"/>
              </a:ext>
            </a:extLst>
          </p:cNvPr>
          <p:cNvPicPr>
            <a:picLocks noChangeAspect="1"/>
          </p:cNvPicPr>
          <p:nvPr/>
        </p:nvPicPr>
        <p:blipFill>
          <a:blip r:embed="rId2" cstate="print"/>
          <a:stretch>
            <a:fillRect/>
          </a:stretch>
        </p:blipFill>
        <p:spPr>
          <a:xfrm>
            <a:off x="388786" y="1149710"/>
            <a:ext cx="2488418" cy="1675192"/>
          </a:xfrm>
          <a:prstGeom prst="rect">
            <a:avLst/>
          </a:prstGeom>
          <a:effectLst>
            <a:softEdge rad="63500"/>
          </a:effectLst>
          <a:scene3d>
            <a:camera prst="orthographicFront"/>
            <a:lightRig rig="threePt" dir="t"/>
          </a:scene3d>
          <a:sp3d>
            <a:bevelT w="114300" prst="hardEdge"/>
          </a:sp3d>
        </p:spPr>
      </p:pic>
      <p:pic>
        <p:nvPicPr>
          <p:cNvPr id="19" name="그림 18">
            <a:extLst>
              <a:ext uri="{FF2B5EF4-FFF2-40B4-BE49-F238E27FC236}">
                <a16:creationId xmlns:a16="http://schemas.microsoft.com/office/drawing/2014/main" xmlns="" id="{890D985E-A3B6-C972-9159-567DCEB5F0FE}"/>
              </a:ext>
            </a:extLst>
          </p:cNvPr>
          <p:cNvPicPr>
            <a:picLocks noChangeAspect="1"/>
          </p:cNvPicPr>
          <p:nvPr/>
        </p:nvPicPr>
        <p:blipFill>
          <a:blip r:embed="rId3" cstate="print"/>
          <a:stretch>
            <a:fillRect/>
          </a:stretch>
        </p:blipFill>
        <p:spPr>
          <a:xfrm>
            <a:off x="3327791" y="1149710"/>
            <a:ext cx="2488418" cy="1675192"/>
          </a:xfrm>
          <a:prstGeom prst="rect">
            <a:avLst/>
          </a:prstGeom>
          <a:effectLst>
            <a:softEdge rad="127000"/>
          </a:effectLst>
          <a:scene3d>
            <a:camera prst="orthographicFront"/>
            <a:lightRig rig="threePt" dir="t"/>
          </a:scene3d>
          <a:sp3d>
            <a:bevelT w="114300" prst="hardEdge"/>
          </a:sp3d>
        </p:spPr>
      </p:pic>
      <p:pic>
        <p:nvPicPr>
          <p:cNvPr id="21" name="그림 20">
            <a:extLst>
              <a:ext uri="{FF2B5EF4-FFF2-40B4-BE49-F238E27FC236}">
                <a16:creationId xmlns:a16="http://schemas.microsoft.com/office/drawing/2014/main" xmlns="" id="{7F124CC7-A7F5-0A18-EA54-E3C6797D9B06}"/>
              </a:ext>
            </a:extLst>
          </p:cNvPr>
          <p:cNvPicPr>
            <a:picLocks noChangeAspect="1"/>
          </p:cNvPicPr>
          <p:nvPr/>
        </p:nvPicPr>
        <p:blipFill>
          <a:blip r:embed="rId4" cstate="print"/>
          <a:stretch>
            <a:fillRect/>
          </a:stretch>
        </p:blipFill>
        <p:spPr>
          <a:xfrm>
            <a:off x="6266796" y="1149710"/>
            <a:ext cx="2488418" cy="1675192"/>
          </a:xfrm>
          <a:prstGeom prst="rect">
            <a:avLst/>
          </a:prstGeom>
          <a:effectLst>
            <a:softEdge rad="127000"/>
          </a:effectLst>
          <a:scene3d>
            <a:camera prst="orthographicFront"/>
            <a:lightRig rig="threePt" dir="t"/>
          </a:scene3d>
          <a:sp3d>
            <a:bevelT w="114300" prst="hardEdge"/>
          </a:sp3d>
        </p:spPr>
      </p:pic>
      <p:pic>
        <p:nvPicPr>
          <p:cNvPr id="23" name="그림 22">
            <a:extLst>
              <a:ext uri="{FF2B5EF4-FFF2-40B4-BE49-F238E27FC236}">
                <a16:creationId xmlns:a16="http://schemas.microsoft.com/office/drawing/2014/main" xmlns="" id="{FFBE169A-7906-8841-F192-E5EF72C35507}"/>
              </a:ext>
            </a:extLst>
          </p:cNvPr>
          <p:cNvPicPr>
            <a:picLocks noChangeAspect="1"/>
          </p:cNvPicPr>
          <p:nvPr/>
        </p:nvPicPr>
        <p:blipFill>
          <a:blip r:embed="rId5" cstate="print"/>
          <a:stretch>
            <a:fillRect/>
          </a:stretch>
        </p:blipFill>
        <p:spPr>
          <a:xfrm>
            <a:off x="388786" y="3964701"/>
            <a:ext cx="2488418" cy="1675192"/>
          </a:xfrm>
          <a:prstGeom prst="rect">
            <a:avLst/>
          </a:prstGeom>
          <a:effectLst>
            <a:softEdge rad="127000"/>
          </a:effectLst>
          <a:scene3d>
            <a:camera prst="orthographicFront"/>
            <a:lightRig rig="threePt" dir="t"/>
          </a:scene3d>
          <a:sp3d>
            <a:bevelT w="114300" prst="hardEdge"/>
          </a:sp3d>
        </p:spPr>
      </p:pic>
      <p:pic>
        <p:nvPicPr>
          <p:cNvPr id="25" name="그림 24">
            <a:extLst>
              <a:ext uri="{FF2B5EF4-FFF2-40B4-BE49-F238E27FC236}">
                <a16:creationId xmlns:a16="http://schemas.microsoft.com/office/drawing/2014/main" xmlns="" id="{4F0675AA-CF0A-C663-A67D-97BFD8CE549B}"/>
              </a:ext>
            </a:extLst>
          </p:cNvPr>
          <p:cNvPicPr>
            <a:picLocks noChangeAspect="1"/>
          </p:cNvPicPr>
          <p:nvPr/>
        </p:nvPicPr>
        <p:blipFill>
          <a:blip r:embed="rId6" cstate="print"/>
          <a:stretch>
            <a:fillRect/>
          </a:stretch>
        </p:blipFill>
        <p:spPr>
          <a:xfrm>
            <a:off x="3327791" y="3975339"/>
            <a:ext cx="2488418" cy="1664554"/>
          </a:xfrm>
          <a:prstGeom prst="rect">
            <a:avLst/>
          </a:prstGeom>
          <a:effectLst>
            <a:softEdge rad="127000"/>
          </a:effectLst>
          <a:scene3d>
            <a:camera prst="orthographicFront"/>
            <a:lightRig rig="threePt" dir="t"/>
          </a:scene3d>
          <a:sp3d>
            <a:bevelT w="114300" prst="hardEdge"/>
          </a:sp3d>
        </p:spPr>
      </p:pic>
      <p:pic>
        <p:nvPicPr>
          <p:cNvPr id="27" name="그림 26">
            <a:extLst>
              <a:ext uri="{FF2B5EF4-FFF2-40B4-BE49-F238E27FC236}">
                <a16:creationId xmlns:a16="http://schemas.microsoft.com/office/drawing/2014/main" xmlns="" id="{6E929A46-680F-2BAD-3BF6-DE9B4D5CA3A0}"/>
              </a:ext>
            </a:extLst>
          </p:cNvPr>
          <p:cNvPicPr>
            <a:picLocks noChangeAspect="1"/>
          </p:cNvPicPr>
          <p:nvPr/>
        </p:nvPicPr>
        <p:blipFill>
          <a:blip r:embed="rId7" cstate="print"/>
          <a:stretch>
            <a:fillRect/>
          </a:stretch>
        </p:blipFill>
        <p:spPr>
          <a:xfrm>
            <a:off x="6266796" y="3975339"/>
            <a:ext cx="2488418" cy="1675192"/>
          </a:xfrm>
          <a:prstGeom prst="rect">
            <a:avLst/>
          </a:prstGeom>
          <a:effectLst>
            <a:softEdge rad="127000"/>
          </a:effectLst>
          <a:scene3d>
            <a:camera prst="orthographicFront"/>
            <a:lightRig rig="threePt" dir="t"/>
          </a:scene3d>
          <a:sp3d>
            <a:bevelT w="114300" prst="hardEdge"/>
          </a:sp3d>
        </p:spPr>
      </p:pic>
      <p:cxnSp>
        <p:nvCxnSpPr>
          <p:cNvPr id="5" name="직선 연결선 4">
            <a:extLst>
              <a:ext uri="{FF2B5EF4-FFF2-40B4-BE49-F238E27FC236}">
                <a16:creationId xmlns:a16="http://schemas.microsoft.com/office/drawing/2014/main" xmlns="" id="{43E3A309-640A-A13F-AAC9-535AF648C426}"/>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xmlns="" id="{39EFE852-DC57-2C1C-6072-126F3E2C186F}"/>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16/22</a:t>
            </a:r>
            <a:endParaRPr lang="ko-KR" altLang="en-US" sz="1100" dirty="0">
              <a:solidFill>
                <a:schemeClr val="tx1">
                  <a:lumMod val="50000"/>
                  <a:lumOff val="50000"/>
                </a:schemeClr>
              </a:solidFill>
            </a:endParaRPr>
          </a:p>
        </p:txBody>
      </p:sp>
      <p:sp>
        <p:nvSpPr>
          <p:cNvPr id="7" name="제목 2">
            <a:extLst>
              <a:ext uri="{FF2B5EF4-FFF2-40B4-BE49-F238E27FC236}">
                <a16:creationId xmlns:a16="http://schemas.microsoft.com/office/drawing/2014/main" xmlns="" id="{C4E5FF1B-DA87-456B-CE38-69DCA2761B7D}"/>
              </a:ext>
            </a:extLst>
          </p:cNvPr>
          <p:cNvSpPr txBox="1">
            <a:spLocks/>
          </p:cNvSpPr>
          <p:nvPr/>
        </p:nvSpPr>
        <p:spPr>
          <a:xfrm>
            <a:off x="686087" y="446665"/>
            <a:ext cx="4277418" cy="307777"/>
          </a:xfrm>
          <a:prstGeom prst="rect">
            <a:avLst/>
          </a:prstGeom>
        </p:spPr>
        <p:txBody>
          <a:bodyPr vert="horz" lIns="91440" tIns="45720" rIns="91440" bIns="45720" rtlCol="0" anchor="ctr">
            <a:normAutofit fontScale="25000" lnSpcReduction="20000"/>
          </a:bodyPr>
          <a:lstStyle>
            <a:lvl1pPr algn="l" defTabSz="914400" rtl="0" eaLnBrk="1" latinLnBrk="1" hangingPunct="1">
              <a:lnSpc>
                <a:spcPct val="100000"/>
              </a:lnSpc>
              <a:spcBef>
                <a:spcPct val="0"/>
              </a:spcBef>
              <a:buNone/>
              <a:defRPr sz="3600" b="1" kern="1200">
                <a:solidFill>
                  <a:schemeClr val="tx2"/>
                </a:solidFill>
                <a:latin typeface="+mj-ea"/>
                <a:ea typeface="+mj-ea"/>
                <a:cs typeface="+mj-cs"/>
              </a:defRPr>
            </a:lvl1pPr>
          </a:lstStyle>
          <a:p>
            <a:pPr>
              <a:lnSpc>
                <a:spcPct val="150000"/>
              </a:lnSpc>
              <a:buClr>
                <a:schemeClr val="bg1"/>
              </a:buClr>
            </a:pPr>
            <a:r>
              <a:rPr lang="ko-KR" altLang="en-US" sz="7200" dirty="0">
                <a:latin typeface="+mn-ea"/>
              </a:rPr>
              <a:t>作業現場</a:t>
            </a:r>
            <a:endParaRPr lang="en-US" altLang="ko-KR" sz="5600" dirty="0">
              <a:solidFill>
                <a:schemeClr val="tx1"/>
              </a:solidFill>
            </a:endParaRPr>
          </a:p>
        </p:txBody>
      </p:sp>
      <p:sp>
        <p:nvSpPr>
          <p:cNvPr id="11" name="직사각형 10">
            <a:extLst>
              <a:ext uri="{FF2B5EF4-FFF2-40B4-BE49-F238E27FC236}">
                <a16:creationId xmlns:a16="http://schemas.microsoft.com/office/drawing/2014/main" xmlns="" id="{4EDF2FC4-0003-7189-3916-9DE9E8625576}"/>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xmlns="" id="{1D611926-2DC3-DDF0-2A8B-0143E2CA16C0}"/>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3" name="직선 연결선 12">
            <a:extLst>
              <a:ext uri="{FF2B5EF4-FFF2-40B4-BE49-F238E27FC236}">
                <a16:creationId xmlns:a16="http://schemas.microsoft.com/office/drawing/2014/main" xmlns="" id="{DE2C7877-E06D-892B-EF02-3ACE8EF38C6B}"/>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xmlns="" id="{AAE8E8DA-6CD2-92E9-32A8-E340E266BBF6}"/>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Tree>
    <p:extLst>
      <p:ext uri="{BB962C8B-B14F-4D97-AF65-F5344CB8AC3E}">
        <p14:creationId xmlns:p14="http://schemas.microsoft.com/office/powerpoint/2010/main" xmlns="" val="657417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사각형: 둥근 모서리 28">
            <a:extLst>
              <a:ext uri="{FF2B5EF4-FFF2-40B4-BE49-F238E27FC236}">
                <a16:creationId xmlns:a16="http://schemas.microsoft.com/office/drawing/2014/main" xmlns="" id="{0EF1655C-A3D3-E666-6660-B0A3DCF5A2DB}"/>
              </a:ext>
            </a:extLst>
          </p:cNvPr>
          <p:cNvSpPr/>
          <p:nvPr/>
        </p:nvSpPr>
        <p:spPr>
          <a:xfrm>
            <a:off x="4719570" y="945952"/>
            <a:ext cx="4200144" cy="5275749"/>
          </a:xfrm>
          <a:prstGeom prst="roundRect">
            <a:avLst>
              <a:gd name="adj" fmla="val 4406"/>
            </a:avLst>
          </a:prstGeom>
          <a:solidFill>
            <a:schemeClr val="bg1">
              <a:lumMod val="9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사각형: 둥근 모서리 29">
            <a:extLst>
              <a:ext uri="{FF2B5EF4-FFF2-40B4-BE49-F238E27FC236}">
                <a16:creationId xmlns:a16="http://schemas.microsoft.com/office/drawing/2014/main" xmlns="" id="{783B6F27-3313-FC7D-1C1D-004FF5BB52DC}"/>
              </a:ext>
            </a:extLst>
          </p:cNvPr>
          <p:cNvSpPr/>
          <p:nvPr/>
        </p:nvSpPr>
        <p:spPr>
          <a:xfrm>
            <a:off x="224287" y="942008"/>
            <a:ext cx="4204312" cy="5275749"/>
          </a:xfrm>
          <a:prstGeom prst="roundRect">
            <a:avLst>
              <a:gd name="adj" fmla="val 4406"/>
            </a:avLst>
          </a:prstGeom>
          <a:solidFill>
            <a:schemeClr val="bg1">
              <a:lumMod val="9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4" name="object 7">
            <a:extLst>
              <a:ext uri="{FF2B5EF4-FFF2-40B4-BE49-F238E27FC236}">
                <a16:creationId xmlns:a16="http://schemas.microsoft.com/office/drawing/2014/main" xmlns="" id="{97DBA94D-221C-B2C8-7039-1EE1F2DFF562}"/>
              </a:ext>
            </a:extLst>
          </p:cNvPr>
          <p:cNvPicPr/>
          <p:nvPr/>
        </p:nvPicPr>
        <p:blipFill>
          <a:blip r:embed="rId2" cstate="print"/>
          <a:stretch>
            <a:fillRect/>
          </a:stretch>
        </p:blipFill>
        <p:spPr>
          <a:xfrm>
            <a:off x="4955897" y="1406912"/>
            <a:ext cx="1737877" cy="2871682"/>
          </a:xfrm>
          <a:prstGeom prst="rect">
            <a:avLst/>
          </a:prstGeom>
        </p:spPr>
      </p:pic>
      <p:pic>
        <p:nvPicPr>
          <p:cNvPr id="15" name="object 8">
            <a:extLst>
              <a:ext uri="{FF2B5EF4-FFF2-40B4-BE49-F238E27FC236}">
                <a16:creationId xmlns:a16="http://schemas.microsoft.com/office/drawing/2014/main" xmlns="" id="{24764BBA-1493-B55A-E0B7-E355C2A9ABEF}"/>
              </a:ext>
            </a:extLst>
          </p:cNvPr>
          <p:cNvPicPr/>
          <p:nvPr/>
        </p:nvPicPr>
        <p:blipFill>
          <a:blip r:embed="rId3" cstate="print"/>
          <a:stretch>
            <a:fillRect/>
          </a:stretch>
        </p:blipFill>
        <p:spPr>
          <a:xfrm>
            <a:off x="6931596" y="1406912"/>
            <a:ext cx="1805368" cy="2871682"/>
          </a:xfrm>
          <a:prstGeom prst="rect">
            <a:avLst/>
          </a:prstGeom>
        </p:spPr>
      </p:pic>
      <p:pic>
        <p:nvPicPr>
          <p:cNvPr id="19" name="object 7">
            <a:extLst>
              <a:ext uri="{FF2B5EF4-FFF2-40B4-BE49-F238E27FC236}">
                <a16:creationId xmlns:a16="http://schemas.microsoft.com/office/drawing/2014/main" xmlns="" id="{F448821E-F1CE-F02A-41DC-8296BC3DEBF0}"/>
              </a:ext>
            </a:extLst>
          </p:cNvPr>
          <p:cNvPicPr/>
          <p:nvPr/>
        </p:nvPicPr>
        <p:blipFill>
          <a:blip r:embed="rId4" cstate="print"/>
          <a:stretch>
            <a:fillRect/>
          </a:stretch>
        </p:blipFill>
        <p:spPr>
          <a:xfrm>
            <a:off x="450238" y="1334783"/>
            <a:ext cx="1731524" cy="2857259"/>
          </a:xfrm>
          <a:prstGeom prst="rect">
            <a:avLst/>
          </a:prstGeom>
        </p:spPr>
      </p:pic>
      <p:pic>
        <p:nvPicPr>
          <p:cNvPr id="20" name="object 8">
            <a:extLst>
              <a:ext uri="{FF2B5EF4-FFF2-40B4-BE49-F238E27FC236}">
                <a16:creationId xmlns:a16="http://schemas.microsoft.com/office/drawing/2014/main" xmlns="" id="{BE9CFFA3-EFE1-2EDE-299F-66E3EB7A1052}"/>
              </a:ext>
            </a:extLst>
          </p:cNvPr>
          <p:cNvPicPr/>
          <p:nvPr/>
        </p:nvPicPr>
        <p:blipFill>
          <a:blip r:embed="rId5" cstate="print"/>
          <a:stretch>
            <a:fillRect/>
          </a:stretch>
        </p:blipFill>
        <p:spPr>
          <a:xfrm>
            <a:off x="2413263" y="1346647"/>
            <a:ext cx="1783835" cy="2857259"/>
          </a:xfrm>
          <a:prstGeom prst="rect">
            <a:avLst/>
          </a:prstGeom>
        </p:spPr>
      </p:pic>
      <p:sp>
        <p:nvSpPr>
          <p:cNvPr id="23" name="TextBox 22">
            <a:extLst>
              <a:ext uri="{FF2B5EF4-FFF2-40B4-BE49-F238E27FC236}">
                <a16:creationId xmlns:a16="http://schemas.microsoft.com/office/drawing/2014/main" xmlns="" id="{D1DCADCB-EFD0-3317-9FE4-1BF127A50125}"/>
              </a:ext>
            </a:extLst>
          </p:cNvPr>
          <p:cNvSpPr txBox="1"/>
          <p:nvPr/>
        </p:nvSpPr>
        <p:spPr>
          <a:xfrm>
            <a:off x="4912767" y="5095118"/>
            <a:ext cx="2585285" cy="830997"/>
          </a:xfrm>
          <a:prstGeom prst="rect">
            <a:avLst/>
          </a:prstGeom>
          <a:noFill/>
        </p:spPr>
        <p:txBody>
          <a:bodyPr wrap="square">
            <a:spAutoFit/>
          </a:bodyPr>
          <a:lstStyle/>
          <a:p>
            <a:pPr marL="330200" lvl="1">
              <a:spcBef>
                <a:spcPts val="894"/>
              </a:spcBef>
              <a:tabLst>
                <a:tab pos="601345" algn="l"/>
              </a:tabLst>
            </a:pPr>
            <a:r>
              <a:rPr lang="nn-NO" altLang="ko-KR" sz="1100" b="1" spc="-50" dirty="0">
                <a:latin typeface="Malgun Gothic"/>
                <a:cs typeface="Malgun Gothic"/>
              </a:rPr>
              <a:t>TR(750KVA)</a:t>
            </a:r>
            <a:r>
              <a:rPr lang="nn-NO" altLang="ko-KR" sz="1100" b="1" spc="-200" dirty="0">
                <a:latin typeface="Malgun Gothic"/>
                <a:cs typeface="Malgun Gothic"/>
              </a:rPr>
              <a:t> </a:t>
            </a:r>
            <a:r>
              <a:rPr lang="nn-NO" altLang="ko-KR" sz="1100" b="1" spc="-90" dirty="0">
                <a:latin typeface="Malgun Gothic"/>
                <a:cs typeface="Malgun Gothic"/>
              </a:rPr>
              <a:t>PANEL</a:t>
            </a:r>
            <a:r>
              <a:rPr lang="nn-NO" altLang="ko-KR" sz="1100" b="1" spc="-300" dirty="0">
                <a:latin typeface="Malgun Gothic"/>
                <a:cs typeface="Malgun Gothic"/>
              </a:rPr>
              <a:t> </a:t>
            </a:r>
            <a:r>
              <a:rPr lang="nn-NO" altLang="ko-KR" sz="1100" b="1" spc="-40" dirty="0">
                <a:latin typeface="Malgun Gothic"/>
                <a:cs typeface="Malgun Gothic"/>
              </a:rPr>
              <a:t> </a:t>
            </a:r>
          </a:p>
          <a:p>
            <a:pPr marL="330200" lvl="1">
              <a:spcBef>
                <a:spcPts val="894"/>
              </a:spcBef>
              <a:tabLst>
                <a:tab pos="601345" algn="l"/>
              </a:tabLst>
            </a:pPr>
            <a:r>
              <a:rPr lang="nn-NO" altLang="ko-KR" sz="1100" b="1" spc="-5" dirty="0">
                <a:latin typeface="Malgun Gothic"/>
                <a:cs typeface="Malgun Gothic"/>
              </a:rPr>
              <a:t>TR#4</a:t>
            </a:r>
            <a:r>
              <a:rPr lang="nn-NO" altLang="ko-KR" sz="1100" b="1" spc="-35" dirty="0">
                <a:latin typeface="Malgun Gothic"/>
                <a:cs typeface="Malgun Gothic"/>
              </a:rPr>
              <a:t> </a:t>
            </a:r>
            <a:r>
              <a:rPr lang="nn-NO" altLang="ko-KR" sz="1100" b="1" spc="-5" dirty="0">
                <a:latin typeface="Malgun Gothic"/>
                <a:cs typeface="Malgun Gothic"/>
              </a:rPr>
              <a:t>TR(3Ø</a:t>
            </a:r>
            <a:r>
              <a:rPr lang="nn-NO" altLang="ko-KR" sz="1100" b="1" spc="-70" dirty="0">
                <a:latin typeface="Malgun Gothic"/>
                <a:cs typeface="Malgun Gothic"/>
              </a:rPr>
              <a:t> </a:t>
            </a:r>
            <a:r>
              <a:rPr lang="nn-NO" altLang="ko-KR" sz="1100" b="1" spc="-50" dirty="0">
                <a:latin typeface="Malgun Gothic"/>
                <a:cs typeface="Malgun Gothic"/>
              </a:rPr>
              <a:t>750KVA)</a:t>
            </a:r>
            <a:r>
              <a:rPr lang="nn-NO" altLang="ko-KR" sz="1100" b="1" spc="-210" dirty="0">
                <a:latin typeface="Malgun Gothic"/>
                <a:cs typeface="Malgun Gothic"/>
              </a:rPr>
              <a:t> </a:t>
            </a:r>
            <a:r>
              <a:rPr lang="nn-NO" altLang="ko-KR" sz="1100" b="1" dirty="0">
                <a:latin typeface="Malgun Gothic"/>
                <a:cs typeface="Malgun Gothic"/>
              </a:rPr>
              <a:t>PNL</a:t>
            </a:r>
          </a:p>
          <a:p>
            <a:pPr marL="330200" lvl="1">
              <a:spcBef>
                <a:spcPts val="894"/>
              </a:spcBef>
              <a:tabLst>
                <a:tab pos="601345" algn="l"/>
              </a:tabLst>
            </a:pPr>
            <a:r>
              <a:rPr lang="nn-NO" altLang="ko-KR" sz="1100" b="1" spc="-5" dirty="0">
                <a:latin typeface="Malgun Gothic"/>
                <a:cs typeface="Malgun Gothic"/>
              </a:rPr>
              <a:t>TR#1</a:t>
            </a:r>
            <a:r>
              <a:rPr lang="nn-NO" altLang="ko-KR" sz="1100" b="1" spc="-40" dirty="0">
                <a:latin typeface="Malgun Gothic"/>
                <a:cs typeface="Malgun Gothic"/>
              </a:rPr>
              <a:t> </a:t>
            </a:r>
            <a:r>
              <a:rPr lang="nn-NO" altLang="ko-KR" sz="1100" b="1" spc="-5" dirty="0">
                <a:latin typeface="Malgun Gothic"/>
                <a:cs typeface="Malgun Gothic"/>
              </a:rPr>
              <a:t>TR(3Ø</a:t>
            </a:r>
            <a:r>
              <a:rPr lang="nn-NO" altLang="ko-KR" sz="1100" b="1" spc="-90" dirty="0">
                <a:latin typeface="Malgun Gothic"/>
                <a:cs typeface="Malgun Gothic"/>
              </a:rPr>
              <a:t> </a:t>
            </a:r>
            <a:r>
              <a:rPr lang="nn-NO" altLang="ko-KR" sz="1100" b="1" spc="-50" dirty="0">
                <a:latin typeface="Malgun Gothic"/>
                <a:cs typeface="Malgun Gothic"/>
              </a:rPr>
              <a:t>200KVA)</a:t>
            </a:r>
            <a:r>
              <a:rPr lang="nn-NO" altLang="ko-KR" sz="1100" b="1" spc="-225" dirty="0">
                <a:latin typeface="Malgun Gothic"/>
                <a:cs typeface="Malgun Gothic"/>
              </a:rPr>
              <a:t> </a:t>
            </a:r>
            <a:r>
              <a:rPr lang="nn-NO" altLang="ko-KR" sz="1100" b="1" spc="-15" dirty="0">
                <a:latin typeface="Malgun Gothic"/>
                <a:cs typeface="Malgun Gothic"/>
              </a:rPr>
              <a:t>PNL</a:t>
            </a:r>
            <a:endParaRPr lang="nn-NO" altLang="ko-KR" sz="1100" b="1" dirty="0">
              <a:latin typeface="Malgun Gothic"/>
              <a:cs typeface="Malgun Gothic"/>
            </a:endParaRPr>
          </a:p>
        </p:txBody>
      </p:sp>
      <p:sp>
        <p:nvSpPr>
          <p:cNvPr id="27" name="사각형: 둥근 모서리 26">
            <a:extLst>
              <a:ext uri="{FF2B5EF4-FFF2-40B4-BE49-F238E27FC236}">
                <a16:creationId xmlns:a16="http://schemas.microsoft.com/office/drawing/2014/main" xmlns="" id="{B3302E4C-643F-D4ED-4993-9A431AC6E672}"/>
              </a:ext>
            </a:extLst>
          </p:cNvPr>
          <p:cNvSpPr/>
          <p:nvPr/>
        </p:nvSpPr>
        <p:spPr>
          <a:xfrm>
            <a:off x="4989688" y="4605856"/>
            <a:ext cx="1670293" cy="306238"/>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ko-KR" altLang="en-US" sz="1050" b="1" dirty="0" err="1">
                <a:solidFill>
                  <a:schemeClr val="bg2">
                    <a:lumMod val="10000"/>
                  </a:schemeClr>
                </a:solidFill>
                <a:latin typeface="Malgun Gothic"/>
                <a:cs typeface="Malgun Gothic"/>
              </a:rPr>
              <a:t>作業前</a:t>
            </a:r>
            <a:endParaRPr lang="ko-KR" altLang="en-US" sz="1050" b="1" dirty="0">
              <a:solidFill>
                <a:schemeClr val="bg2">
                  <a:lumMod val="10000"/>
                </a:schemeClr>
              </a:solidFill>
              <a:latin typeface="Malgun Gothic"/>
              <a:cs typeface="Malgun Gothic"/>
            </a:endParaRPr>
          </a:p>
        </p:txBody>
      </p:sp>
      <p:sp>
        <p:nvSpPr>
          <p:cNvPr id="28" name="사각형: 둥근 모서리 27">
            <a:extLst>
              <a:ext uri="{FF2B5EF4-FFF2-40B4-BE49-F238E27FC236}">
                <a16:creationId xmlns:a16="http://schemas.microsoft.com/office/drawing/2014/main" xmlns="" id="{F9F88B4F-83FF-7D5B-53C9-501D51E93B2F}"/>
              </a:ext>
            </a:extLst>
          </p:cNvPr>
          <p:cNvSpPr/>
          <p:nvPr/>
        </p:nvSpPr>
        <p:spPr>
          <a:xfrm>
            <a:off x="6999133" y="4605856"/>
            <a:ext cx="1670293" cy="306238"/>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ko-KR" altLang="en-US" sz="1050" b="1" dirty="0" err="1">
                <a:latin typeface="Malgun Gothic"/>
                <a:cs typeface="Malgun Gothic"/>
              </a:rPr>
              <a:t>作業後</a:t>
            </a:r>
            <a:endParaRPr lang="ko-KR" altLang="en-US" sz="1050" b="1" dirty="0">
              <a:latin typeface="Malgun Gothic"/>
              <a:cs typeface="Malgun Gothic"/>
            </a:endParaRPr>
          </a:p>
        </p:txBody>
      </p:sp>
      <p:sp>
        <p:nvSpPr>
          <p:cNvPr id="31" name="사각형: 둥근 모서리 30">
            <a:extLst>
              <a:ext uri="{FF2B5EF4-FFF2-40B4-BE49-F238E27FC236}">
                <a16:creationId xmlns:a16="http://schemas.microsoft.com/office/drawing/2014/main" xmlns="" id="{F3F1FFCA-4AC3-B51D-4CD4-E7DA010D137D}"/>
              </a:ext>
            </a:extLst>
          </p:cNvPr>
          <p:cNvSpPr/>
          <p:nvPr/>
        </p:nvSpPr>
        <p:spPr>
          <a:xfrm>
            <a:off x="495341" y="4605856"/>
            <a:ext cx="1670293" cy="306238"/>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ko-KR" altLang="en-US" sz="1050" b="1" dirty="0" err="1">
                <a:solidFill>
                  <a:schemeClr val="bg2">
                    <a:lumMod val="10000"/>
                  </a:schemeClr>
                </a:solidFill>
                <a:latin typeface="Malgun Gothic"/>
                <a:cs typeface="Malgun Gothic"/>
              </a:rPr>
              <a:t>作業前</a:t>
            </a:r>
            <a:endParaRPr lang="ko-KR" altLang="en-US" sz="1050" b="1" dirty="0">
              <a:solidFill>
                <a:schemeClr val="bg2">
                  <a:lumMod val="10000"/>
                </a:schemeClr>
              </a:solidFill>
              <a:latin typeface="Malgun Gothic"/>
              <a:cs typeface="Malgun Gothic"/>
            </a:endParaRPr>
          </a:p>
        </p:txBody>
      </p:sp>
      <p:sp>
        <p:nvSpPr>
          <p:cNvPr id="32" name="사각형: 둥근 모서리 31">
            <a:extLst>
              <a:ext uri="{FF2B5EF4-FFF2-40B4-BE49-F238E27FC236}">
                <a16:creationId xmlns:a16="http://schemas.microsoft.com/office/drawing/2014/main" xmlns="" id="{96F12658-D3A6-3D1C-A5E8-F97B1E8F3DC8}"/>
              </a:ext>
            </a:extLst>
          </p:cNvPr>
          <p:cNvSpPr/>
          <p:nvPr/>
        </p:nvSpPr>
        <p:spPr>
          <a:xfrm>
            <a:off x="2436688" y="4605856"/>
            <a:ext cx="1670293" cy="306238"/>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ko-KR" altLang="en-US" sz="1050" b="1" dirty="0" err="1">
                <a:latin typeface="Malgun Gothic"/>
                <a:cs typeface="Malgun Gothic"/>
              </a:rPr>
              <a:t>作業後</a:t>
            </a:r>
            <a:endParaRPr lang="ko-KR" altLang="en-US" sz="1050" b="1" dirty="0">
              <a:latin typeface="Malgun Gothic"/>
              <a:cs typeface="Malgun Gothic"/>
            </a:endParaRPr>
          </a:p>
        </p:txBody>
      </p:sp>
      <p:cxnSp>
        <p:nvCxnSpPr>
          <p:cNvPr id="6" name="직선 연결선 5">
            <a:extLst>
              <a:ext uri="{FF2B5EF4-FFF2-40B4-BE49-F238E27FC236}">
                <a16:creationId xmlns:a16="http://schemas.microsoft.com/office/drawing/2014/main" xmlns="" id="{3A5938BD-9CEF-D0E9-BB2D-9B51A5BBF049}"/>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xmlns="" id="{38629BFD-EC84-4473-107A-F784C8B168AF}"/>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17/22</a:t>
            </a:r>
            <a:endParaRPr lang="ko-KR" altLang="en-US" sz="1100" dirty="0">
              <a:solidFill>
                <a:schemeClr val="tx1">
                  <a:lumMod val="50000"/>
                  <a:lumOff val="50000"/>
                </a:schemeClr>
              </a:solidFill>
            </a:endParaRPr>
          </a:p>
        </p:txBody>
      </p:sp>
      <p:sp>
        <p:nvSpPr>
          <p:cNvPr id="8" name="제목 2">
            <a:extLst>
              <a:ext uri="{FF2B5EF4-FFF2-40B4-BE49-F238E27FC236}">
                <a16:creationId xmlns:a16="http://schemas.microsoft.com/office/drawing/2014/main" xmlns="" id="{4280F4F3-99E0-75C4-4503-98BAE59CB616}"/>
              </a:ext>
            </a:extLst>
          </p:cNvPr>
          <p:cNvSpPr>
            <a:spLocks noGrp="1"/>
          </p:cNvSpPr>
          <p:nvPr>
            <p:ph type="title"/>
          </p:nvPr>
        </p:nvSpPr>
        <p:spPr>
          <a:xfrm>
            <a:off x="686087" y="420787"/>
            <a:ext cx="4277418" cy="307777"/>
          </a:xfrm>
        </p:spPr>
        <p:txBody>
          <a:bodyPr>
            <a:normAutofit fontScale="90000"/>
          </a:bodyPr>
          <a:lstStyle/>
          <a:p>
            <a:pPr>
              <a:lnSpc>
                <a:spcPct val="150000"/>
              </a:lnSpc>
              <a:buClr>
                <a:schemeClr val="bg1"/>
              </a:buClr>
            </a:pPr>
            <a:r>
              <a:rPr lang="ko-KR" altLang="en-US" sz="2000" dirty="0">
                <a:latin typeface="+mn-ea"/>
              </a:rPr>
              <a:t>作業比較</a:t>
            </a:r>
            <a:endParaRPr lang="en-US" altLang="ko-KR" sz="1600" dirty="0">
              <a:solidFill>
                <a:schemeClr val="tx1"/>
              </a:solidFill>
            </a:endParaRPr>
          </a:p>
        </p:txBody>
      </p:sp>
      <p:sp>
        <p:nvSpPr>
          <p:cNvPr id="11" name="직사각형 10">
            <a:extLst>
              <a:ext uri="{FF2B5EF4-FFF2-40B4-BE49-F238E27FC236}">
                <a16:creationId xmlns:a16="http://schemas.microsoft.com/office/drawing/2014/main" xmlns="" id="{03257EDD-C0FA-AD6D-DDB4-6ED37DEF4E97}"/>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xmlns="" id="{0A6C75AE-D0BE-013F-1CAC-25E65250EA7E}"/>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3" name="직선 연결선 12">
            <a:extLst>
              <a:ext uri="{FF2B5EF4-FFF2-40B4-BE49-F238E27FC236}">
                <a16:creationId xmlns:a16="http://schemas.microsoft.com/office/drawing/2014/main" xmlns="" id="{540DEF67-8EE8-4C96-CA86-9C0A97810ACD}"/>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xmlns="" id="{9EE2D170-C180-DEA3-DB8A-D8BB8C10C222}"/>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Tree>
    <p:extLst>
      <p:ext uri="{BB962C8B-B14F-4D97-AF65-F5344CB8AC3E}">
        <p14:creationId xmlns:p14="http://schemas.microsoft.com/office/powerpoint/2010/main" xmlns="" val="403216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사각형: 둥근 모서리 26">
            <a:extLst>
              <a:ext uri="{FF2B5EF4-FFF2-40B4-BE49-F238E27FC236}">
                <a16:creationId xmlns:a16="http://schemas.microsoft.com/office/drawing/2014/main" xmlns="" id="{B3302E4C-643F-D4ED-4993-9A431AC6E672}"/>
              </a:ext>
            </a:extLst>
          </p:cNvPr>
          <p:cNvSpPr/>
          <p:nvPr/>
        </p:nvSpPr>
        <p:spPr>
          <a:xfrm>
            <a:off x="5216208" y="4987987"/>
            <a:ext cx="1804272" cy="306238"/>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ko-KR" altLang="en-US" sz="1000" dirty="0">
                <a:latin typeface="Malgun Gothic"/>
                <a:cs typeface="Malgun Gothic"/>
              </a:rPr>
              <a:t>작업 前</a:t>
            </a:r>
          </a:p>
        </p:txBody>
      </p:sp>
      <p:sp>
        <p:nvSpPr>
          <p:cNvPr id="29" name="사각형: 둥근 모서리 28">
            <a:extLst>
              <a:ext uri="{FF2B5EF4-FFF2-40B4-BE49-F238E27FC236}">
                <a16:creationId xmlns:a16="http://schemas.microsoft.com/office/drawing/2014/main" xmlns="" id="{0EF1655C-A3D3-E666-6660-B0A3DCF5A2DB}"/>
              </a:ext>
            </a:extLst>
          </p:cNvPr>
          <p:cNvSpPr/>
          <p:nvPr/>
        </p:nvSpPr>
        <p:spPr>
          <a:xfrm>
            <a:off x="4719569" y="1384100"/>
            <a:ext cx="4178433" cy="4283276"/>
          </a:xfrm>
          <a:prstGeom prst="roundRect">
            <a:avLst>
              <a:gd name="adj" fmla="val 4406"/>
            </a:avLst>
          </a:prstGeom>
          <a:solidFill>
            <a:schemeClr val="bg1">
              <a:lumMod val="9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사각형: 둥근 모서리 29">
            <a:extLst>
              <a:ext uri="{FF2B5EF4-FFF2-40B4-BE49-F238E27FC236}">
                <a16:creationId xmlns:a16="http://schemas.microsoft.com/office/drawing/2014/main" xmlns="" id="{783B6F27-3313-FC7D-1C1D-004FF5BB52DC}"/>
              </a:ext>
            </a:extLst>
          </p:cNvPr>
          <p:cNvSpPr/>
          <p:nvPr/>
        </p:nvSpPr>
        <p:spPr>
          <a:xfrm>
            <a:off x="267419" y="1380156"/>
            <a:ext cx="4178432" cy="4283276"/>
          </a:xfrm>
          <a:prstGeom prst="roundRect">
            <a:avLst>
              <a:gd name="adj" fmla="val 4406"/>
            </a:avLst>
          </a:prstGeom>
          <a:solidFill>
            <a:schemeClr val="bg1">
              <a:lumMod val="9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4" name="object 5">
            <a:extLst>
              <a:ext uri="{FF2B5EF4-FFF2-40B4-BE49-F238E27FC236}">
                <a16:creationId xmlns:a16="http://schemas.microsoft.com/office/drawing/2014/main" xmlns="" id="{9DAC42D1-BE6E-11F4-AD36-2810FEF0CB6A}"/>
              </a:ext>
            </a:extLst>
          </p:cNvPr>
          <p:cNvPicPr/>
          <p:nvPr/>
        </p:nvPicPr>
        <p:blipFill>
          <a:blip r:embed="rId2" cstate="print"/>
          <a:stretch>
            <a:fillRect/>
          </a:stretch>
        </p:blipFill>
        <p:spPr>
          <a:xfrm>
            <a:off x="475292" y="1675308"/>
            <a:ext cx="1706470" cy="2857259"/>
          </a:xfrm>
          <a:prstGeom prst="rect">
            <a:avLst/>
          </a:prstGeom>
        </p:spPr>
      </p:pic>
      <p:pic>
        <p:nvPicPr>
          <p:cNvPr id="35" name="object 6">
            <a:extLst>
              <a:ext uri="{FF2B5EF4-FFF2-40B4-BE49-F238E27FC236}">
                <a16:creationId xmlns:a16="http://schemas.microsoft.com/office/drawing/2014/main" xmlns="" id="{FB615DAE-226F-CBE4-CF29-02C0FF794C11}"/>
              </a:ext>
            </a:extLst>
          </p:cNvPr>
          <p:cNvPicPr/>
          <p:nvPr/>
        </p:nvPicPr>
        <p:blipFill>
          <a:blip r:embed="rId3" cstate="print"/>
          <a:stretch>
            <a:fillRect/>
          </a:stretch>
        </p:blipFill>
        <p:spPr>
          <a:xfrm>
            <a:off x="2542340" y="1675307"/>
            <a:ext cx="1679487" cy="2857259"/>
          </a:xfrm>
          <a:prstGeom prst="rect">
            <a:avLst/>
          </a:prstGeom>
        </p:spPr>
      </p:pic>
      <p:pic>
        <p:nvPicPr>
          <p:cNvPr id="37" name="object 7">
            <a:extLst>
              <a:ext uri="{FF2B5EF4-FFF2-40B4-BE49-F238E27FC236}">
                <a16:creationId xmlns:a16="http://schemas.microsoft.com/office/drawing/2014/main" xmlns="" id="{3715F286-DA84-A984-9131-95B877F67FD4}"/>
              </a:ext>
            </a:extLst>
          </p:cNvPr>
          <p:cNvPicPr/>
          <p:nvPr/>
        </p:nvPicPr>
        <p:blipFill>
          <a:blip r:embed="rId4" cstate="print"/>
          <a:stretch>
            <a:fillRect/>
          </a:stretch>
        </p:blipFill>
        <p:spPr>
          <a:xfrm>
            <a:off x="7012121" y="1730102"/>
            <a:ext cx="1659857" cy="1363074"/>
          </a:xfrm>
          <a:prstGeom prst="rect">
            <a:avLst/>
          </a:prstGeom>
        </p:spPr>
      </p:pic>
      <p:pic>
        <p:nvPicPr>
          <p:cNvPr id="38" name="object 8">
            <a:extLst>
              <a:ext uri="{FF2B5EF4-FFF2-40B4-BE49-F238E27FC236}">
                <a16:creationId xmlns:a16="http://schemas.microsoft.com/office/drawing/2014/main" xmlns="" id="{F9BA7180-B3AF-05DC-C820-68FED21580B8}"/>
              </a:ext>
            </a:extLst>
          </p:cNvPr>
          <p:cNvPicPr/>
          <p:nvPr/>
        </p:nvPicPr>
        <p:blipFill>
          <a:blip r:embed="rId5" cstate="print"/>
          <a:stretch>
            <a:fillRect/>
          </a:stretch>
        </p:blipFill>
        <p:spPr>
          <a:xfrm>
            <a:off x="4987556" y="1701494"/>
            <a:ext cx="1670293" cy="1388707"/>
          </a:xfrm>
          <a:prstGeom prst="rect">
            <a:avLst/>
          </a:prstGeom>
        </p:spPr>
      </p:pic>
      <p:pic>
        <p:nvPicPr>
          <p:cNvPr id="39" name="object 9">
            <a:extLst>
              <a:ext uri="{FF2B5EF4-FFF2-40B4-BE49-F238E27FC236}">
                <a16:creationId xmlns:a16="http://schemas.microsoft.com/office/drawing/2014/main" xmlns="" id="{C169A8E9-C0EA-6311-3A93-BA7DB2D84CE9}"/>
              </a:ext>
            </a:extLst>
          </p:cNvPr>
          <p:cNvPicPr/>
          <p:nvPr/>
        </p:nvPicPr>
        <p:blipFill>
          <a:blip r:embed="rId6" cstate="print"/>
          <a:stretch>
            <a:fillRect/>
          </a:stretch>
        </p:blipFill>
        <p:spPr>
          <a:xfrm>
            <a:off x="4984847" y="3151881"/>
            <a:ext cx="1670293" cy="1363075"/>
          </a:xfrm>
          <a:prstGeom prst="rect">
            <a:avLst/>
          </a:prstGeom>
        </p:spPr>
      </p:pic>
      <p:pic>
        <p:nvPicPr>
          <p:cNvPr id="40" name="object 10">
            <a:extLst>
              <a:ext uri="{FF2B5EF4-FFF2-40B4-BE49-F238E27FC236}">
                <a16:creationId xmlns:a16="http://schemas.microsoft.com/office/drawing/2014/main" xmlns="" id="{E146034B-B99C-8C88-ABE0-B93AF6F17B7A}"/>
              </a:ext>
            </a:extLst>
          </p:cNvPr>
          <p:cNvPicPr/>
          <p:nvPr/>
        </p:nvPicPr>
        <p:blipFill>
          <a:blip r:embed="rId7" cstate="print"/>
          <a:stretch>
            <a:fillRect/>
          </a:stretch>
        </p:blipFill>
        <p:spPr>
          <a:xfrm>
            <a:off x="7012124" y="3123999"/>
            <a:ext cx="1659858" cy="1363074"/>
          </a:xfrm>
          <a:prstGeom prst="rect">
            <a:avLst/>
          </a:prstGeom>
        </p:spPr>
      </p:pic>
      <p:sp>
        <p:nvSpPr>
          <p:cNvPr id="4" name="사각형: 둥근 모서리 3">
            <a:extLst>
              <a:ext uri="{FF2B5EF4-FFF2-40B4-BE49-F238E27FC236}">
                <a16:creationId xmlns:a16="http://schemas.microsoft.com/office/drawing/2014/main" xmlns="" id="{B9A10805-77C0-8DBB-F431-1079C330D270}"/>
              </a:ext>
            </a:extLst>
          </p:cNvPr>
          <p:cNvSpPr/>
          <p:nvPr/>
        </p:nvSpPr>
        <p:spPr>
          <a:xfrm>
            <a:off x="495341" y="4605856"/>
            <a:ext cx="1670293" cy="306238"/>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ko-KR" altLang="en-US" sz="1050" b="1" dirty="0" err="1">
                <a:solidFill>
                  <a:schemeClr val="bg2">
                    <a:lumMod val="10000"/>
                  </a:schemeClr>
                </a:solidFill>
                <a:latin typeface="Malgun Gothic"/>
                <a:cs typeface="Malgun Gothic"/>
              </a:rPr>
              <a:t>作業前</a:t>
            </a:r>
            <a:endParaRPr lang="ko-KR" altLang="en-US" sz="1050" b="1" dirty="0">
              <a:solidFill>
                <a:schemeClr val="bg2">
                  <a:lumMod val="10000"/>
                </a:schemeClr>
              </a:solidFill>
              <a:latin typeface="Malgun Gothic"/>
              <a:cs typeface="Malgun Gothic"/>
            </a:endParaRPr>
          </a:p>
        </p:txBody>
      </p:sp>
      <p:sp>
        <p:nvSpPr>
          <p:cNvPr id="5" name="사각형: 둥근 모서리 4">
            <a:extLst>
              <a:ext uri="{FF2B5EF4-FFF2-40B4-BE49-F238E27FC236}">
                <a16:creationId xmlns:a16="http://schemas.microsoft.com/office/drawing/2014/main" xmlns="" id="{03D428C6-24DF-30C7-C989-A31119819A7C}"/>
              </a:ext>
            </a:extLst>
          </p:cNvPr>
          <p:cNvSpPr/>
          <p:nvPr/>
        </p:nvSpPr>
        <p:spPr>
          <a:xfrm>
            <a:off x="2436688" y="4605856"/>
            <a:ext cx="1670293" cy="306238"/>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ko-KR" altLang="en-US" sz="1050" b="1" dirty="0" err="1">
                <a:latin typeface="Malgun Gothic"/>
                <a:cs typeface="Malgun Gothic"/>
              </a:rPr>
              <a:t>作業後</a:t>
            </a:r>
            <a:endParaRPr lang="ko-KR" altLang="en-US" sz="1050" b="1" dirty="0">
              <a:latin typeface="Malgun Gothic"/>
              <a:cs typeface="Malgun Gothic"/>
            </a:endParaRPr>
          </a:p>
        </p:txBody>
      </p:sp>
      <p:sp>
        <p:nvSpPr>
          <p:cNvPr id="6" name="사각형: 둥근 모서리 5">
            <a:extLst>
              <a:ext uri="{FF2B5EF4-FFF2-40B4-BE49-F238E27FC236}">
                <a16:creationId xmlns:a16="http://schemas.microsoft.com/office/drawing/2014/main" xmlns="" id="{A2047A50-7E33-923B-24C5-778D7042D430}"/>
              </a:ext>
            </a:extLst>
          </p:cNvPr>
          <p:cNvSpPr/>
          <p:nvPr/>
        </p:nvSpPr>
        <p:spPr>
          <a:xfrm>
            <a:off x="4989688" y="4605856"/>
            <a:ext cx="1670293" cy="306238"/>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ko-KR" altLang="en-US" sz="1050" b="1" dirty="0" err="1">
                <a:solidFill>
                  <a:schemeClr val="bg2">
                    <a:lumMod val="10000"/>
                  </a:schemeClr>
                </a:solidFill>
                <a:latin typeface="Malgun Gothic"/>
                <a:cs typeface="Malgun Gothic"/>
              </a:rPr>
              <a:t>作業前</a:t>
            </a:r>
            <a:endParaRPr lang="ko-KR" altLang="en-US" sz="1050" b="1" dirty="0">
              <a:solidFill>
                <a:schemeClr val="bg2">
                  <a:lumMod val="10000"/>
                </a:schemeClr>
              </a:solidFill>
              <a:latin typeface="Malgun Gothic"/>
              <a:cs typeface="Malgun Gothic"/>
            </a:endParaRPr>
          </a:p>
        </p:txBody>
      </p:sp>
      <p:sp>
        <p:nvSpPr>
          <p:cNvPr id="7" name="사각형: 둥근 모서리 6">
            <a:extLst>
              <a:ext uri="{FF2B5EF4-FFF2-40B4-BE49-F238E27FC236}">
                <a16:creationId xmlns:a16="http://schemas.microsoft.com/office/drawing/2014/main" xmlns="" id="{57009B27-FFBE-7E26-911D-138350FB51C4}"/>
              </a:ext>
            </a:extLst>
          </p:cNvPr>
          <p:cNvSpPr/>
          <p:nvPr/>
        </p:nvSpPr>
        <p:spPr>
          <a:xfrm>
            <a:off x="6999133" y="4605856"/>
            <a:ext cx="1670293" cy="306238"/>
          </a:xfrm>
          <a:prstGeom prst="round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ctr">
              <a:spcBef>
                <a:spcPts val="100"/>
              </a:spcBef>
            </a:pPr>
            <a:r>
              <a:rPr lang="ko-KR" altLang="en-US" sz="1050" b="1" dirty="0" err="1">
                <a:latin typeface="Malgun Gothic"/>
                <a:cs typeface="Malgun Gothic"/>
              </a:rPr>
              <a:t>作業後</a:t>
            </a:r>
            <a:endParaRPr lang="ko-KR" altLang="en-US" sz="1050" b="1" dirty="0">
              <a:latin typeface="Malgun Gothic"/>
              <a:cs typeface="Malgun Gothic"/>
            </a:endParaRPr>
          </a:p>
        </p:txBody>
      </p:sp>
      <p:cxnSp>
        <p:nvCxnSpPr>
          <p:cNvPr id="10" name="직선 연결선 9">
            <a:extLst>
              <a:ext uri="{FF2B5EF4-FFF2-40B4-BE49-F238E27FC236}">
                <a16:creationId xmlns:a16="http://schemas.microsoft.com/office/drawing/2014/main" xmlns="" id="{1F80C991-3085-0B4C-1995-48934CF28C7A}"/>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xmlns="" id="{E6270A64-7D87-9972-55D7-F0709C75FEEE}"/>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18/22</a:t>
            </a:r>
            <a:endParaRPr lang="ko-KR" altLang="en-US" sz="1100" dirty="0">
              <a:solidFill>
                <a:schemeClr val="tx1">
                  <a:lumMod val="50000"/>
                  <a:lumOff val="50000"/>
                </a:schemeClr>
              </a:solidFill>
            </a:endParaRPr>
          </a:p>
        </p:txBody>
      </p:sp>
      <p:cxnSp>
        <p:nvCxnSpPr>
          <p:cNvPr id="17" name="직선 연결선 16">
            <a:extLst>
              <a:ext uri="{FF2B5EF4-FFF2-40B4-BE49-F238E27FC236}">
                <a16:creationId xmlns:a16="http://schemas.microsoft.com/office/drawing/2014/main" xmlns="" id="{277481A4-11FC-B242-03D2-893953054869}"/>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0" name="제목 2">
            <a:extLst>
              <a:ext uri="{FF2B5EF4-FFF2-40B4-BE49-F238E27FC236}">
                <a16:creationId xmlns:a16="http://schemas.microsoft.com/office/drawing/2014/main" xmlns="" id="{B4A0241B-D430-65A0-BBC6-A6ED83E976D5}"/>
              </a:ext>
            </a:extLst>
          </p:cNvPr>
          <p:cNvSpPr>
            <a:spLocks noGrp="1"/>
          </p:cNvSpPr>
          <p:nvPr>
            <p:ph type="title"/>
          </p:nvPr>
        </p:nvSpPr>
        <p:spPr>
          <a:xfrm>
            <a:off x="686087" y="420787"/>
            <a:ext cx="4277418" cy="307777"/>
          </a:xfrm>
        </p:spPr>
        <p:txBody>
          <a:bodyPr>
            <a:normAutofit fontScale="90000"/>
          </a:bodyPr>
          <a:lstStyle/>
          <a:p>
            <a:pPr>
              <a:lnSpc>
                <a:spcPct val="150000"/>
              </a:lnSpc>
              <a:buClr>
                <a:schemeClr val="bg1"/>
              </a:buClr>
            </a:pPr>
            <a:r>
              <a:rPr lang="ja-JP" altLang="en-US" sz="2000" dirty="0" smtClean="0">
                <a:latin typeface="+mn-ea"/>
              </a:rPr>
              <a:t>作業比較</a:t>
            </a:r>
            <a:r>
              <a:rPr lang="en-US" altLang="ko-KR" sz="1600" b="1" i="0" dirty="0" smtClean="0">
                <a:solidFill>
                  <a:schemeClr val="tx2">
                    <a:lumMod val="90000"/>
                    <a:lumOff val="10000"/>
                  </a:schemeClr>
                </a:solidFill>
                <a:effectLst/>
                <a:latin typeface="+mn-ea"/>
              </a:rPr>
              <a:t> </a:t>
            </a:r>
            <a:r>
              <a:rPr lang="en-US" altLang="ko-KR" sz="1600" b="1" i="0" dirty="0">
                <a:solidFill>
                  <a:schemeClr val="tx2">
                    <a:lumMod val="90000"/>
                    <a:lumOff val="10000"/>
                  </a:schemeClr>
                </a:solidFill>
                <a:effectLst/>
                <a:latin typeface="+mn-ea"/>
              </a:rPr>
              <a:t>Task comparison</a:t>
            </a:r>
            <a:endParaRPr lang="en-US" altLang="ko-KR" sz="1600" dirty="0">
              <a:solidFill>
                <a:schemeClr val="tx1"/>
              </a:solidFill>
            </a:endParaRPr>
          </a:p>
        </p:txBody>
      </p:sp>
      <p:sp>
        <p:nvSpPr>
          <p:cNvPr id="22" name="직사각형 21">
            <a:extLst>
              <a:ext uri="{FF2B5EF4-FFF2-40B4-BE49-F238E27FC236}">
                <a16:creationId xmlns:a16="http://schemas.microsoft.com/office/drawing/2014/main" xmlns="" id="{BF40A4F9-FA26-2462-0268-3EA65B438B26}"/>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xmlns="" id="{26DD7B34-442E-42AB-C746-F88305AD1BA6}"/>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a:extLst>
              <a:ext uri="{FF2B5EF4-FFF2-40B4-BE49-F238E27FC236}">
                <a16:creationId xmlns:a16="http://schemas.microsoft.com/office/drawing/2014/main" xmlns="" id="{8B1857F7-944C-C745-D137-08658C6DB909}"/>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Tree>
    <p:extLst>
      <p:ext uri="{BB962C8B-B14F-4D97-AF65-F5344CB8AC3E}">
        <p14:creationId xmlns:p14="http://schemas.microsoft.com/office/powerpoint/2010/main" xmlns="" val="2173086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사각형: 둥근 모서리 7">
            <a:extLst>
              <a:ext uri="{FF2B5EF4-FFF2-40B4-BE49-F238E27FC236}">
                <a16:creationId xmlns:a16="http://schemas.microsoft.com/office/drawing/2014/main" xmlns="" id="{B6618B0A-1B73-DECF-874E-31BE9BDCF439}"/>
              </a:ext>
            </a:extLst>
          </p:cNvPr>
          <p:cNvSpPr/>
          <p:nvPr/>
        </p:nvSpPr>
        <p:spPr>
          <a:xfrm>
            <a:off x="336430" y="942008"/>
            <a:ext cx="8514272" cy="5275749"/>
          </a:xfrm>
          <a:prstGeom prst="roundRect">
            <a:avLst>
              <a:gd name="adj" fmla="val 4406"/>
            </a:avLst>
          </a:prstGeom>
          <a:solidFill>
            <a:schemeClr val="bg1">
              <a:lumMod val="9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3" name="object 4">
            <a:extLst>
              <a:ext uri="{FF2B5EF4-FFF2-40B4-BE49-F238E27FC236}">
                <a16:creationId xmlns:a16="http://schemas.microsoft.com/office/drawing/2014/main" xmlns="" id="{BA20F287-CEBF-A739-E505-6C6C71E6A636}"/>
              </a:ext>
            </a:extLst>
          </p:cNvPr>
          <p:cNvGrpSpPr/>
          <p:nvPr/>
        </p:nvGrpSpPr>
        <p:grpSpPr>
          <a:xfrm>
            <a:off x="887945" y="1250872"/>
            <a:ext cx="7180628" cy="4118422"/>
            <a:chOff x="1313688" y="2176272"/>
            <a:chExt cx="8501380" cy="4837430"/>
          </a:xfrm>
        </p:grpSpPr>
        <p:pic>
          <p:nvPicPr>
            <p:cNvPr id="14" name="object 5">
              <a:extLst>
                <a:ext uri="{FF2B5EF4-FFF2-40B4-BE49-F238E27FC236}">
                  <a16:creationId xmlns:a16="http://schemas.microsoft.com/office/drawing/2014/main" xmlns="" id="{CEA60D75-1FC3-AC9B-D562-BEFF268E6512}"/>
                </a:ext>
              </a:extLst>
            </p:cNvPr>
            <p:cNvPicPr/>
            <p:nvPr/>
          </p:nvPicPr>
          <p:blipFill>
            <a:blip r:embed="rId2" cstate="print"/>
            <a:stretch>
              <a:fillRect/>
            </a:stretch>
          </p:blipFill>
          <p:spPr>
            <a:xfrm>
              <a:off x="1313688" y="2176272"/>
              <a:ext cx="4565904" cy="4788408"/>
            </a:xfrm>
            <a:prstGeom prst="rect">
              <a:avLst/>
            </a:prstGeom>
          </p:spPr>
        </p:pic>
        <p:pic>
          <p:nvPicPr>
            <p:cNvPr id="15" name="object 6">
              <a:extLst>
                <a:ext uri="{FF2B5EF4-FFF2-40B4-BE49-F238E27FC236}">
                  <a16:creationId xmlns:a16="http://schemas.microsoft.com/office/drawing/2014/main" xmlns="" id="{239326FC-55FB-64D2-178B-2D3CCCF9E7B4}"/>
                </a:ext>
              </a:extLst>
            </p:cNvPr>
            <p:cNvPicPr/>
            <p:nvPr/>
          </p:nvPicPr>
          <p:blipFill>
            <a:blip r:embed="rId3" cstate="print"/>
            <a:stretch>
              <a:fillRect/>
            </a:stretch>
          </p:blipFill>
          <p:spPr>
            <a:xfrm>
              <a:off x="1313688" y="4648200"/>
              <a:ext cx="1478280" cy="2316480"/>
            </a:xfrm>
            <a:prstGeom prst="rect">
              <a:avLst/>
            </a:prstGeom>
          </p:spPr>
        </p:pic>
        <p:pic>
          <p:nvPicPr>
            <p:cNvPr id="16" name="object 7">
              <a:extLst>
                <a:ext uri="{FF2B5EF4-FFF2-40B4-BE49-F238E27FC236}">
                  <a16:creationId xmlns:a16="http://schemas.microsoft.com/office/drawing/2014/main" xmlns="" id="{794E892F-ED64-5394-E28E-6AA1A0DA704A}"/>
                </a:ext>
              </a:extLst>
            </p:cNvPr>
            <p:cNvPicPr/>
            <p:nvPr/>
          </p:nvPicPr>
          <p:blipFill>
            <a:blip r:embed="rId4" cstate="print"/>
            <a:stretch>
              <a:fillRect/>
            </a:stretch>
          </p:blipFill>
          <p:spPr>
            <a:xfrm>
              <a:off x="6062472" y="2249424"/>
              <a:ext cx="1749552" cy="4764024"/>
            </a:xfrm>
            <a:prstGeom prst="rect">
              <a:avLst/>
            </a:prstGeom>
          </p:spPr>
        </p:pic>
        <p:pic>
          <p:nvPicPr>
            <p:cNvPr id="17" name="object 8">
              <a:extLst>
                <a:ext uri="{FF2B5EF4-FFF2-40B4-BE49-F238E27FC236}">
                  <a16:creationId xmlns:a16="http://schemas.microsoft.com/office/drawing/2014/main" xmlns="" id="{43C29170-BABD-20C8-5840-540ECDC4FF7F}"/>
                </a:ext>
              </a:extLst>
            </p:cNvPr>
            <p:cNvPicPr/>
            <p:nvPr/>
          </p:nvPicPr>
          <p:blipFill>
            <a:blip r:embed="rId5" cstate="print"/>
            <a:stretch>
              <a:fillRect/>
            </a:stretch>
          </p:blipFill>
          <p:spPr>
            <a:xfrm>
              <a:off x="7991856" y="2252472"/>
              <a:ext cx="1822703" cy="4712208"/>
            </a:xfrm>
            <a:prstGeom prst="rect">
              <a:avLst/>
            </a:prstGeom>
          </p:spPr>
        </p:pic>
      </p:grpSp>
      <p:sp>
        <p:nvSpPr>
          <p:cNvPr id="7" name="사각형: 둥근 모서리 6">
            <a:extLst>
              <a:ext uri="{FF2B5EF4-FFF2-40B4-BE49-F238E27FC236}">
                <a16:creationId xmlns:a16="http://schemas.microsoft.com/office/drawing/2014/main" xmlns="" id="{0CDA1C0B-107E-1424-E44D-14EBB437BE8F}"/>
              </a:ext>
            </a:extLst>
          </p:cNvPr>
          <p:cNvSpPr/>
          <p:nvPr/>
        </p:nvSpPr>
        <p:spPr>
          <a:xfrm>
            <a:off x="2989053" y="5544852"/>
            <a:ext cx="3165894" cy="343163"/>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spc="-75" dirty="0">
                <a:latin typeface="+mn-ea"/>
                <a:cs typeface="Malgun Gothic"/>
              </a:rPr>
              <a:t>作業前、後の温度変化の比較</a:t>
            </a:r>
            <a:endParaRPr lang="ko-KR" altLang="en-US" sz="1200" dirty="0">
              <a:latin typeface="+mn-ea"/>
            </a:endParaRPr>
          </a:p>
        </p:txBody>
      </p:sp>
      <p:cxnSp>
        <p:nvCxnSpPr>
          <p:cNvPr id="6" name="직선 연결선 5">
            <a:extLst>
              <a:ext uri="{FF2B5EF4-FFF2-40B4-BE49-F238E27FC236}">
                <a16:creationId xmlns:a16="http://schemas.microsoft.com/office/drawing/2014/main" xmlns="" id="{651DA57E-6EEC-5CBF-0DDB-EA454F1C57AE}"/>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xmlns="" id="{455DC304-1F6D-19E8-243D-A6EF293239F9}"/>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19/22</a:t>
            </a:r>
            <a:endParaRPr lang="ko-KR" altLang="en-US" sz="1100" dirty="0">
              <a:solidFill>
                <a:schemeClr val="tx1">
                  <a:lumMod val="50000"/>
                  <a:lumOff val="50000"/>
                </a:schemeClr>
              </a:solidFill>
            </a:endParaRPr>
          </a:p>
        </p:txBody>
      </p:sp>
      <p:cxnSp>
        <p:nvCxnSpPr>
          <p:cNvPr id="20" name="직선 연결선 19">
            <a:extLst>
              <a:ext uri="{FF2B5EF4-FFF2-40B4-BE49-F238E27FC236}">
                <a16:creationId xmlns:a16="http://schemas.microsoft.com/office/drawing/2014/main" xmlns="" id="{1BFFF5D4-F8B2-D829-BE73-4A7D9400DF7B}"/>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8" name="제목 2">
            <a:extLst>
              <a:ext uri="{FF2B5EF4-FFF2-40B4-BE49-F238E27FC236}">
                <a16:creationId xmlns:a16="http://schemas.microsoft.com/office/drawing/2014/main" xmlns="" id="{940E9123-5F0A-8BAB-68DC-CF353EEA6E37}"/>
              </a:ext>
            </a:extLst>
          </p:cNvPr>
          <p:cNvSpPr>
            <a:spLocks noGrp="1"/>
          </p:cNvSpPr>
          <p:nvPr>
            <p:ph type="title"/>
          </p:nvPr>
        </p:nvSpPr>
        <p:spPr>
          <a:xfrm>
            <a:off x="686087" y="420787"/>
            <a:ext cx="4277418" cy="307777"/>
          </a:xfrm>
        </p:spPr>
        <p:txBody>
          <a:bodyPr>
            <a:normAutofit fontScale="90000"/>
          </a:bodyPr>
          <a:lstStyle/>
          <a:p>
            <a:pPr>
              <a:lnSpc>
                <a:spcPct val="150000"/>
              </a:lnSpc>
              <a:buClr>
                <a:schemeClr val="bg1"/>
              </a:buClr>
            </a:pPr>
            <a:r>
              <a:rPr lang="ko-KR" altLang="en-US" sz="2000" dirty="0">
                <a:latin typeface="+mn-ea"/>
              </a:rPr>
              <a:t>作業比較</a:t>
            </a:r>
            <a:endParaRPr lang="en-US" altLang="ko-KR" sz="1600" dirty="0">
              <a:solidFill>
                <a:schemeClr val="tx1"/>
              </a:solidFill>
            </a:endParaRPr>
          </a:p>
        </p:txBody>
      </p:sp>
      <p:sp>
        <p:nvSpPr>
          <p:cNvPr id="29" name="직사각형 28">
            <a:extLst>
              <a:ext uri="{FF2B5EF4-FFF2-40B4-BE49-F238E27FC236}">
                <a16:creationId xmlns:a16="http://schemas.microsoft.com/office/drawing/2014/main" xmlns="" id="{743F94D0-1A73-539E-3FCA-A081D66914BF}"/>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a:extLst>
              <a:ext uri="{FF2B5EF4-FFF2-40B4-BE49-F238E27FC236}">
                <a16:creationId xmlns:a16="http://schemas.microsoft.com/office/drawing/2014/main" xmlns="" id="{86176A57-7DA3-8EEF-B939-E4F91C9B4AF6}"/>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a:extLst>
              <a:ext uri="{FF2B5EF4-FFF2-40B4-BE49-F238E27FC236}">
                <a16:creationId xmlns:a16="http://schemas.microsoft.com/office/drawing/2014/main" xmlns="" id="{6E008171-EC40-EC57-081A-97B6ECBCC672}"/>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Tree>
    <p:extLst>
      <p:ext uri="{BB962C8B-B14F-4D97-AF65-F5344CB8AC3E}">
        <p14:creationId xmlns:p14="http://schemas.microsoft.com/office/powerpoint/2010/main" xmlns="" val="365927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사각형: 둥근 모서리 4">
            <a:extLst>
              <a:ext uri="{FF2B5EF4-FFF2-40B4-BE49-F238E27FC236}">
                <a16:creationId xmlns:a16="http://schemas.microsoft.com/office/drawing/2014/main" xmlns="" id="{841B899D-E2D6-DC2E-38C0-0EBAE57BEEF6}"/>
              </a:ext>
            </a:extLst>
          </p:cNvPr>
          <p:cNvSpPr/>
          <p:nvPr/>
        </p:nvSpPr>
        <p:spPr>
          <a:xfrm>
            <a:off x="336430" y="942008"/>
            <a:ext cx="8514272" cy="5275749"/>
          </a:xfrm>
          <a:prstGeom prst="roundRect">
            <a:avLst>
              <a:gd name="adj" fmla="val 4406"/>
            </a:avLst>
          </a:prstGeom>
          <a:solidFill>
            <a:schemeClr val="bg1">
              <a:lumMod val="9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object 3">
            <a:extLst>
              <a:ext uri="{FF2B5EF4-FFF2-40B4-BE49-F238E27FC236}">
                <a16:creationId xmlns:a16="http://schemas.microsoft.com/office/drawing/2014/main" xmlns="" id="{528B61A7-8C26-9918-C1D0-FF2B8AC4EBD1}"/>
              </a:ext>
            </a:extLst>
          </p:cNvPr>
          <p:cNvGrpSpPr/>
          <p:nvPr/>
        </p:nvGrpSpPr>
        <p:grpSpPr>
          <a:xfrm>
            <a:off x="1189386" y="1049974"/>
            <a:ext cx="6976281" cy="4384089"/>
            <a:chOff x="691895" y="2593848"/>
            <a:chExt cx="9509760" cy="3779520"/>
          </a:xfrm>
        </p:grpSpPr>
        <p:pic>
          <p:nvPicPr>
            <p:cNvPr id="10" name="object 4">
              <a:extLst>
                <a:ext uri="{FF2B5EF4-FFF2-40B4-BE49-F238E27FC236}">
                  <a16:creationId xmlns:a16="http://schemas.microsoft.com/office/drawing/2014/main" xmlns="" id="{DDFDB273-D2D1-E46C-7260-ABA34B790D96}"/>
                </a:ext>
              </a:extLst>
            </p:cNvPr>
            <p:cNvPicPr/>
            <p:nvPr/>
          </p:nvPicPr>
          <p:blipFill>
            <a:blip r:embed="rId2" cstate="print"/>
            <a:stretch>
              <a:fillRect/>
            </a:stretch>
          </p:blipFill>
          <p:spPr>
            <a:xfrm>
              <a:off x="691895" y="2593848"/>
              <a:ext cx="4608576" cy="3779520"/>
            </a:xfrm>
            <a:prstGeom prst="rect">
              <a:avLst/>
            </a:prstGeom>
          </p:spPr>
        </p:pic>
        <p:pic>
          <p:nvPicPr>
            <p:cNvPr id="11" name="object 5">
              <a:extLst>
                <a:ext uri="{FF2B5EF4-FFF2-40B4-BE49-F238E27FC236}">
                  <a16:creationId xmlns:a16="http://schemas.microsoft.com/office/drawing/2014/main" xmlns="" id="{3B726868-CD00-D56C-03C6-F502AA4A7717}"/>
                </a:ext>
              </a:extLst>
            </p:cNvPr>
            <p:cNvPicPr/>
            <p:nvPr/>
          </p:nvPicPr>
          <p:blipFill>
            <a:blip r:embed="rId3" cstate="print"/>
            <a:stretch>
              <a:fillRect/>
            </a:stretch>
          </p:blipFill>
          <p:spPr>
            <a:xfrm>
              <a:off x="5492495" y="2593848"/>
              <a:ext cx="4709159" cy="3749040"/>
            </a:xfrm>
            <a:prstGeom prst="rect">
              <a:avLst/>
            </a:prstGeom>
          </p:spPr>
        </p:pic>
      </p:grpSp>
      <p:sp>
        <p:nvSpPr>
          <p:cNvPr id="20" name="사각형: 둥근 모서리 19">
            <a:extLst>
              <a:ext uri="{FF2B5EF4-FFF2-40B4-BE49-F238E27FC236}">
                <a16:creationId xmlns:a16="http://schemas.microsoft.com/office/drawing/2014/main" xmlns="" id="{D0B4CDD1-9FE4-0FD2-C246-B2A3AB74DACD}"/>
              </a:ext>
            </a:extLst>
          </p:cNvPr>
          <p:cNvSpPr/>
          <p:nvPr/>
        </p:nvSpPr>
        <p:spPr>
          <a:xfrm>
            <a:off x="2989053" y="5544852"/>
            <a:ext cx="3165894" cy="502063"/>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o-KR" altLang="en-US" sz="1200" b="1" spc="-75" dirty="0" err="1">
                <a:latin typeface="+mn-ea"/>
                <a:cs typeface="Malgun Gothic"/>
              </a:rPr>
              <a:t>作業前</a:t>
            </a:r>
            <a:r>
              <a:rPr lang="ko-KR" altLang="en-US" sz="1200" b="1" spc="-75" dirty="0">
                <a:latin typeface="+mn-ea"/>
                <a:cs typeface="Malgun Gothic"/>
              </a:rPr>
              <a:t>、後</a:t>
            </a:r>
            <a:r>
              <a:rPr lang="ja-JP" altLang="en-US" sz="1200" b="1" spc="-75" dirty="0">
                <a:latin typeface="+mn-ea"/>
                <a:cs typeface="Malgun Gothic"/>
              </a:rPr>
              <a:t>の</a:t>
            </a:r>
            <a:r>
              <a:rPr lang="ko-KR" altLang="en-US" sz="1200" b="1" spc="-75" dirty="0">
                <a:latin typeface="+mn-ea"/>
                <a:cs typeface="Malgun Gothic"/>
              </a:rPr>
              <a:t>温度変化</a:t>
            </a:r>
            <a:r>
              <a:rPr lang="ja-JP" altLang="en-US" sz="1200" b="1" spc="-75" dirty="0">
                <a:latin typeface="+mn-ea"/>
                <a:cs typeface="Malgun Gothic"/>
              </a:rPr>
              <a:t>の</a:t>
            </a:r>
            <a:r>
              <a:rPr lang="ko-KR" altLang="en-US" sz="1200" b="1" spc="-75" dirty="0">
                <a:latin typeface="+mn-ea"/>
                <a:cs typeface="Malgun Gothic"/>
              </a:rPr>
              <a:t>比較</a:t>
            </a:r>
            <a:r>
              <a:rPr lang="en-US" altLang="ko-KR" sz="1200" b="1" spc="-75" dirty="0">
                <a:latin typeface="+mn-ea"/>
                <a:cs typeface="Malgun Gothic"/>
              </a:rPr>
              <a:t>MAIN V.C.B</a:t>
            </a:r>
            <a:endParaRPr lang="ko-KR" altLang="en-US" sz="1200" dirty="0">
              <a:latin typeface="+mn-ea"/>
            </a:endParaRPr>
          </a:p>
        </p:txBody>
      </p:sp>
      <p:cxnSp>
        <p:nvCxnSpPr>
          <p:cNvPr id="6" name="직선 연결선 5">
            <a:extLst>
              <a:ext uri="{FF2B5EF4-FFF2-40B4-BE49-F238E27FC236}">
                <a16:creationId xmlns:a16="http://schemas.microsoft.com/office/drawing/2014/main" xmlns="" id="{9CCE95D1-DFE6-17AF-86E1-25802CEF4EE8}"/>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xmlns="" id="{355CE5B4-A23F-E5DE-1465-AC761EA9B565}"/>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20/22</a:t>
            </a:r>
            <a:endParaRPr lang="ko-KR" altLang="en-US" sz="1100" dirty="0">
              <a:solidFill>
                <a:schemeClr val="tx1">
                  <a:lumMod val="50000"/>
                  <a:lumOff val="50000"/>
                </a:schemeClr>
              </a:solidFill>
            </a:endParaRPr>
          </a:p>
        </p:txBody>
      </p:sp>
      <p:cxnSp>
        <p:nvCxnSpPr>
          <p:cNvPr id="16" name="직선 연결선 15">
            <a:extLst>
              <a:ext uri="{FF2B5EF4-FFF2-40B4-BE49-F238E27FC236}">
                <a16:creationId xmlns:a16="http://schemas.microsoft.com/office/drawing/2014/main" xmlns="" id="{5EEF7E91-B7BA-2652-AFA6-3A89DBE9AB66}"/>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2" name="제목 2">
            <a:extLst>
              <a:ext uri="{FF2B5EF4-FFF2-40B4-BE49-F238E27FC236}">
                <a16:creationId xmlns:a16="http://schemas.microsoft.com/office/drawing/2014/main" xmlns="" id="{4D4E5BF8-129B-E83B-FAA5-8218E7A80100}"/>
              </a:ext>
            </a:extLst>
          </p:cNvPr>
          <p:cNvSpPr>
            <a:spLocks noGrp="1"/>
          </p:cNvSpPr>
          <p:nvPr>
            <p:ph type="title"/>
          </p:nvPr>
        </p:nvSpPr>
        <p:spPr>
          <a:xfrm>
            <a:off x="686087" y="420787"/>
            <a:ext cx="4277418" cy="307777"/>
          </a:xfrm>
        </p:spPr>
        <p:txBody>
          <a:bodyPr>
            <a:normAutofit fontScale="90000"/>
          </a:bodyPr>
          <a:lstStyle/>
          <a:p>
            <a:pPr>
              <a:lnSpc>
                <a:spcPct val="150000"/>
              </a:lnSpc>
              <a:buClr>
                <a:schemeClr val="bg1"/>
              </a:buClr>
            </a:pPr>
            <a:r>
              <a:rPr lang="ko-KR" altLang="en-US" sz="2000" dirty="0">
                <a:latin typeface="+mn-ea"/>
              </a:rPr>
              <a:t>作業比較</a:t>
            </a:r>
            <a:endParaRPr lang="en-US" altLang="ko-KR" sz="1600" dirty="0">
              <a:solidFill>
                <a:schemeClr val="tx1"/>
              </a:solidFill>
            </a:endParaRPr>
          </a:p>
        </p:txBody>
      </p:sp>
      <p:sp>
        <p:nvSpPr>
          <p:cNvPr id="23" name="직사각형 22">
            <a:extLst>
              <a:ext uri="{FF2B5EF4-FFF2-40B4-BE49-F238E27FC236}">
                <a16:creationId xmlns:a16="http://schemas.microsoft.com/office/drawing/2014/main" xmlns="" id="{C9840B66-FF40-B975-DE06-0F9B7F024125}"/>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xmlns="" id="{6FEF2293-5750-62A5-E82A-07EEC524E4EC}"/>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Box 29">
            <a:extLst>
              <a:ext uri="{FF2B5EF4-FFF2-40B4-BE49-F238E27FC236}">
                <a16:creationId xmlns:a16="http://schemas.microsoft.com/office/drawing/2014/main" xmlns="" id="{CD7CC8FC-579B-2739-7DB2-1BE0AE409B6F}"/>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Tree>
    <p:extLst>
      <p:ext uri="{BB962C8B-B14F-4D97-AF65-F5344CB8AC3E}">
        <p14:creationId xmlns:p14="http://schemas.microsoft.com/office/powerpoint/2010/main" xmlns="" val="2670643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직선 연결선 6">
            <a:extLst>
              <a:ext uri="{FF2B5EF4-FFF2-40B4-BE49-F238E27FC236}">
                <a16:creationId xmlns:a16="http://schemas.microsoft.com/office/drawing/2014/main" xmlns="" id="{4BA31F0B-97C1-CFFE-CF9D-5CCCB67017B9}"/>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xmlns="" id="{594BEA39-05BF-B72F-E8BE-8AC55DA65EFB}"/>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21/22</a:t>
            </a:r>
            <a:endParaRPr lang="ko-KR" altLang="en-US" sz="1100" dirty="0">
              <a:solidFill>
                <a:schemeClr val="tx1">
                  <a:lumMod val="50000"/>
                  <a:lumOff val="50000"/>
                </a:schemeClr>
              </a:solidFill>
            </a:endParaRPr>
          </a:p>
        </p:txBody>
      </p:sp>
      <p:cxnSp>
        <p:nvCxnSpPr>
          <p:cNvPr id="16" name="직선 연결선 15">
            <a:extLst>
              <a:ext uri="{FF2B5EF4-FFF2-40B4-BE49-F238E27FC236}">
                <a16:creationId xmlns:a16="http://schemas.microsoft.com/office/drawing/2014/main" xmlns="" id="{ACCD30C3-E9FF-26C2-EB4C-A8BA1A94FB3B}"/>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9" name="제목 2">
            <a:extLst>
              <a:ext uri="{FF2B5EF4-FFF2-40B4-BE49-F238E27FC236}">
                <a16:creationId xmlns:a16="http://schemas.microsoft.com/office/drawing/2014/main" xmlns="" id="{0E19DE4C-67DE-72F8-1200-AEDBA3A2AC89}"/>
              </a:ext>
            </a:extLst>
          </p:cNvPr>
          <p:cNvSpPr>
            <a:spLocks noGrp="1"/>
          </p:cNvSpPr>
          <p:nvPr>
            <p:ph type="title"/>
          </p:nvPr>
        </p:nvSpPr>
        <p:spPr>
          <a:xfrm>
            <a:off x="726345" y="420784"/>
            <a:ext cx="4277418" cy="307777"/>
          </a:xfrm>
        </p:spPr>
        <p:txBody>
          <a:bodyPr>
            <a:normAutofit fontScale="90000"/>
          </a:bodyPr>
          <a:lstStyle/>
          <a:p>
            <a:pPr>
              <a:lnSpc>
                <a:spcPct val="150000"/>
              </a:lnSpc>
              <a:buClr>
                <a:schemeClr val="bg1"/>
              </a:buClr>
            </a:pPr>
            <a:r>
              <a:rPr lang="ja-JP" altLang="en-US" sz="2000" dirty="0">
                <a:latin typeface="+mn-ea"/>
              </a:rPr>
              <a:t>主なパフォーマンス</a:t>
            </a:r>
            <a:endParaRPr lang="en-US" altLang="ko-KR" sz="1300" dirty="0">
              <a:solidFill>
                <a:schemeClr val="tx2">
                  <a:lumMod val="90000"/>
                  <a:lumOff val="10000"/>
                </a:schemeClr>
              </a:solidFill>
              <a:latin typeface="+mn-ea"/>
              <a:ea typeface="+mn-ea"/>
            </a:endParaRPr>
          </a:p>
        </p:txBody>
      </p:sp>
      <p:sp>
        <p:nvSpPr>
          <p:cNvPr id="20" name="직사각형 19">
            <a:extLst>
              <a:ext uri="{FF2B5EF4-FFF2-40B4-BE49-F238E27FC236}">
                <a16:creationId xmlns:a16="http://schemas.microsoft.com/office/drawing/2014/main" xmlns="" id="{3F45924F-AE86-1FC3-E074-1E3983D3514B}"/>
              </a:ext>
            </a:extLst>
          </p:cNvPr>
          <p:cNvSpPr/>
          <p:nvPr/>
        </p:nvSpPr>
        <p:spPr>
          <a:xfrm>
            <a:off x="365743"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xmlns="" id="{636C541B-9FB7-2BF9-AF69-F91CD819296A}"/>
              </a:ext>
            </a:extLst>
          </p:cNvPr>
          <p:cNvSpPr/>
          <p:nvPr/>
        </p:nvSpPr>
        <p:spPr>
          <a:xfrm>
            <a:off x="556243"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a:extLst>
              <a:ext uri="{FF2B5EF4-FFF2-40B4-BE49-F238E27FC236}">
                <a16:creationId xmlns:a16="http://schemas.microsoft.com/office/drawing/2014/main" xmlns="" id="{D4361489-6668-00B6-27E0-1AD455F7E30A}"/>
              </a:ext>
            </a:extLst>
          </p:cNvPr>
          <p:cNvSpPr txBox="1"/>
          <p:nvPr/>
        </p:nvSpPr>
        <p:spPr>
          <a:xfrm>
            <a:off x="726345" y="281970"/>
            <a:ext cx="1766689"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03. </a:t>
            </a:r>
            <a:r>
              <a:rPr lang="en-US" altLang="ko-KR" sz="1000" b="1" dirty="0" err="1">
                <a:solidFill>
                  <a:schemeClr val="tx2">
                    <a:lumMod val="75000"/>
                    <a:lumOff val="25000"/>
                  </a:schemeClr>
                </a:solidFill>
                <a:latin typeface="+mn-ea"/>
              </a:rPr>
              <a:t>Client&amp;Partners</a:t>
            </a:r>
            <a:endParaRPr lang="ko-KR" altLang="en-US" sz="1000" dirty="0"/>
          </a:p>
        </p:txBody>
      </p:sp>
      <p:graphicFrame>
        <p:nvGraphicFramePr>
          <p:cNvPr id="4" name="표 3">
            <a:extLst>
              <a:ext uri="{FF2B5EF4-FFF2-40B4-BE49-F238E27FC236}">
                <a16:creationId xmlns:a16="http://schemas.microsoft.com/office/drawing/2014/main" xmlns="" id="{B1CCFE02-1D96-FCBB-E345-6C75B8185814}"/>
              </a:ext>
            </a:extLst>
          </p:cNvPr>
          <p:cNvGraphicFramePr>
            <a:graphicFrameLocks noGrp="1"/>
          </p:cNvGraphicFramePr>
          <p:nvPr>
            <p:extLst>
              <p:ext uri="{D42A27DB-BD31-4B8C-83A1-F6EECF244321}">
                <p14:modId xmlns:p14="http://schemas.microsoft.com/office/powerpoint/2010/main" xmlns="" val="193099245"/>
              </p:ext>
            </p:extLst>
          </p:nvPr>
        </p:nvGraphicFramePr>
        <p:xfrm>
          <a:off x="353683" y="980546"/>
          <a:ext cx="8453886" cy="5203309"/>
        </p:xfrm>
        <a:graphic>
          <a:graphicData uri="http://schemas.openxmlformats.org/drawingml/2006/table">
            <a:tbl>
              <a:tblPr>
                <a:tableStyleId>{B301B821-A1FF-4177-AEE7-76D212191A09}</a:tableStyleId>
              </a:tblPr>
              <a:tblGrid>
                <a:gridCol w="936036">
                  <a:extLst>
                    <a:ext uri="{9D8B030D-6E8A-4147-A177-3AD203B41FA5}">
                      <a16:colId xmlns:a16="http://schemas.microsoft.com/office/drawing/2014/main" xmlns="" val="222862872"/>
                    </a:ext>
                  </a:extLst>
                </a:gridCol>
                <a:gridCol w="3481573">
                  <a:extLst>
                    <a:ext uri="{9D8B030D-6E8A-4147-A177-3AD203B41FA5}">
                      <a16:colId xmlns:a16="http://schemas.microsoft.com/office/drawing/2014/main" xmlns="" val="1278952467"/>
                    </a:ext>
                  </a:extLst>
                </a:gridCol>
                <a:gridCol w="844062">
                  <a:extLst>
                    <a:ext uri="{9D8B030D-6E8A-4147-A177-3AD203B41FA5}">
                      <a16:colId xmlns:a16="http://schemas.microsoft.com/office/drawing/2014/main" xmlns="" val="1744866198"/>
                    </a:ext>
                  </a:extLst>
                </a:gridCol>
                <a:gridCol w="3192215">
                  <a:extLst>
                    <a:ext uri="{9D8B030D-6E8A-4147-A177-3AD203B41FA5}">
                      <a16:colId xmlns:a16="http://schemas.microsoft.com/office/drawing/2014/main" xmlns="" val="891756861"/>
                    </a:ext>
                  </a:extLst>
                </a:gridCol>
              </a:tblGrid>
              <a:tr h="343183">
                <a:tc>
                  <a:txBody>
                    <a:bodyPr/>
                    <a:lstStyle/>
                    <a:p>
                      <a:pPr algn="ctr" rtl="0" fontAlgn="ctr"/>
                      <a:r>
                        <a:rPr lang="ko-KR" altLang="en-US" sz="1000" u="none" strike="noStrike" dirty="0">
                          <a:solidFill>
                            <a:schemeClr val="bg1"/>
                          </a:solidFill>
                          <a:effectLst/>
                        </a:rPr>
                        <a:t>期間</a:t>
                      </a:r>
                      <a:endParaRPr lang="ko-KR" altLang="en-US" sz="1000" b="1" i="0" u="none" strike="noStrike" dirty="0">
                        <a:solidFill>
                          <a:schemeClr val="bg1"/>
                        </a:solidFill>
                        <a:effectLst/>
                        <a:latin typeface="Arial" panose="020B0604020202020204" pitchFamily="34" charset="0"/>
                        <a:ea typeface="맑은 고딕" panose="020B0503020000020004" pitchFamily="50" charset="-127"/>
                      </a:endParaRPr>
                    </a:p>
                  </a:txBody>
                  <a:tcPr marL="6894" marR="6894" marT="6894" marB="0" anchor="ctr">
                    <a:solidFill>
                      <a:schemeClr val="accent1">
                        <a:lumMod val="75000"/>
                      </a:schemeClr>
                    </a:solidFill>
                  </a:tcPr>
                </a:tc>
                <a:tc>
                  <a:txBody>
                    <a:bodyPr/>
                    <a:lstStyle/>
                    <a:p>
                      <a:pPr algn="ctr" rtl="0" fontAlgn="ctr"/>
                      <a:r>
                        <a:rPr lang="ko-KR" altLang="en-US" sz="1000" u="none" strike="noStrike" dirty="0">
                          <a:solidFill>
                            <a:schemeClr val="bg1"/>
                          </a:solidFill>
                          <a:effectLst/>
                        </a:rPr>
                        <a:t>内容</a:t>
                      </a:r>
                      <a:endParaRPr lang="ko-KR" altLang="en-US" sz="1000" b="1" i="0" u="none" strike="noStrike" dirty="0">
                        <a:solidFill>
                          <a:schemeClr val="bg1"/>
                        </a:solidFill>
                        <a:effectLst/>
                        <a:latin typeface="Arial" panose="020B06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solidFill>
                      <a:schemeClr val="accent1">
                        <a:lumMod val="75000"/>
                      </a:schemeClr>
                    </a:solidFill>
                  </a:tcPr>
                </a:tc>
                <a:tc>
                  <a:txBody>
                    <a:bodyPr/>
                    <a:lstStyle/>
                    <a:p>
                      <a:pPr algn="ctr" rtl="0" fontAlgn="ctr"/>
                      <a:r>
                        <a:rPr lang="ko-KR" altLang="en-US" sz="1000" u="none" strike="noStrike" dirty="0">
                          <a:solidFill>
                            <a:schemeClr val="bg1"/>
                          </a:solidFill>
                          <a:effectLst/>
                        </a:rPr>
                        <a:t>期間</a:t>
                      </a:r>
                      <a:endParaRPr lang="ko-KR" altLang="en-US" sz="1000" b="1" i="0" u="none" strike="noStrike" dirty="0">
                        <a:solidFill>
                          <a:schemeClr val="bg1"/>
                        </a:solidFill>
                        <a:effectLst/>
                        <a:latin typeface="Arial" panose="020B06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solidFill>
                      <a:schemeClr val="accent1">
                        <a:lumMod val="75000"/>
                      </a:schemeClr>
                    </a:solidFill>
                  </a:tcPr>
                </a:tc>
                <a:tc>
                  <a:txBody>
                    <a:bodyPr/>
                    <a:lstStyle/>
                    <a:p>
                      <a:pPr algn="ctr" rtl="0" fontAlgn="ctr"/>
                      <a:r>
                        <a:rPr lang="ko-KR" altLang="en-US" sz="1000" u="none" strike="noStrike" dirty="0">
                          <a:solidFill>
                            <a:schemeClr val="bg1"/>
                          </a:solidFill>
                          <a:effectLst/>
                        </a:rPr>
                        <a:t>内容</a:t>
                      </a:r>
                      <a:endParaRPr lang="ko-KR" altLang="en-US" sz="1000" b="1" i="0" u="none" strike="noStrike" dirty="0">
                        <a:solidFill>
                          <a:schemeClr val="bg1"/>
                        </a:solidFill>
                        <a:effectLst/>
                        <a:latin typeface="Arial" panose="020B0604020202020204" pitchFamily="34" charset="0"/>
                        <a:ea typeface="맑은 고딕" panose="020B0503020000020004" pitchFamily="50" charset="-127"/>
                      </a:endParaRPr>
                    </a:p>
                  </a:txBody>
                  <a:tcPr marL="6894" marR="6894" marT="6894" marB="0" anchor="ctr">
                    <a:solidFill>
                      <a:schemeClr val="accent1">
                        <a:lumMod val="75000"/>
                      </a:schemeClr>
                    </a:solidFill>
                  </a:tcPr>
                </a:tc>
                <a:extLst>
                  <a:ext uri="{0D108BD9-81ED-4DB2-BD59-A6C34878D82A}">
                    <a16:rowId xmlns:a16="http://schemas.microsoft.com/office/drawing/2014/main" xmlns="" val="4117383295"/>
                  </a:ext>
                </a:extLst>
              </a:tr>
              <a:tr h="270007">
                <a:tc>
                  <a:txBody>
                    <a:bodyPr/>
                    <a:lstStyle/>
                    <a:p>
                      <a:pPr algn="ctr" rtl="0" fontAlgn="ctr"/>
                      <a:r>
                        <a:rPr lang="en-US" altLang="ko-KR" sz="800" u="none" strike="noStrike" dirty="0">
                          <a:effectLst/>
                        </a:rPr>
                        <a:t>2017.01.7~8</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zh-TW" altLang="en-US" sz="800" u="none" strike="noStrike" dirty="0">
                          <a:effectLst/>
                        </a:rPr>
                        <a:t>大田工業高校</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2019.04.25</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zh-TW" altLang="en-US" sz="800" u="none" strike="noStrike" dirty="0">
                          <a:effectLst/>
                        </a:rPr>
                        <a:t>京畿道安山市下水処理場</a:t>
                      </a:r>
                      <a:endParaRPr lang="ko-KR" altLang="en-US" sz="800" u="none" strike="noStrike" dirty="0">
                        <a:effectLst/>
                      </a:endParaRPr>
                    </a:p>
                  </a:txBody>
                  <a:tcPr marL="6894" marR="6894" marT="6894" marB="0" anchor="ctr"/>
                </a:tc>
                <a:extLst>
                  <a:ext uri="{0D108BD9-81ED-4DB2-BD59-A6C34878D82A}">
                    <a16:rowId xmlns:a16="http://schemas.microsoft.com/office/drawing/2014/main" xmlns="" val="3843519445"/>
                  </a:ext>
                </a:extLst>
              </a:tr>
              <a:tr h="270007">
                <a:tc>
                  <a:txBody>
                    <a:bodyPr/>
                    <a:lstStyle/>
                    <a:p>
                      <a:pPr algn="ctr" rtl="0" fontAlgn="ctr"/>
                      <a:r>
                        <a:rPr lang="en-US" altLang="ko-KR" sz="800" u="none" strike="noStrike">
                          <a:effectLst/>
                        </a:rPr>
                        <a:t>2017.02.27~03.13</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zh-TW" altLang="en-US" sz="800" u="none" strike="noStrike" dirty="0">
                          <a:effectLst/>
                        </a:rPr>
                        <a:t>忠南牙山警察教育院（火災現場）洗浄</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2019.06.20</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ko-KR" altLang="en-US" sz="800" u="none" strike="noStrike" dirty="0">
                          <a:effectLst/>
                        </a:rPr>
                        <a:t>京畿道安山市香南公団</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2643033019"/>
                  </a:ext>
                </a:extLst>
              </a:tr>
              <a:tr h="270007">
                <a:tc>
                  <a:txBody>
                    <a:bodyPr/>
                    <a:lstStyle/>
                    <a:p>
                      <a:pPr algn="ctr" rtl="0" fontAlgn="ctr"/>
                      <a:r>
                        <a:rPr lang="en-US" altLang="ko-KR" sz="800" u="none" strike="noStrike" dirty="0">
                          <a:effectLst/>
                        </a:rPr>
                        <a:t>2017.03.21</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平昌ソウル大学キャンパス（火災現場）洗浄</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2019.10.23</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ja-JP" sz="800" u="none" strike="noStrike" dirty="0">
                          <a:effectLst/>
                        </a:rPr>
                        <a:t>•</a:t>
                      </a:r>
                      <a:r>
                        <a:rPr lang="ja-JP" altLang="en-US" sz="800" u="none" strike="noStrike" dirty="0">
                          <a:effectLst/>
                        </a:rPr>
                        <a:t>忠清南道桂龍市ビサバルアパートメント</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3538637511"/>
                  </a:ext>
                </a:extLst>
              </a:tr>
              <a:tr h="270007">
                <a:tc>
                  <a:txBody>
                    <a:bodyPr/>
                    <a:lstStyle/>
                    <a:p>
                      <a:pPr algn="ctr" rtl="0" fontAlgn="ctr"/>
                      <a:r>
                        <a:rPr lang="en-US" altLang="ko-KR" sz="800" u="none" strike="noStrike">
                          <a:effectLst/>
                        </a:rPr>
                        <a:t>2017.03.25</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ko-KR" altLang="en-US" sz="800" u="none" strike="noStrike" dirty="0">
                          <a:effectLst/>
                        </a:rPr>
                        <a:t>安山郷南工業団地韓国</a:t>
                      </a:r>
                      <a:r>
                        <a:rPr lang="ja-JP" altLang="en-US" sz="800" u="none" strike="noStrike" dirty="0">
                          <a:effectLst/>
                        </a:rPr>
                        <a:t>アンセン</a:t>
                      </a:r>
                      <a:r>
                        <a:rPr lang="ko-KR" altLang="en-US" sz="800" u="none" strike="noStrike" dirty="0">
                          <a:effectLst/>
                        </a:rPr>
                        <a:t>製作生産</a:t>
                      </a:r>
                      <a:r>
                        <a:rPr lang="ja-JP" altLang="en-US" sz="800" u="none" strike="noStrike" dirty="0">
                          <a:effectLst/>
                        </a:rPr>
                        <a:t>ライン </a:t>
                      </a:r>
                      <a:r>
                        <a:rPr lang="en-US" altLang="ko-KR" sz="800" u="none" strike="noStrike" dirty="0">
                          <a:effectLst/>
                        </a:rPr>
                        <a:t>Control Panel</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2019.11.30</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ko-KR" altLang="en-US" sz="800" u="none" strike="noStrike" dirty="0">
                          <a:effectLst/>
                        </a:rPr>
                        <a:t>京畿道安山市一城新薬</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1321758258"/>
                  </a:ext>
                </a:extLst>
              </a:tr>
              <a:tr h="270007">
                <a:tc>
                  <a:txBody>
                    <a:bodyPr/>
                    <a:lstStyle/>
                    <a:p>
                      <a:pPr algn="ctr" rtl="0" fontAlgn="ctr"/>
                      <a:r>
                        <a:rPr lang="en-US" altLang="ko-KR" sz="800" u="none" strike="noStrike">
                          <a:effectLst/>
                        </a:rPr>
                        <a:t>2017.04.25</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城東区区義洞大林アクロリバー柱状複合</a:t>
                      </a:r>
                      <a:r>
                        <a:rPr lang="en-US" altLang="ja-JP" sz="800" u="none" strike="noStrike" dirty="0">
                          <a:effectLst/>
                        </a:rPr>
                        <a:t>APT</a:t>
                      </a:r>
                      <a:r>
                        <a:rPr lang="ja-JP" altLang="en-US" sz="800" u="none" strike="noStrike" dirty="0">
                          <a:effectLst/>
                        </a:rPr>
                        <a:t>電気施設火災現場洗浄</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2020~2023</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ja-JP" sz="800" u="none" strike="noStrike" dirty="0">
                          <a:effectLst/>
                        </a:rPr>
                        <a:t>• </a:t>
                      </a:r>
                      <a:r>
                        <a:rPr lang="ja-JP" altLang="en-US" sz="800" u="none" strike="noStrike" dirty="0">
                          <a:effectLst/>
                        </a:rPr>
                        <a:t>各国別の船舶配電盤</a:t>
                      </a:r>
                      <a:r>
                        <a:rPr lang="en-US" altLang="ja-JP" sz="800" u="none" strike="noStrike" dirty="0">
                          <a:effectLst/>
                        </a:rPr>
                        <a:t>CLEANING</a:t>
                      </a:r>
                      <a:r>
                        <a:rPr lang="ja-JP" altLang="en-US" sz="800" u="none" strike="noStrike" dirty="0">
                          <a:effectLst/>
                        </a:rPr>
                        <a:t>韓国、中国、ロシアなど</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3845960649"/>
                  </a:ext>
                </a:extLst>
              </a:tr>
              <a:tr h="270007">
                <a:tc>
                  <a:txBody>
                    <a:bodyPr/>
                    <a:lstStyle/>
                    <a:p>
                      <a:pPr algn="ctr" rtl="0" fontAlgn="ctr"/>
                      <a:r>
                        <a:rPr lang="en-US" altLang="ko-KR" sz="800" u="none" strike="noStrike">
                          <a:effectLst/>
                        </a:rPr>
                        <a:t>2017.04.26</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京畿南部道路（株）高速道路トンネル電気施設</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2021.08.12</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zh-TW" altLang="en-US" sz="800" u="none" strike="noStrike" dirty="0">
                          <a:effectLst/>
                        </a:rPr>
                        <a:t>韓国原子力発電所</a:t>
                      </a:r>
                      <a:r>
                        <a:rPr lang="en-US" altLang="zh-TW" sz="800" u="none" strike="noStrike" dirty="0">
                          <a:effectLst/>
                        </a:rPr>
                        <a:t>DS180</a:t>
                      </a:r>
                      <a:r>
                        <a:rPr lang="zh-TW" altLang="en-US" sz="800" u="none" strike="noStrike" dirty="0">
                          <a:effectLst/>
                        </a:rPr>
                        <a:t>配達</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1804596968"/>
                  </a:ext>
                </a:extLst>
              </a:tr>
              <a:tr h="270007">
                <a:tc>
                  <a:txBody>
                    <a:bodyPr/>
                    <a:lstStyle/>
                    <a:p>
                      <a:pPr algn="ctr" rtl="0" fontAlgn="ctr"/>
                      <a:r>
                        <a:rPr lang="en-US" altLang="ko-KR" sz="800" u="none" strike="noStrike">
                          <a:effectLst/>
                        </a:rPr>
                        <a:t>2017.06.01~07.14</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空港鉄道乗り場安全門（</a:t>
                      </a:r>
                      <a:r>
                        <a:rPr lang="en-US" altLang="ja-JP" sz="800" u="none" strike="noStrike" dirty="0">
                          <a:effectLst/>
                        </a:rPr>
                        <a:t>PSD</a:t>
                      </a:r>
                      <a:r>
                        <a:rPr lang="ja-JP" altLang="en-US" sz="800" u="none" strike="noStrike" dirty="0">
                          <a:effectLst/>
                        </a:rPr>
                        <a:t>） 駆動部 特殊清掃用役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2021.08.15~30</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ko-KR" altLang="en-US" sz="800" u="none" strike="noStrike" dirty="0">
                          <a:effectLst/>
                        </a:rPr>
                        <a:t>道路工事（月城</a:t>
                      </a:r>
                      <a:r>
                        <a:rPr lang="ja-JP" altLang="en-US" sz="800" u="none" strike="noStrike" dirty="0">
                          <a:effectLst/>
                        </a:rPr>
                        <a:t>トンネル）</a:t>
                      </a:r>
                      <a:r>
                        <a:rPr lang="ko-KR" altLang="en-US" sz="800" u="none" strike="noStrike" dirty="0" err="1">
                          <a:effectLst/>
                        </a:rPr>
                        <a:t>配電盤</a:t>
                      </a:r>
                      <a:r>
                        <a:rPr lang="ko-KR" altLang="en-US" sz="800" u="none" strike="noStrike" dirty="0">
                          <a:effectLst/>
                        </a:rPr>
                        <a:t> </a:t>
                      </a:r>
                      <a:r>
                        <a:rPr lang="en-US" altLang="ko-KR" sz="800" u="none" strike="noStrike" dirty="0">
                          <a:effectLst/>
                        </a:rPr>
                        <a:t>CLEANING</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2081220898"/>
                  </a:ext>
                </a:extLst>
              </a:tr>
              <a:tr h="270007">
                <a:tc>
                  <a:txBody>
                    <a:bodyPr/>
                    <a:lstStyle/>
                    <a:p>
                      <a:pPr algn="ctr" rtl="0" fontAlgn="ctr"/>
                      <a:r>
                        <a:rPr lang="en-US" altLang="ko-KR" sz="800" u="none" strike="noStrike">
                          <a:effectLst/>
                        </a:rPr>
                        <a:t>2017.07.08~12.31</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ソウル交通公社機械設備 動力制御盤整備及び清掃用役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2021.02</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マステック</a:t>
                      </a:r>
                      <a:r>
                        <a:rPr lang="ko-KR" altLang="en-US" sz="800" u="none" strike="noStrike" dirty="0" err="1">
                          <a:effectLst/>
                        </a:rPr>
                        <a:t>重工業変電室配電盤</a:t>
                      </a:r>
                      <a:r>
                        <a:rPr lang="ko-KR" altLang="en-US" sz="800" u="none" strike="noStrike" dirty="0">
                          <a:effectLst/>
                        </a:rPr>
                        <a:t> </a:t>
                      </a:r>
                      <a:r>
                        <a:rPr lang="en-US" altLang="ko-KR" sz="800" u="none" strike="noStrike" dirty="0">
                          <a:effectLst/>
                        </a:rPr>
                        <a:t>CLEANING</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2303744870"/>
                  </a:ext>
                </a:extLst>
              </a:tr>
              <a:tr h="270007">
                <a:tc>
                  <a:txBody>
                    <a:bodyPr/>
                    <a:lstStyle/>
                    <a:p>
                      <a:pPr algn="ctr" rtl="0" fontAlgn="ctr"/>
                      <a:r>
                        <a:rPr lang="en-US" altLang="ko-KR" sz="800" u="none" strike="noStrike">
                          <a:effectLst/>
                        </a:rPr>
                        <a:t>2017.08.02</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京畿道安山市三千堂製薬電気施設ダストクリーニングサービス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dirty="0">
                          <a:effectLst/>
                        </a:rPr>
                        <a:t>2022.06</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zh-TW" altLang="en-US" sz="800" u="none" strike="noStrike" dirty="0">
                          <a:effectLst/>
                        </a:rPr>
                        <a:t>釜山上水道</a:t>
                      </a:r>
                      <a:r>
                        <a:rPr lang="en-US" altLang="zh-TW" sz="800" u="none" strike="noStrike" dirty="0">
                          <a:effectLst/>
                        </a:rPr>
                        <a:t>DS180</a:t>
                      </a:r>
                      <a:r>
                        <a:rPr lang="zh-TW" altLang="en-US" sz="800" u="none" strike="noStrike" dirty="0">
                          <a:effectLst/>
                        </a:rPr>
                        <a:t>配達</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121194432"/>
                  </a:ext>
                </a:extLst>
              </a:tr>
              <a:tr h="270007">
                <a:tc>
                  <a:txBody>
                    <a:bodyPr/>
                    <a:lstStyle/>
                    <a:p>
                      <a:pPr algn="ctr" rtl="0" fontAlgn="ctr"/>
                      <a:r>
                        <a:rPr lang="en-US" altLang="ko-KR" sz="800" u="none" strike="noStrike">
                          <a:effectLst/>
                        </a:rPr>
                        <a:t>2017.09.04</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京畿道華城市ボンダム東和中学校電気施設ダストクリーニングサービス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2022.1</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ko-KR" altLang="en-US" sz="800" u="none" strike="noStrike" dirty="0" err="1">
                          <a:effectLst/>
                        </a:rPr>
                        <a:t>釜山江西区役所</a:t>
                      </a:r>
                      <a:r>
                        <a:rPr lang="ko-KR" altLang="en-US" sz="800" u="none" strike="noStrike" dirty="0">
                          <a:effectLst/>
                        </a:rPr>
                        <a:t>（江西区道路</a:t>
                      </a:r>
                      <a:r>
                        <a:rPr lang="ja-JP" altLang="en-US" sz="800" u="none" strike="noStrike" dirty="0">
                          <a:effectLst/>
                        </a:rPr>
                        <a:t>トンネル</a:t>
                      </a:r>
                      <a:r>
                        <a:rPr lang="ko-KR" altLang="en-US" sz="800" u="none" strike="noStrike" dirty="0" err="1">
                          <a:effectLst/>
                        </a:rPr>
                        <a:t>配電盤</a:t>
                      </a:r>
                      <a:r>
                        <a:rPr lang="en-US" altLang="ko-KR" sz="800" u="none" strike="noStrike" dirty="0">
                          <a:effectLst/>
                        </a:rPr>
                        <a:t>CLEANING</a:t>
                      </a:r>
                      <a:r>
                        <a:rPr lang="ko-KR" altLang="en-US" sz="800" u="none" strike="noStrike" dirty="0">
                          <a:effectLst/>
                        </a:rPr>
                        <a:t>）</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3941390456"/>
                  </a:ext>
                </a:extLst>
              </a:tr>
              <a:tr h="270007">
                <a:tc>
                  <a:txBody>
                    <a:bodyPr/>
                    <a:lstStyle/>
                    <a:p>
                      <a:pPr algn="ctr" rtl="0" fontAlgn="ctr"/>
                      <a:r>
                        <a:rPr lang="en-US" altLang="ko-KR" sz="800" u="none" strike="noStrike">
                          <a:effectLst/>
                        </a:rPr>
                        <a:t>2017.12.08</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仁川広域市富平松内地下車も電気施設ダスト清掃用役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2022.1</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ko-KR" altLang="en-US" sz="800" u="none" strike="noStrike" dirty="0">
                          <a:effectLst/>
                        </a:rPr>
                        <a:t>釜山</a:t>
                      </a:r>
                      <a:r>
                        <a:rPr lang="ja-JP" altLang="en-US" sz="800" u="none" strike="noStrike" dirty="0">
                          <a:effectLst/>
                        </a:rPr>
                        <a:t>チャガルチ</a:t>
                      </a:r>
                      <a:r>
                        <a:rPr lang="ko-KR" altLang="en-US" sz="800" u="none" strike="noStrike" dirty="0" err="1">
                          <a:effectLst/>
                        </a:rPr>
                        <a:t>市場変電室配電盤</a:t>
                      </a:r>
                      <a:r>
                        <a:rPr lang="ko-KR" altLang="en-US" sz="800" u="none" strike="noStrike" dirty="0">
                          <a:effectLst/>
                        </a:rPr>
                        <a:t> </a:t>
                      </a:r>
                      <a:r>
                        <a:rPr lang="en-US" altLang="ko-KR" sz="800" u="none" strike="noStrike" dirty="0">
                          <a:effectLst/>
                        </a:rPr>
                        <a:t>CLEANING</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2551044032"/>
                  </a:ext>
                </a:extLst>
              </a:tr>
              <a:tr h="270007">
                <a:tc>
                  <a:txBody>
                    <a:bodyPr/>
                    <a:lstStyle/>
                    <a:p>
                      <a:pPr algn="ctr" rtl="0" fontAlgn="ctr"/>
                      <a:r>
                        <a:rPr lang="en-US" altLang="ko-KR" sz="800" u="none" strike="noStrike">
                          <a:effectLst/>
                        </a:rPr>
                        <a:t>2017.12.11-12</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韓国道路公社光京トンネル電気施設ダスト清掃用役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2022.11</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zh-TW" altLang="en-US" sz="800" u="none" strike="noStrike" dirty="0">
                          <a:effectLst/>
                        </a:rPr>
                        <a:t>韓国西部発電所</a:t>
                      </a:r>
                      <a:r>
                        <a:rPr lang="en-US" altLang="zh-TW" sz="800" u="none" strike="noStrike" dirty="0">
                          <a:effectLst/>
                        </a:rPr>
                        <a:t>DS180</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2586459419"/>
                  </a:ext>
                </a:extLst>
              </a:tr>
              <a:tr h="270007">
                <a:tc>
                  <a:txBody>
                    <a:bodyPr/>
                    <a:lstStyle/>
                    <a:p>
                      <a:pPr algn="ctr" rtl="0" fontAlgn="ctr"/>
                      <a:r>
                        <a:rPr lang="en-US" altLang="ko-KR" sz="800" u="none" strike="noStrike">
                          <a:effectLst/>
                        </a:rPr>
                        <a:t>2018.06.17</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ナノテクミク内（株）生産ライン</a:t>
                      </a:r>
                      <a:r>
                        <a:rPr lang="en-US" altLang="ja-JP" sz="800" u="none" strike="noStrike" dirty="0">
                          <a:effectLst/>
                        </a:rPr>
                        <a:t>Control Panel</a:t>
                      </a:r>
                      <a:r>
                        <a:rPr lang="ja-JP" altLang="en-US" sz="800" u="none" strike="noStrike" dirty="0">
                          <a:effectLst/>
                        </a:rPr>
                        <a:t>無停電活線絶縁ダストクリーニング用役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2023.02</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ko-KR" altLang="en-US" sz="800" u="none" strike="noStrike" dirty="0">
                          <a:effectLst/>
                        </a:rPr>
                        <a:t>中国</a:t>
                      </a:r>
                      <a:r>
                        <a:rPr lang="en-US" altLang="ko-KR" sz="800" u="none" strike="noStrike" dirty="0">
                          <a:effectLst/>
                        </a:rPr>
                        <a:t>DS180 1.950.COOL</a:t>
                      </a:r>
                      <a:r>
                        <a:rPr lang="ko-KR" altLang="en-US" sz="800" u="none" strike="noStrike" dirty="0">
                          <a:effectLst/>
                        </a:rPr>
                        <a:t>契約</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3742070920"/>
                  </a:ext>
                </a:extLst>
              </a:tr>
              <a:tr h="270007">
                <a:tc>
                  <a:txBody>
                    <a:bodyPr/>
                    <a:lstStyle/>
                    <a:p>
                      <a:pPr algn="ctr" rtl="0" fontAlgn="ctr"/>
                      <a:r>
                        <a:rPr lang="en-US" altLang="ko-KR" sz="800" u="none" strike="noStrike">
                          <a:effectLst/>
                        </a:rPr>
                        <a:t>2018.07.02~12.31</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ソウル交通公社 </a:t>
                      </a:r>
                      <a:r>
                        <a:rPr lang="en-US" altLang="ja-JP" sz="800" u="none" strike="noStrike" dirty="0">
                          <a:effectLst/>
                        </a:rPr>
                        <a:t>Control Panel </a:t>
                      </a:r>
                      <a:r>
                        <a:rPr lang="ja-JP" altLang="en-US" sz="800" u="none" strike="noStrike" dirty="0">
                          <a:effectLst/>
                        </a:rPr>
                        <a:t>無停電活線 絶縁ダストクリーニング用役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2023.03</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ko-KR" altLang="en-US" sz="800" u="none" strike="noStrike" dirty="0" err="1">
                          <a:effectLst/>
                        </a:rPr>
                        <a:t>平沢太陽光発電所配電盤</a:t>
                      </a:r>
                      <a:r>
                        <a:rPr lang="ko-KR" altLang="en-US" sz="800" u="none" strike="noStrike" dirty="0">
                          <a:effectLst/>
                        </a:rPr>
                        <a:t> </a:t>
                      </a:r>
                      <a:r>
                        <a:rPr lang="en-US" altLang="ko-KR" sz="800" u="none" strike="noStrike" dirty="0">
                          <a:effectLst/>
                        </a:rPr>
                        <a:t>CLEANING</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2823365745"/>
                  </a:ext>
                </a:extLst>
              </a:tr>
              <a:tr h="270007">
                <a:tc>
                  <a:txBody>
                    <a:bodyPr/>
                    <a:lstStyle/>
                    <a:p>
                      <a:pPr algn="ctr" rtl="0" fontAlgn="ctr"/>
                      <a:r>
                        <a:rPr lang="en-US" altLang="ko-KR" sz="800" u="none" strike="noStrike">
                          <a:effectLst/>
                        </a:rPr>
                        <a:t>2018.07.18</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済州島東部畜産電気施設火災現場ダスト清掃用役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2023.08</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zh-TW" altLang="en-US" sz="800" u="none" strike="noStrike" dirty="0">
                          <a:effectLst/>
                        </a:rPr>
                        <a:t>汝矣島純福音松坡教会変電室配電班 </a:t>
                      </a:r>
                      <a:r>
                        <a:rPr lang="en-US" altLang="zh-TW" sz="800" u="none" strike="noStrike" dirty="0">
                          <a:effectLst/>
                        </a:rPr>
                        <a:t>CLEANLING</a:t>
                      </a:r>
                      <a:r>
                        <a:rPr lang="zh-TW" altLang="en-US" sz="800" u="none" strike="noStrike" dirty="0">
                          <a:effectLst/>
                        </a:rPr>
                        <a:t>。</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3724429907"/>
                  </a:ext>
                </a:extLst>
              </a:tr>
              <a:tr h="270007">
                <a:tc>
                  <a:txBody>
                    <a:bodyPr/>
                    <a:lstStyle/>
                    <a:p>
                      <a:pPr algn="ctr" rtl="0" fontAlgn="ctr"/>
                      <a:r>
                        <a:rPr lang="en-US" altLang="ko-KR" sz="800" u="none" strike="noStrike">
                          <a:effectLst/>
                        </a:rPr>
                        <a:t>2018.09.18~19</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京畿道麗州市</a:t>
                      </a:r>
                      <a:r>
                        <a:rPr lang="en-US" altLang="ja-JP" sz="800" u="none" strike="noStrike" dirty="0">
                          <a:effectLst/>
                        </a:rPr>
                        <a:t>KCC</a:t>
                      </a:r>
                      <a:r>
                        <a:rPr lang="ja-JP" altLang="en-US" sz="800" u="none" strike="noStrike" dirty="0">
                          <a:effectLst/>
                        </a:rPr>
                        <a:t>工場ダストクリーニングサービス</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2023.11</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en-US" altLang="ko-KR" sz="800" u="none" strike="noStrike" dirty="0">
                          <a:effectLst/>
                        </a:rPr>
                        <a:t>•</a:t>
                      </a:r>
                      <a:r>
                        <a:rPr lang="ko-KR" altLang="en-US" sz="800" u="none" strike="noStrike" dirty="0">
                          <a:effectLst/>
                        </a:rPr>
                        <a:t> </a:t>
                      </a:r>
                      <a:r>
                        <a:rPr lang="zh-TW" altLang="en-US" sz="800" u="none" strike="noStrike" dirty="0">
                          <a:effectLst/>
                        </a:rPr>
                        <a:t>国防部勤務支援団変電室配電盤 </a:t>
                      </a:r>
                      <a:r>
                        <a:rPr lang="en-US" altLang="zh-TW" sz="800" u="none" strike="noStrike" dirty="0">
                          <a:effectLst/>
                        </a:rPr>
                        <a:t>CLEANLING</a:t>
                      </a:r>
                      <a:r>
                        <a:rPr lang="zh-TW" altLang="en-US" sz="800" u="none" strike="noStrike" dirty="0">
                          <a:effectLst/>
                        </a:rPr>
                        <a:t>。</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3753499039"/>
                  </a:ext>
                </a:extLst>
              </a:tr>
              <a:tr h="270007">
                <a:tc>
                  <a:txBody>
                    <a:bodyPr/>
                    <a:lstStyle/>
                    <a:p>
                      <a:pPr algn="ctr" rtl="0" fontAlgn="ctr"/>
                      <a:r>
                        <a:rPr lang="en-US" altLang="ko-KR" sz="800" u="none" strike="noStrike">
                          <a:effectLst/>
                        </a:rPr>
                        <a:t>2019.04.12</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ja-JP" altLang="en-US" sz="800" u="none" strike="noStrike" dirty="0">
                          <a:effectLst/>
                        </a:rPr>
                        <a:t>京畿道日記イヤモンド</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en-US" altLang="ko-KR" sz="800" u="none" strike="noStrike">
                          <a:effectLst/>
                        </a:rPr>
                        <a:t>2023.12</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r>
                        <a:rPr lang="en-US" altLang="ko-KR" sz="800" u="none" strike="noStrike" dirty="0">
                          <a:effectLst/>
                        </a:rPr>
                        <a:t>• </a:t>
                      </a:r>
                      <a:r>
                        <a:rPr lang="zh-TW" altLang="en-US" sz="800" u="none" strike="noStrike" dirty="0">
                          <a:effectLst/>
                        </a:rPr>
                        <a:t>論山訓練所配電盤 </a:t>
                      </a:r>
                      <a:r>
                        <a:rPr lang="en-US" altLang="zh-TW" sz="800" u="none" strike="noStrike" dirty="0">
                          <a:effectLst/>
                        </a:rPr>
                        <a:t>CLEANLING</a:t>
                      </a:r>
                      <a:r>
                        <a:rPr lang="zh-TW" altLang="en-US" sz="800" u="none" strike="noStrike" dirty="0">
                          <a:effectLst/>
                        </a:rPr>
                        <a:t>。</a:t>
                      </a:r>
                      <a:endParaRPr lang="en-US" altLang="ko-KR"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414870697"/>
                  </a:ext>
                </a:extLst>
              </a:tr>
              <a:tr h="270007">
                <a:tc>
                  <a:txBody>
                    <a:bodyPr/>
                    <a:lstStyle/>
                    <a:p>
                      <a:pPr algn="ctr" rtl="0" fontAlgn="ctr"/>
                      <a:r>
                        <a:rPr lang="en-US" altLang="ko-KR" sz="800" u="none" strike="noStrike">
                          <a:effectLst/>
                        </a:rPr>
                        <a:t>2019.04.23</a:t>
                      </a:r>
                      <a:endParaRPr lang="en-US" altLang="ko-KR"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tc>
                <a:tc>
                  <a:txBody>
                    <a:bodyPr/>
                    <a:lstStyle/>
                    <a:p>
                      <a:pPr algn="l" rtl="0" fontAlgn="ctr"/>
                      <a:r>
                        <a:rPr lang="ko-KR" altLang="en-US" sz="800" u="none" strike="noStrike" dirty="0">
                          <a:effectLst/>
                        </a:rPr>
                        <a:t> </a:t>
                      </a:r>
                      <a:r>
                        <a:rPr lang="en-US" altLang="ko-KR" sz="800" u="none" strike="noStrike" dirty="0">
                          <a:effectLst/>
                        </a:rPr>
                        <a:t>• </a:t>
                      </a:r>
                      <a:r>
                        <a:rPr lang="zh-TW" altLang="en-US" sz="800" u="none" strike="noStrike" dirty="0">
                          <a:effectLst/>
                        </a:rPr>
                        <a:t>京畿道安山市香南公団三千堂製薬</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lnR w="12700" cap="flat" cmpd="sng" algn="ctr">
                      <a:solidFill>
                        <a:schemeClr val="accent1">
                          <a:lumMod val="75000"/>
                        </a:schemeClr>
                      </a:solidFill>
                      <a:prstDash val="solid"/>
                      <a:round/>
                      <a:headEnd type="none" w="med" len="med"/>
                      <a:tailEnd type="none" w="med" len="med"/>
                    </a:lnR>
                  </a:tcPr>
                </a:tc>
                <a:tc>
                  <a:txBody>
                    <a:bodyPr/>
                    <a:lstStyle/>
                    <a:p>
                      <a:pPr algn="ctr" rtl="0" fontAlgn="ctr"/>
                      <a:r>
                        <a:rPr lang="ko-KR" altLang="en-US" sz="800" u="none" strike="noStrike">
                          <a:effectLst/>
                        </a:rPr>
                        <a:t>　</a:t>
                      </a:r>
                      <a:endParaRPr lang="ko-KR" altLang="en-US" sz="800" b="0" i="0" u="none" strike="noStrike">
                        <a:solidFill>
                          <a:srgbClr val="000000"/>
                        </a:solidFill>
                        <a:effectLst/>
                        <a:latin typeface="Aptos" panose="020B0004020202020204" pitchFamily="34" charset="0"/>
                        <a:ea typeface="맑은 고딕" panose="020B0503020000020004" pitchFamily="50" charset="-127"/>
                      </a:endParaRPr>
                    </a:p>
                  </a:txBody>
                  <a:tcPr marL="6894" marR="6894" marT="6894" marB="0" anchor="ctr">
                    <a:lnL w="12700" cap="flat" cmpd="sng" algn="ctr">
                      <a:solidFill>
                        <a:schemeClr val="accent1">
                          <a:lumMod val="75000"/>
                        </a:schemeClr>
                      </a:solidFill>
                      <a:prstDash val="solid"/>
                      <a:round/>
                      <a:headEnd type="none" w="med" len="med"/>
                      <a:tailEnd type="none" w="med" len="med"/>
                    </a:lnL>
                  </a:tcPr>
                </a:tc>
                <a:tc>
                  <a:txBody>
                    <a:bodyPr/>
                    <a:lstStyle/>
                    <a:p>
                      <a:pPr algn="l" rtl="0" fontAlgn="ctr"/>
                      <a:r>
                        <a:rPr lang="ko-KR" altLang="en-US" sz="800" u="none" strike="noStrike" dirty="0">
                          <a:effectLst/>
                        </a:rPr>
                        <a:t>　</a:t>
                      </a:r>
                      <a:endParaRPr lang="ko-KR" altLang="en-US" sz="800" b="0" i="0" u="none" strike="noStrike" dirty="0">
                        <a:solidFill>
                          <a:srgbClr val="000000"/>
                        </a:solidFill>
                        <a:effectLst/>
                        <a:latin typeface="Aptos" panose="020B0004020202020204" pitchFamily="34" charset="0"/>
                        <a:ea typeface="맑은 고딕" panose="020B0503020000020004" pitchFamily="50" charset="-127"/>
                      </a:endParaRPr>
                    </a:p>
                  </a:txBody>
                  <a:tcPr marL="6894" marR="6894" marT="6894" marB="0" anchor="ctr"/>
                </a:tc>
                <a:extLst>
                  <a:ext uri="{0D108BD9-81ED-4DB2-BD59-A6C34878D82A}">
                    <a16:rowId xmlns:a16="http://schemas.microsoft.com/office/drawing/2014/main" xmlns="" val="238030469"/>
                  </a:ext>
                </a:extLst>
              </a:tr>
            </a:tbl>
          </a:graphicData>
        </a:graphic>
      </p:graphicFrame>
    </p:spTree>
    <p:extLst>
      <p:ext uri="{BB962C8B-B14F-4D97-AF65-F5344CB8AC3E}">
        <p14:creationId xmlns:p14="http://schemas.microsoft.com/office/powerpoint/2010/main" xmlns="" val="3906448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descr="사업상 악수">
            <a:extLst>
              <a:ext uri="{FF2B5EF4-FFF2-40B4-BE49-F238E27FC236}">
                <a16:creationId xmlns:a16="http://schemas.microsoft.com/office/drawing/2014/main" xmlns="" id="{AF49513A-3DF2-0396-FCD0-F5CADE041D30}"/>
              </a:ext>
            </a:extLst>
          </p:cNvPr>
          <p:cNvPicPr>
            <a:picLocks noChangeAspect="1"/>
          </p:cNvPicPr>
          <p:nvPr/>
        </p:nvPicPr>
        <p:blipFill>
          <a:blip r:embed="rId2" cstate="print">
            <a:alphaModFix amt="50000"/>
            <a:extLst>
              <a:ext uri="{28A0092B-C50C-407E-A947-70E740481C1C}">
                <a14:useLocalDpi xmlns:a14="http://schemas.microsoft.com/office/drawing/2010/main" xmlns="" val="0"/>
              </a:ext>
            </a:extLst>
          </a:blip>
          <a:stretch>
            <a:fillRect/>
          </a:stretch>
        </p:blipFill>
        <p:spPr>
          <a:xfrm>
            <a:off x="1" y="-9168"/>
            <a:ext cx="9144000" cy="6867168"/>
          </a:xfrm>
          <a:prstGeom prst="rect">
            <a:avLst/>
          </a:prstGeom>
        </p:spPr>
      </p:pic>
      <p:sp>
        <p:nvSpPr>
          <p:cNvPr id="3" name="제목 2">
            <a:extLst>
              <a:ext uri="{FF2B5EF4-FFF2-40B4-BE49-F238E27FC236}">
                <a16:creationId xmlns:a16="http://schemas.microsoft.com/office/drawing/2014/main" xmlns="" id="{14AD5E64-DC13-4C40-5BE1-497CCA604962}"/>
              </a:ext>
            </a:extLst>
          </p:cNvPr>
          <p:cNvSpPr>
            <a:spLocks noGrp="1"/>
          </p:cNvSpPr>
          <p:nvPr>
            <p:ph type="title"/>
          </p:nvPr>
        </p:nvSpPr>
        <p:spPr>
          <a:xfrm>
            <a:off x="1871394" y="3424416"/>
            <a:ext cx="5067121" cy="931862"/>
          </a:xfrm>
        </p:spPr>
        <p:txBody>
          <a:bodyPr>
            <a:noAutofit/>
          </a:bodyPr>
          <a:lstStyle/>
          <a:p>
            <a:pPr algn="ctr"/>
            <a:r>
              <a:rPr lang="en-US" altLang="ko-KR" sz="6000" dirty="0">
                <a:solidFill>
                  <a:srgbClr val="002060"/>
                </a:solidFill>
                <a:latin typeface="휴먼둥근헤드라인" panose="02030504000101010101" pitchFamily="18" charset="-127"/>
                <a:ea typeface="휴먼둥근헤드라인" panose="02030504000101010101" pitchFamily="18" charset="-127"/>
              </a:rPr>
              <a:t>Thank you.</a:t>
            </a:r>
            <a:br>
              <a:rPr lang="en-US" altLang="ko-KR" sz="6000" dirty="0">
                <a:solidFill>
                  <a:srgbClr val="002060"/>
                </a:solidFill>
                <a:latin typeface="휴먼둥근헤드라인" panose="02030504000101010101" pitchFamily="18" charset="-127"/>
                <a:ea typeface="휴먼둥근헤드라인" panose="02030504000101010101" pitchFamily="18" charset="-127"/>
              </a:rPr>
            </a:br>
            <a:r>
              <a:rPr lang="ja-JP" altLang="en-US" sz="6000" dirty="0">
                <a:solidFill>
                  <a:srgbClr val="002060"/>
                </a:solidFill>
                <a:latin typeface="휴먼둥근헤드라인" panose="02030504000101010101" pitchFamily="18" charset="-127"/>
                <a:ea typeface="휴먼둥근헤드라인" panose="02030504000101010101" pitchFamily="18" charset="-127"/>
              </a:rPr>
              <a:t>ありがとう</a:t>
            </a:r>
            <a:endParaRPr lang="ko-KR" altLang="en-US" sz="6000" dirty="0">
              <a:solidFill>
                <a:srgbClr val="002060"/>
              </a:solidFill>
              <a:latin typeface="휴먼둥근헤드라인" panose="02030504000101010101" pitchFamily="18" charset="-127"/>
              <a:ea typeface="휴먼둥근헤드라인" panose="02030504000101010101" pitchFamily="18" charset="-127"/>
            </a:endParaRPr>
          </a:p>
        </p:txBody>
      </p:sp>
      <p:sp>
        <p:nvSpPr>
          <p:cNvPr id="11" name="TextBox 10">
            <a:extLst>
              <a:ext uri="{FF2B5EF4-FFF2-40B4-BE49-F238E27FC236}">
                <a16:creationId xmlns:a16="http://schemas.microsoft.com/office/drawing/2014/main" xmlns="" id="{BE3656E1-1A5F-549C-4A35-3AB6137B2BEF}"/>
              </a:ext>
            </a:extLst>
          </p:cNvPr>
          <p:cNvSpPr txBox="1"/>
          <p:nvPr/>
        </p:nvSpPr>
        <p:spPr>
          <a:xfrm>
            <a:off x="1540761" y="1923916"/>
            <a:ext cx="6062478" cy="1138773"/>
          </a:xfrm>
          <a:prstGeom prst="rect">
            <a:avLst/>
          </a:prstGeom>
          <a:noFill/>
        </p:spPr>
        <p:txBody>
          <a:bodyPr wrap="square">
            <a:spAutoFit/>
          </a:bodyPr>
          <a:lstStyle/>
          <a:p>
            <a:pPr algn="ctr"/>
            <a:r>
              <a:rPr lang="ja-JP" altLang="en-US" sz="4400" b="1" dirty="0" smtClean="0">
                <a:solidFill>
                  <a:srgbClr val="FF0000"/>
                </a:solidFill>
                <a:latin typeface="+mn-ea"/>
              </a:rPr>
              <a:t>株式</a:t>
            </a:r>
            <a:r>
              <a:rPr lang="ja-JP" altLang="en-US" sz="4400" b="1" dirty="0" smtClean="0">
                <a:solidFill>
                  <a:srgbClr val="FF0000"/>
                </a:solidFill>
                <a:latin typeface="+mn-ea"/>
              </a:rPr>
              <a:t>会社</a:t>
            </a:r>
            <a:r>
              <a:rPr lang="en-US" altLang="ja-JP" sz="4400" b="1" dirty="0" smtClean="0">
                <a:solidFill>
                  <a:srgbClr val="FF0000"/>
                </a:solidFill>
                <a:latin typeface="+mn-ea"/>
              </a:rPr>
              <a:t>TOKYO E</a:t>
            </a:r>
            <a:r>
              <a:rPr lang="ja-JP" altLang="en-US" sz="4400" b="1" dirty="0" smtClean="0">
                <a:solidFill>
                  <a:srgbClr val="FF0000"/>
                </a:solidFill>
                <a:latin typeface="+mn-ea"/>
              </a:rPr>
              <a:t>＆</a:t>
            </a:r>
            <a:r>
              <a:rPr lang="en-US" altLang="ja-JP" sz="4400" b="1" dirty="0" smtClean="0">
                <a:solidFill>
                  <a:srgbClr val="FF0000"/>
                </a:solidFill>
                <a:latin typeface="+mn-ea"/>
              </a:rPr>
              <a:t>G</a:t>
            </a:r>
            <a:endParaRPr lang="en-US" altLang="ja-JP" sz="4400" b="1" dirty="0" smtClean="0">
              <a:solidFill>
                <a:srgbClr val="FF0000"/>
              </a:solidFill>
              <a:latin typeface="+mn-ea"/>
            </a:endParaRPr>
          </a:p>
          <a:p>
            <a:pPr algn="ctr"/>
            <a:endParaRPr lang="ko-KR" altLang="en-US" sz="2400" b="1" dirty="0">
              <a:solidFill>
                <a:schemeClr val="accent2">
                  <a:lumMod val="75000"/>
                </a:schemeClr>
              </a:solidFill>
              <a:latin typeface="+mn-ea"/>
            </a:endParaRPr>
          </a:p>
        </p:txBody>
      </p:sp>
      <p:cxnSp>
        <p:nvCxnSpPr>
          <p:cNvPr id="13" name="직선 연결선 12">
            <a:extLst>
              <a:ext uri="{FF2B5EF4-FFF2-40B4-BE49-F238E27FC236}">
                <a16:creationId xmlns:a16="http://schemas.microsoft.com/office/drawing/2014/main" xmlns="" id="{C08C4230-600D-F76A-DDF2-3F02C7297279}"/>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4" name="직선 연결선 13">
            <a:extLst>
              <a:ext uri="{FF2B5EF4-FFF2-40B4-BE49-F238E27FC236}">
                <a16:creationId xmlns:a16="http://schemas.microsoft.com/office/drawing/2014/main" xmlns="" id="{BD4603B0-9F4A-16E8-BFC7-5F2AD84DAF2D}"/>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103297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4" descr="Fire Risk&quot; Images – Browse 808 Stock Photos, Vectors, and Video | Adobe  Stock">
            <a:extLst>
              <a:ext uri="{FF2B5EF4-FFF2-40B4-BE49-F238E27FC236}">
                <a16:creationId xmlns:a16="http://schemas.microsoft.com/office/drawing/2014/main" xmlns="" id="{4F0715E4-3483-2E46-36D4-D6A16348706D}"/>
              </a:ext>
            </a:extLst>
          </p:cNvPr>
          <p:cNvPicPr>
            <a:picLocks noChangeAspect="1" noChangeArrowheads="1"/>
          </p:cNvPicPr>
          <p:nvPr/>
        </p:nvPicPr>
        <p:blipFill>
          <a:blip r:embed="rId2" cstate="print">
            <a:alphaModFix amt="50000"/>
            <a:extLst>
              <a:ext uri="{28A0092B-C50C-407E-A947-70E740481C1C}">
                <a14:useLocalDpi xmlns:a14="http://schemas.microsoft.com/office/drawing/2010/main" xmlns="" val="0"/>
              </a:ext>
            </a:extLst>
          </a:blip>
          <a:srcRect/>
          <a:stretch>
            <a:fillRect/>
          </a:stretch>
        </p:blipFill>
        <p:spPr bwMode="auto">
          <a:xfrm>
            <a:off x="7049478" y="3051500"/>
            <a:ext cx="1962556" cy="277373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a16="http://schemas.microsoft.com/office/drawing/2014/main" xmlns="" id="{8D33EDF1-552E-B0E1-51FC-D4F7FF44B72C}"/>
              </a:ext>
            </a:extLst>
          </p:cNvPr>
          <p:cNvSpPr txBox="1"/>
          <p:nvPr/>
        </p:nvSpPr>
        <p:spPr>
          <a:xfrm>
            <a:off x="235999" y="862403"/>
            <a:ext cx="8652076" cy="2333972"/>
          </a:xfrm>
          <a:prstGeom prst="rect">
            <a:avLst/>
          </a:prstGeom>
          <a:noFill/>
        </p:spPr>
        <p:txBody>
          <a:bodyPr wrap="square">
            <a:spAutoFit/>
          </a:bodyPr>
          <a:lstStyle/>
          <a:p>
            <a:pPr marL="12700">
              <a:lnSpc>
                <a:spcPct val="200000"/>
              </a:lnSpc>
              <a:spcBef>
                <a:spcPts val="105"/>
              </a:spcBef>
              <a:tabLst>
                <a:tab pos="355600" algn="l"/>
              </a:tabLst>
            </a:pPr>
            <a:r>
              <a:rPr lang="en-US" altLang="ja-JP" sz="1200" b="1" spc="-10" dirty="0">
                <a:latin typeface="+mn-ea"/>
                <a:cs typeface="Malgun Gothic"/>
              </a:rPr>
              <a:t>1.</a:t>
            </a:r>
            <a:r>
              <a:rPr lang="ja-JP" altLang="en-US" sz="1200" b="1" spc="-10" dirty="0">
                <a:latin typeface="+mn-ea"/>
                <a:cs typeface="Malgun Gothic"/>
              </a:rPr>
              <a:t>配電盤、分電盤、エアコン室外機など火災原因  配電盤や電源設備施設内に環境的な原因（ほこり、湿度、汚染物質など）によって電線に絶縁劣化現象が発生し、火災が発生する。 特に湿度の高い夏季に多く発生することが確認される。  </a:t>
            </a:r>
            <a:endParaRPr lang="en-US" altLang="ja-JP" sz="1200" b="1" spc="-10" dirty="0">
              <a:latin typeface="+mn-ea"/>
              <a:cs typeface="Malgun Gothic"/>
            </a:endParaRPr>
          </a:p>
          <a:p>
            <a:pPr marL="12700">
              <a:lnSpc>
                <a:spcPct val="200000"/>
              </a:lnSpc>
              <a:spcBef>
                <a:spcPts val="105"/>
              </a:spcBef>
              <a:tabLst>
                <a:tab pos="355600" algn="l"/>
              </a:tabLst>
            </a:pPr>
            <a:r>
              <a:rPr lang="en-US" altLang="ja-JP" sz="1200" b="1" spc="-10" dirty="0">
                <a:latin typeface="+mn-ea"/>
                <a:cs typeface="Malgun Gothic"/>
              </a:rPr>
              <a:t>2. </a:t>
            </a:r>
            <a:r>
              <a:rPr lang="ja-JP" altLang="en-US" sz="1200" b="1" spc="-10" dirty="0">
                <a:latin typeface="+mn-ea"/>
                <a:cs typeface="Malgun Gothic"/>
              </a:rPr>
              <a:t>絶縁劣化現象発生原因接続されているケーブルにツリー現象が発生して絶縁に熱が上がり、ケーブル周辺に異物やほこりに発火することが多い。</a:t>
            </a:r>
            <a:endParaRPr lang="en-US" altLang="ja-JP" sz="1200" b="1" spc="-10" dirty="0">
              <a:latin typeface="+mn-ea"/>
              <a:cs typeface="Malgun Gothic"/>
            </a:endParaRPr>
          </a:p>
          <a:p>
            <a:pPr marL="12700">
              <a:lnSpc>
                <a:spcPct val="200000"/>
              </a:lnSpc>
              <a:spcBef>
                <a:spcPts val="105"/>
              </a:spcBef>
              <a:tabLst>
                <a:tab pos="355600" algn="l"/>
              </a:tabLst>
            </a:pPr>
            <a:r>
              <a:rPr lang="en-US" altLang="ja-JP" sz="1200" b="1" spc="-10" dirty="0">
                <a:latin typeface="+mn-ea"/>
                <a:cs typeface="Malgun Gothic"/>
              </a:rPr>
              <a:t>3. </a:t>
            </a:r>
            <a:r>
              <a:rPr lang="ja-JP" altLang="en-US" sz="1200" b="1" spc="-10" dirty="0">
                <a:latin typeface="+mn-ea"/>
                <a:cs typeface="Malgun Gothic"/>
              </a:rPr>
              <a:t>ツリー現象とは？  </a:t>
            </a:r>
            <a:r>
              <a:rPr lang="en-US" altLang="ja-JP" sz="1200" b="1" spc="-10" dirty="0">
                <a:latin typeface="+mn-ea"/>
                <a:cs typeface="Malgun Gothic"/>
              </a:rPr>
              <a:t>- </a:t>
            </a:r>
            <a:r>
              <a:rPr lang="ja-JP" altLang="en-US" sz="1200" b="1" spc="-10" dirty="0">
                <a:latin typeface="+mn-ea"/>
                <a:cs typeface="Malgun Gothic"/>
              </a:rPr>
              <a:t>ケーブル絶縁物の中に小枝状の放電痕を残す絶縁劣化現象をいう。 電気ツリー、化学ツリー、スツリー現象などがある。</a:t>
            </a:r>
            <a:endParaRPr lang="en-US" altLang="ko-KR" sz="1000" spc="-30" dirty="0">
              <a:latin typeface="+mn-ea"/>
              <a:cs typeface="Malgun Gothic"/>
            </a:endParaRPr>
          </a:p>
        </p:txBody>
      </p:sp>
      <p:pic>
        <p:nvPicPr>
          <p:cNvPr id="1032" name="Picture 2" descr="전기 배전반의 전기 화재 |  도슨 일렉트릭">
            <a:extLst>
              <a:ext uri="{FF2B5EF4-FFF2-40B4-BE49-F238E27FC236}">
                <a16:creationId xmlns:a16="http://schemas.microsoft.com/office/drawing/2014/main" xmlns="" id="{93333A90-2193-A4BD-058E-C6CB05BBA6AD}"/>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411" r="18481"/>
          <a:stretch/>
        </p:blipFill>
        <p:spPr bwMode="auto">
          <a:xfrm flipH="1">
            <a:off x="7623068" y="2029078"/>
            <a:ext cx="1388966" cy="12791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nvGrpSpPr>
          <p:cNvPr id="4" name="그룹 3">
            <a:extLst>
              <a:ext uri="{FF2B5EF4-FFF2-40B4-BE49-F238E27FC236}">
                <a16:creationId xmlns:a16="http://schemas.microsoft.com/office/drawing/2014/main" xmlns="" id="{CD4106BA-4823-A27F-05EE-5FFFA9383045}"/>
              </a:ext>
            </a:extLst>
          </p:cNvPr>
          <p:cNvGrpSpPr/>
          <p:nvPr/>
        </p:nvGrpSpPr>
        <p:grpSpPr>
          <a:xfrm>
            <a:off x="510304" y="3633913"/>
            <a:ext cx="4111958" cy="2219318"/>
            <a:chOff x="681833" y="3727349"/>
            <a:chExt cx="4111958" cy="2286980"/>
          </a:xfrm>
        </p:grpSpPr>
        <p:sp>
          <p:nvSpPr>
            <p:cNvPr id="10" name="타원 9">
              <a:extLst>
                <a:ext uri="{FF2B5EF4-FFF2-40B4-BE49-F238E27FC236}">
                  <a16:creationId xmlns:a16="http://schemas.microsoft.com/office/drawing/2014/main" xmlns="" id="{A112B857-FF54-525E-ECEF-1ACF47B841BB}"/>
                </a:ext>
              </a:extLst>
            </p:cNvPr>
            <p:cNvSpPr/>
            <p:nvPr/>
          </p:nvSpPr>
          <p:spPr>
            <a:xfrm>
              <a:off x="2228179" y="4327266"/>
              <a:ext cx="554666" cy="546201"/>
            </a:xfrm>
            <a:prstGeom prst="ellipse">
              <a:avLst/>
            </a:prstGeom>
            <a:solidFill>
              <a:srgbClr val="9672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o-KR" altLang="en-US" sz="1000" dirty="0"/>
                <a:t>導体</a:t>
              </a:r>
            </a:p>
          </p:txBody>
        </p:sp>
        <p:sp>
          <p:nvSpPr>
            <p:cNvPr id="15" name="타원 14">
              <a:extLst>
                <a:ext uri="{FF2B5EF4-FFF2-40B4-BE49-F238E27FC236}">
                  <a16:creationId xmlns:a16="http://schemas.microsoft.com/office/drawing/2014/main" xmlns="" id="{604B7903-2A5A-9263-8EE2-10A81134D25C}"/>
                </a:ext>
              </a:extLst>
            </p:cNvPr>
            <p:cNvSpPr/>
            <p:nvPr/>
          </p:nvSpPr>
          <p:spPr>
            <a:xfrm>
              <a:off x="2191604" y="4285748"/>
              <a:ext cx="632603" cy="63464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원형: 비어 있음 16">
              <a:extLst>
                <a:ext uri="{FF2B5EF4-FFF2-40B4-BE49-F238E27FC236}">
                  <a16:creationId xmlns:a16="http://schemas.microsoft.com/office/drawing/2014/main" xmlns="" id="{1BA8F630-7087-37D0-7D08-DB6BA9F10E83}"/>
                </a:ext>
              </a:extLst>
            </p:cNvPr>
            <p:cNvSpPr/>
            <p:nvPr/>
          </p:nvSpPr>
          <p:spPr>
            <a:xfrm>
              <a:off x="1630886" y="3727349"/>
              <a:ext cx="1738849" cy="1755118"/>
            </a:xfrm>
            <a:prstGeom prst="donut">
              <a:avLst>
                <a:gd name="adj" fmla="val 2179"/>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cxnSp>
          <p:nvCxnSpPr>
            <p:cNvPr id="18" name="직선 연결선 17">
              <a:extLst>
                <a:ext uri="{FF2B5EF4-FFF2-40B4-BE49-F238E27FC236}">
                  <a16:creationId xmlns:a16="http://schemas.microsoft.com/office/drawing/2014/main" xmlns="" id="{C1C79A4D-0914-507D-54B5-CEA57CCE781F}"/>
                </a:ext>
              </a:extLst>
            </p:cNvPr>
            <p:cNvCxnSpPr>
              <a:stCxn id="15" idx="1"/>
            </p:cNvCxnSpPr>
            <p:nvPr/>
          </p:nvCxnSpPr>
          <p:spPr>
            <a:xfrm flipH="1" flipV="1">
              <a:off x="2208856" y="4318324"/>
              <a:ext cx="75391" cy="60366"/>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직선 연결선 18">
              <a:extLst>
                <a:ext uri="{FF2B5EF4-FFF2-40B4-BE49-F238E27FC236}">
                  <a16:creationId xmlns:a16="http://schemas.microsoft.com/office/drawing/2014/main" xmlns="" id="{2CE9D7B9-9470-C4CF-53D8-643F342D2188}"/>
                </a:ext>
              </a:extLst>
            </p:cNvPr>
            <p:cNvCxnSpPr>
              <a:cxnSpLocks/>
            </p:cNvCxnSpPr>
            <p:nvPr/>
          </p:nvCxnSpPr>
          <p:spPr>
            <a:xfrm flipV="1">
              <a:off x="2210862" y="4237143"/>
              <a:ext cx="0" cy="90859"/>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직선 연결선 19">
              <a:extLst>
                <a:ext uri="{FF2B5EF4-FFF2-40B4-BE49-F238E27FC236}">
                  <a16:creationId xmlns:a16="http://schemas.microsoft.com/office/drawing/2014/main" xmlns="" id="{035B7DD9-26B3-F720-AC53-30E4A6A85166}"/>
                </a:ext>
              </a:extLst>
            </p:cNvPr>
            <p:cNvCxnSpPr>
              <a:cxnSpLocks/>
            </p:cNvCxnSpPr>
            <p:nvPr/>
          </p:nvCxnSpPr>
          <p:spPr>
            <a:xfrm flipH="1" flipV="1">
              <a:off x="2096293" y="4294532"/>
              <a:ext cx="111394" cy="29191"/>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직선 연결선 20">
              <a:extLst>
                <a:ext uri="{FF2B5EF4-FFF2-40B4-BE49-F238E27FC236}">
                  <a16:creationId xmlns:a16="http://schemas.microsoft.com/office/drawing/2014/main" xmlns="" id="{0070A754-24B5-444B-EFB3-A35EE2DC7339}"/>
                </a:ext>
              </a:extLst>
            </p:cNvPr>
            <p:cNvCxnSpPr>
              <a:cxnSpLocks/>
            </p:cNvCxnSpPr>
            <p:nvPr/>
          </p:nvCxnSpPr>
          <p:spPr>
            <a:xfrm flipV="1">
              <a:off x="2120271" y="4205480"/>
              <a:ext cx="17207" cy="98404"/>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직선 연결선 21">
              <a:extLst>
                <a:ext uri="{FF2B5EF4-FFF2-40B4-BE49-F238E27FC236}">
                  <a16:creationId xmlns:a16="http://schemas.microsoft.com/office/drawing/2014/main" xmlns="" id="{F3C78445-2E88-E839-284D-77ABB802B446}"/>
                </a:ext>
              </a:extLst>
            </p:cNvPr>
            <p:cNvCxnSpPr>
              <a:cxnSpLocks/>
            </p:cNvCxnSpPr>
            <p:nvPr/>
          </p:nvCxnSpPr>
          <p:spPr>
            <a:xfrm flipH="1">
              <a:off x="2029259" y="4318324"/>
              <a:ext cx="165520" cy="30183"/>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직선 연결선 22">
              <a:extLst>
                <a:ext uri="{FF2B5EF4-FFF2-40B4-BE49-F238E27FC236}">
                  <a16:creationId xmlns:a16="http://schemas.microsoft.com/office/drawing/2014/main" xmlns="" id="{A7836AA1-6223-DE7C-BBCA-045499AF65FC}"/>
                </a:ext>
              </a:extLst>
            </p:cNvPr>
            <p:cNvCxnSpPr>
              <a:cxnSpLocks/>
            </p:cNvCxnSpPr>
            <p:nvPr/>
          </p:nvCxnSpPr>
          <p:spPr>
            <a:xfrm flipV="1">
              <a:off x="2080059" y="4345369"/>
              <a:ext cx="0" cy="65772"/>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직선 연결선 23">
              <a:extLst>
                <a:ext uri="{FF2B5EF4-FFF2-40B4-BE49-F238E27FC236}">
                  <a16:creationId xmlns:a16="http://schemas.microsoft.com/office/drawing/2014/main" xmlns="" id="{59C194F7-A8E2-CA8F-FC71-0ED24EBBD147}"/>
                </a:ext>
              </a:extLst>
            </p:cNvPr>
            <p:cNvCxnSpPr>
              <a:cxnSpLocks/>
            </p:cNvCxnSpPr>
            <p:nvPr/>
          </p:nvCxnSpPr>
          <p:spPr>
            <a:xfrm flipV="1">
              <a:off x="1966118" y="4348544"/>
              <a:ext cx="63141" cy="94862"/>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직선 연결선 24">
              <a:extLst>
                <a:ext uri="{FF2B5EF4-FFF2-40B4-BE49-F238E27FC236}">
                  <a16:creationId xmlns:a16="http://schemas.microsoft.com/office/drawing/2014/main" xmlns="" id="{20EAF466-2F87-9292-896C-35C5BA1C6D4B}"/>
                </a:ext>
              </a:extLst>
            </p:cNvPr>
            <p:cNvCxnSpPr>
              <a:cxnSpLocks/>
            </p:cNvCxnSpPr>
            <p:nvPr/>
          </p:nvCxnSpPr>
          <p:spPr>
            <a:xfrm flipH="1" flipV="1">
              <a:off x="2096293" y="4191040"/>
              <a:ext cx="38490" cy="40858"/>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직선 연결선 25">
              <a:extLst>
                <a:ext uri="{FF2B5EF4-FFF2-40B4-BE49-F238E27FC236}">
                  <a16:creationId xmlns:a16="http://schemas.microsoft.com/office/drawing/2014/main" xmlns="" id="{C6D489C1-93A9-5E9B-C18D-081E8CFAD79D}"/>
                </a:ext>
              </a:extLst>
            </p:cNvPr>
            <p:cNvCxnSpPr>
              <a:cxnSpLocks/>
            </p:cNvCxnSpPr>
            <p:nvPr/>
          </p:nvCxnSpPr>
          <p:spPr>
            <a:xfrm flipV="1">
              <a:off x="2137478" y="4159568"/>
              <a:ext cx="54126" cy="70009"/>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직선 연결선 26">
              <a:extLst>
                <a:ext uri="{FF2B5EF4-FFF2-40B4-BE49-F238E27FC236}">
                  <a16:creationId xmlns:a16="http://schemas.microsoft.com/office/drawing/2014/main" xmlns="" id="{8F43E559-55A1-2D0D-F33E-A06E0B0FBCDB}"/>
                </a:ext>
              </a:extLst>
            </p:cNvPr>
            <p:cNvCxnSpPr>
              <a:cxnSpLocks/>
            </p:cNvCxnSpPr>
            <p:nvPr/>
          </p:nvCxnSpPr>
          <p:spPr>
            <a:xfrm flipH="1">
              <a:off x="2677318" y="3802771"/>
              <a:ext cx="32954" cy="107235"/>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직선 연결선 27">
              <a:extLst>
                <a:ext uri="{FF2B5EF4-FFF2-40B4-BE49-F238E27FC236}">
                  <a16:creationId xmlns:a16="http://schemas.microsoft.com/office/drawing/2014/main" xmlns="" id="{868F05F1-B651-76D0-8A1D-ECDFB90C3A97}"/>
                </a:ext>
              </a:extLst>
            </p:cNvPr>
            <p:cNvCxnSpPr>
              <a:cxnSpLocks/>
            </p:cNvCxnSpPr>
            <p:nvPr/>
          </p:nvCxnSpPr>
          <p:spPr>
            <a:xfrm flipH="1">
              <a:off x="2585243" y="3856388"/>
              <a:ext cx="108552" cy="64047"/>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직선 연결선 28">
              <a:extLst>
                <a:ext uri="{FF2B5EF4-FFF2-40B4-BE49-F238E27FC236}">
                  <a16:creationId xmlns:a16="http://schemas.microsoft.com/office/drawing/2014/main" xmlns="" id="{06A12F9E-0EF6-9918-29CF-2ACEB1FD26F3}"/>
                </a:ext>
              </a:extLst>
            </p:cNvPr>
            <p:cNvCxnSpPr>
              <a:cxnSpLocks/>
            </p:cNvCxnSpPr>
            <p:nvPr/>
          </p:nvCxnSpPr>
          <p:spPr>
            <a:xfrm>
              <a:off x="2677318" y="3910910"/>
              <a:ext cx="10966" cy="86113"/>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직선 연결선 29">
              <a:extLst>
                <a:ext uri="{FF2B5EF4-FFF2-40B4-BE49-F238E27FC236}">
                  <a16:creationId xmlns:a16="http://schemas.microsoft.com/office/drawing/2014/main" xmlns="" id="{96547ABF-AD51-A7C6-B730-D4B2015B6DB7}"/>
                </a:ext>
              </a:extLst>
            </p:cNvPr>
            <p:cNvCxnSpPr>
              <a:cxnSpLocks/>
            </p:cNvCxnSpPr>
            <p:nvPr/>
          </p:nvCxnSpPr>
          <p:spPr>
            <a:xfrm>
              <a:off x="2500310" y="3876763"/>
              <a:ext cx="131007" cy="11648"/>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직선 연결선 30">
              <a:extLst>
                <a:ext uri="{FF2B5EF4-FFF2-40B4-BE49-F238E27FC236}">
                  <a16:creationId xmlns:a16="http://schemas.microsoft.com/office/drawing/2014/main" xmlns="" id="{A316FA72-7B1D-3621-7FD4-F1B062C6A284}"/>
                </a:ext>
              </a:extLst>
            </p:cNvPr>
            <p:cNvCxnSpPr>
              <a:cxnSpLocks/>
            </p:cNvCxnSpPr>
            <p:nvPr/>
          </p:nvCxnSpPr>
          <p:spPr>
            <a:xfrm flipH="1">
              <a:off x="2646827" y="3953011"/>
              <a:ext cx="32954" cy="49874"/>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직선 연결선 31">
              <a:extLst>
                <a:ext uri="{FF2B5EF4-FFF2-40B4-BE49-F238E27FC236}">
                  <a16:creationId xmlns:a16="http://schemas.microsoft.com/office/drawing/2014/main" xmlns="" id="{67D893C4-4773-0A1E-020D-5D33DB636C33}"/>
                </a:ext>
              </a:extLst>
            </p:cNvPr>
            <p:cNvCxnSpPr>
              <a:cxnSpLocks/>
            </p:cNvCxnSpPr>
            <p:nvPr/>
          </p:nvCxnSpPr>
          <p:spPr>
            <a:xfrm flipH="1">
              <a:off x="1877718" y="4799404"/>
              <a:ext cx="51165" cy="30341"/>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직선 연결선 32">
              <a:extLst>
                <a:ext uri="{FF2B5EF4-FFF2-40B4-BE49-F238E27FC236}">
                  <a16:creationId xmlns:a16="http://schemas.microsoft.com/office/drawing/2014/main" xmlns="" id="{0CD795AD-D695-5573-1740-733A8B77194E}"/>
                </a:ext>
              </a:extLst>
            </p:cNvPr>
            <p:cNvCxnSpPr>
              <a:cxnSpLocks/>
            </p:cNvCxnSpPr>
            <p:nvPr/>
          </p:nvCxnSpPr>
          <p:spPr>
            <a:xfrm flipH="1" flipV="1">
              <a:off x="1860080" y="4797597"/>
              <a:ext cx="144444" cy="1807"/>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직선 연결선 33">
              <a:extLst>
                <a:ext uri="{FF2B5EF4-FFF2-40B4-BE49-F238E27FC236}">
                  <a16:creationId xmlns:a16="http://schemas.microsoft.com/office/drawing/2014/main" xmlns="" id="{B7B4F2EB-4FC4-BB07-4ECB-4495CA172382}"/>
                </a:ext>
              </a:extLst>
            </p:cNvPr>
            <p:cNvCxnSpPr>
              <a:cxnSpLocks/>
            </p:cNvCxnSpPr>
            <p:nvPr/>
          </p:nvCxnSpPr>
          <p:spPr>
            <a:xfrm>
              <a:off x="1992623" y="4803681"/>
              <a:ext cx="31571" cy="27207"/>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직선 연결선 34">
              <a:extLst>
                <a:ext uri="{FF2B5EF4-FFF2-40B4-BE49-F238E27FC236}">
                  <a16:creationId xmlns:a16="http://schemas.microsoft.com/office/drawing/2014/main" xmlns="" id="{4DCE8462-8661-E679-2D33-ED052B77879E}"/>
                </a:ext>
              </a:extLst>
            </p:cNvPr>
            <p:cNvCxnSpPr>
              <a:cxnSpLocks/>
            </p:cNvCxnSpPr>
            <p:nvPr/>
          </p:nvCxnSpPr>
          <p:spPr>
            <a:xfrm flipH="1" flipV="1">
              <a:off x="1858667" y="4778588"/>
              <a:ext cx="51166" cy="21082"/>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직선 연결선 35">
              <a:extLst>
                <a:ext uri="{FF2B5EF4-FFF2-40B4-BE49-F238E27FC236}">
                  <a16:creationId xmlns:a16="http://schemas.microsoft.com/office/drawing/2014/main" xmlns="" id="{962324F4-A385-DBE9-445C-8A79FC718E20}"/>
                </a:ext>
              </a:extLst>
            </p:cNvPr>
            <p:cNvCxnSpPr>
              <a:cxnSpLocks/>
            </p:cNvCxnSpPr>
            <p:nvPr/>
          </p:nvCxnSpPr>
          <p:spPr>
            <a:xfrm flipH="1">
              <a:off x="1968569" y="4767256"/>
              <a:ext cx="51165" cy="30341"/>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직선 연결선 36">
              <a:extLst>
                <a:ext uri="{FF2B5EF4-FFF2-40B4-BE49-F238E27FC236}">
                  <a16:creationId xmlns:a16="http://schemas.microsoft.com/office/drawing/2014/main" xmlns="" id="{86868E04-7A9A-11F1-F984-B4B084CA9832}"/>
                </a:ext>
              </a:extLst>
            </p:cNvPr>
            <p:cNvCxnSpPr>
              <a:cxnSpLocks/>
            </p:cNvCxnSpPr>
            <p:nvPr/>
          </p:nvCxnSpPr>
          <p:spPr>
            <a:xfrm flipH="1" flipV="1">
              <a:off x="2003494" y="4781988"/>
              <a:ext cx="38044" cy="4475"/>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sp>
          <p:nvSpPr>
            <p:cNvPr id="38" name="사각형: 둥근 모서리 37">
              <a:extLst>
                <a:ext uri="{FF2B5EF4-FFF2-40B4-BE49-F238E27FC236}">
                  <a16:creationId xmlns:a16="http://schemas.microsoft.com/office/drawing/2014/main" xmlns="" id="{7B10F080-C95A-73B3-366E-3AEBA3EC573E}"/>
                </a:ext>
              </a:extLst>
            </p:cNvPr>
            <p:cNvSpPr/>
            <p:nvPr/>
          </p:nvSpPr>
          <p:spPr>
            <a:xfrm>
              <a:off x="3455878" y="3807847"/>
              <a:ext cx="1260000" cy="259683"/>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900" dirty="0">
                  <a:solidFill>
                    <a:schemeClr val="tx1"/>
                  </a:solidFill>
                </a:rPr>
                <a:t>内部半導電層</a:t>
              </a:r>
              <a:endParaRPr lang="ko-KR" altLang="en-US" sz="900" dirty="0">
                <a:solidFill>
                  <a:schemeClr val="tx1"/>
                </a:solidFill>
              </a:endParaRPr>
            </a:p>
          </p:txBody>
        </p:sp>
        <p:sp>
          <p:nvSpPr>
            <p:cNvPr id="39" name="사각형: 둥근 모서리 38">
              <a:extLst>
                <a:ext uri="{FF2B5EF4-FFF2-40B4-BE49-F238E27FC236}">
                  <a16:creationId xmlns:a16="http://schemas.microsoft.com/office/drawing/2014/main" xmlns="" id="{07602438-DD15-CD71-DA15-5F1C012C9BB2}"/>
                </a:ext>
              </a:extLst>
            </p:cNvPr>
            <p:cNvSpPr/>
            <p:nvPr/>
          </p:nvSpPr>
          <p:spPr>
            <a:xfrm>
              <a:off x="3450595" y="4194572"/>
              <a:ext cx="1260000" cy="259683"/>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900" dirty="0">
                  <a:solidFill>
                    <a:schemeClr val="tx1"/>
                  </a:solidFill>
                </a:rPr>
                <a:t>外部半導電層</a:t>
              </a:r>
              <a:endParaRPr lang="ko-KR" altLang="en-US" sz="900" dirty="0">
                <a:solidFill>
                  <a:schemeClr val="tx1"/>
                </a:solidFill>
              </a:endParaRPr>
            </a:p>
          </p:txBody>
        </p:sp>
        <p:sp>
          <p:nvSpPr>
            <p:cNvPr id="41" name="사각형: 둥근 모서리 40">
              <a:extLst>
                <a:ext uri="{FF2B5EF4-FFF2-40B4-BE49-F238E27FC236}">
                  <a16:creationId xmlns:a16="http://schemas.microsoft.com/office/drawing/2014/main" xmlns="" id="{1CFD38ED-D328-B605-0876-C420CE58C33F}"/>
                </a:ext>
              </a:extLst>
            </p:cNvPr>
            <p:cNvSpPr/>
            <p:nvPr/>
          </p:nvSpPr>
          <p:spPr>
            <a:xfrm>
              <a:off x="2219826" y="5048768"/>
              <a:ext cx="593673" cy="142482"/>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o-KR" altLang="en-US" sz="900" dirty="0" err="1">
                  <a:solidFill>
                    <a:schemeClr val="tx1"/>
                  </a:solidFill>
                </a:rPr>
                <a:t>絶縁体</a:t>
              </a:r>
              <a:endParaRPr lang="ko-KR" altLang="en-US" sz="900" dirty="0">
                <a:solidFill>
                  <a:schemeClr val="tx1"/>
                </a:solidFill>
              </a:endParaRPr>
            </a:p>
          </p:txBody>
        </p:sp>
        <p:sp>
          <p:nvSpPr>
            <p:cNvPr id="42" name="사각형: 둥근 모서리 41">
              <a:extLst>
                <a:ext uri="{FF2B5EF4-FFF2-40B4-BE49-F238E27FC236}">
                  <a16:creationId xmlns:a16="http://schemas.microsoft.com/office/drawing/2014/main" xmlns="" id="{E8C4C932-492E-1647-7E19-5A12D4781D9E}"/>
                </a:ext>
              </a:extLst>
            </p:cNvPr>
            <p:cNvSpPr/>
            <p:nvPr/>
          </p:nvSpPr>
          <p:spPr>
            <a:xfrm>
              <a:off x="694156" y="4197025"/>
              <a:ext cx="828000" cy="259683"/>
            </a:xfrm>
            <a:prstGeom prst="roundRect">
              <a:avLst/>
            </a:prstGeom>
            <a:solidFill>
              <a:srgbClr val="FF99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o-KR" altLang="en-US" sz="800" dirty="0">
                  <a:solidFill>
                    <a:schemeClr val="tx1"/>
                  </a:solidFill>
                </a:rPr>
                <a:t>内部</a:t>
              </a:r>
              <a:r>
                <a:rPr lang="ja-JP" altLang="en-US" sz="800" dirty="0">
                  <a:solidFill>
                    <a:schemeClr val="tx1"/>
                  </a:solidFill>
                </a:rPr>
                <a:t>ツリー</a:t>
              </a:r>
              <a:endParaRPr lang="ko-KR" altLang="en-US" sz="800" dirty="0">
                <a:solidFill>
                  <a:schemeClr val="tx1"/>
                </a:solidFill>
              </a:endParaRPr>
            </a:p>
          </p:txBody>
        </p:sp>
        <p:sp>
          <p:nvSpPr>
            <p:cNvPr id="43" name="사각형: 둥근 모서리 42">
              <a:extLst>
                <a:ext uri="{FF2B5EF4-FFF2-40B4-BE49-F238E27FC236}">
                  <a16:creationId xmlns:a16="http://schemas.microsoft.com/office/drawing/2014/main" xmlns="" id="{CE55DD8B-FAD8-CAF8-942E-F1BA9B8CB6FC}"/>
                </a:ext>
              </a:extLst>
            </p:cNvPr>
            <p:cNvSpPr/>
            <p:nvPr/>
          </p:nvSpPr>
          <p:spPr>
            <a:xfrm>
              <a:off x="3533791" y="4972227"/>
              <a:ext cx="1260000" cy="259683"/>
            </a:xfrm>
            <a:prstGeom prst="roundRect">
              <a:avLst/>
            </a:prstGeom>
            <a:solidFill>
              <a:srgbClr val="FF99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o-KR" altLang="en-US" sz="800" dirty="0">
                  <a:solidFill>
                    <a:schemeClr val="tx1"/>
                  </a:solidFill>
                </a:rPr>
                <a:t>外部</a:t>
              </a:r>
              <a:r>
                <a:rPr lang="ja-JP" altLang="en-US" sz="800" dirty="0">
                  <a:solidFill>
                    <a:schemeClr val="tx1"/>
                  </a:solidFill>
                </a:rPr>
                <a:t>ツリー</a:t>
              </a:r>
              <a:endParaRPr lang="ko-KR" altLang="en-US" sz="800" dirty="0">
                <a:solidFill>
                  <a:schemeClr val="tx1"/>
                </a:solidFill>
              </a:endParaRPr>
            </a:p>
          </p:txBody>
        </p:sp>
        <p:grpSp>
          <p:nvGrpSpPr>
            <p:cNvPr id="44" name="그룹 43">
              <a:extLst>
                <a:ext uri="{FF2B5EF4-FFF2-40B4-BE49-F238E27FC236}">
                  <a16:creationId xmlns:a16="http://schemas.microsoft.com/office/drawing/2014/main" xmlns="" id="{C77364A2-6B64-54EE-472F-5A6AC87F5407}"/>
                </a:ext>
              </a:extLst>
            </p:cNvPr>
            <p:cNvGrpSpPr/>
            <p:nvPr/>
          </p:nvGrpSpPr>
          <p:grpSpPr>
            <a:xfrm rot="6162546">
              <a:off x="3070697" y="4747748"/>
              <a:ext cx="209962" cy="200114"/>
              <a:chOff x="4081482" y="2055822"/>
              <a:chExt cx="209962" cy="200114"/>
            </a:xfrm>
          </p:grpSpPr>
          <p:cxnSp>
            <p:nvCxnSpPr>
              <p:cNvPr id="56" name="직선 연결선 55">
                <a:extLst>
                  <a:ext uri="{FF2B5EF4-FFF2-40B4-BE49-F238E27FC236}">
                    <a16:creationId xmlns:a16="http://schemas.microsoft.com/office/drawing/2014/main" xmlns="" id="{9E3840C9-9573-E48A-56A9-16D0F2324980}"/>
                  </a:ext>
                </a:extLst>
              </p:cNvPr>
              <p:cNvCxnSpPr>
                <a:cxnSpLocks/>
              </p:cNvCxnSpPr>
              <p:nvPr/>
            </p:nvCxnSpPr>
            <p:spPr>
              <a:xfrm flipH="1">
                <a:off x="4258490" y="2055822"/>
                <a:ext cx="32954" cy="107235"/>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직선 연결선 56">
                <a:extLst>
                  <a:ext uri="{FF2B5EF4-FFF2-40B4-BE49-F238E27FC236}">
                    <a16:creationId xmlns:a16="http://schemas.microsoft.com/office/drawing/2014/main" xmlns="" id="{249C8F48-4D80-23A8-D796-D6E2C10349A0}"/>
                  </a:ext>
                </a:extLst>
              </p:cNvPr>
              <p:cNvCxnSpPr>
                <a:cxnSpLocks/>
              </p:cNvCxnSpPr>
              <p:nvPr/>
            </p:nvCxnSpPr>
            <p:spPr>
              <a:xfrm flipH="1">
                <a:off x="4166415" y="2109439"/>
                <a:ext cx="108552" cy="64047"/>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직선 연결선 57">
                <a:extLst>
                  <a:ext uri="{FF2B5EF4-FFF2-40B4-BE49-F238E27FC236}">
                    <a16:creationId xmlns:a16="http://schemas.microsoft.com/office/drawing/2014/main" xmlns="" id="{065D9AD6-EC7C-97A8-EC94-A8CD3D3C61B8}"/>
                  </a:ext>
                </a:extLst>
              </p:cNvPr>
              <p:cNvCxnSpPr>
                <a:cxnSpLocks/>
              </p:cNvCxnSpPr>
              <p:nvPr/>
            </p:nvCxnSpPr>
            <p:spPr>
              <a:xfrm>
                <a:off x="4258490" y="2163961"/>
                <a:ext cx="10966" cy="86113"/>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직선 연결선 58">
                <a:extLst>
                  <a:ext uri="{FF2B5EF4-FFF2-40B4-BE49-F238E27FC236}">
                    <a16:creationId xmlns:a16="http://schemas.microsoft.com/office/drawing/2014/main" xmlns="" id="{A87D43B4-4CD6-B0F0-7903-A3AA077E9C4F}"/>
                  </a:ext>
                </a:extLst>
              </p:cNvPr>
              <p:cNvCxnSpPr>
                <a:cxnSpLocks/>
              </p:cNvCxnSpPr>
              <p:nvPr/>
            </p:nvCxnSpPr>
            <p:spPr>
              <a:xfrm>
                <a:off x="4081482" y="2129814"/>
                <a:ext cx="131007" cy="11648"/>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직선 연결선 59">
                <a:extLst>
                  <a:ext uri="{FF2B5EF4-FFF2-40B4-BE49-F238E27FC236}">
                    <a16:creationId xmlns:a16="http://schemas.microsoft.com/office/drawing/2014/main" xmlns="" id="{B041F83A-2D0C-300E-E64B-7D2303803968}"/>
                  </a:ext>
                </a:extLst>
              </p:cNvPr>
              <p:cNvCxnSpPr>
                <a:cxnSpLocks/>
              </p:cNvCxnSpPr>
              <p:nvPr/>
            </p:nvCxnSpPr>
            <p:spPr>
              <a:xfrm flipH="1">
                <a:off x="4227999" y="2206062"/>
                <a:ext cx="32954" cy="49874"/>
              </a:xfrm>
              <a:prstGeom prst="line">
                <a:avLst/>
              </a:prstGeom>
              <a:ln w="31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45" name="사각형: 둥근 모서리 44">
              <a:extLst>
                <a:ext uri="{FF2B5EF4-FFF2-40B4-BE49-F238E27FC236}">
                  <a16:creationId xmlns:a16="http://schemas.microsoft.com/office/drawing/2014/main" xmlns="" id="{2968B78B-28AF-01E8-AB63-687481F819A8}"/>
                </a:ext>
              </a:extLst>
            </p:cNvPr>
            <p:cNvSpPr/>
            <p:nvPr/>
          </p:nvSpPr>
          <p:spPr>
            <a:xfrm>
              <a:off x="681833" y="4850999"/>
              <a:ext cx="936000" cy="259683"/>
            </a:xfrm>
            <a:prstGeom prst="roundRect">
              <a:avLst/>
            </a:prstGeom>
            <a:solidFill>
              <a:srgbClr val="FF9900"/>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ボウタイツリー</a:t>
              </a:r>
            </a:p>
          </p:txBody>
        </p:sp>
        <p:cxnSp>
          <p:nvCxnSpPr>
            <p:cNvPr id="46" name="직선 화살표 연결선 45">
              <a:extLst>
                <a:ext uri="{FF2B5EF4-FFF2-40B4-BE49-F238E27FC236}">
                  <a16:creationId xmlns:a16="http://schemas.microsoft.com/office/drawing/2014/main" xmlns="" id="{9D27103D-D67E-A185-11AC-018FA587D9F4}"/>
                </a:ext>
              </a:extLst>
            </p:cNvPr>
            <p:cNvCxnSpPr>
              <a:stCxn id="39" idx="1"/>
            </p:cNvCxnSpPr>
            <p:nvPr/>
          </p:nvCxnSpPr>
          <p:spPr>
            <a:xfrm flipH="1">
              <a:off x="3311591" y="4324413"/>
              <a:ext cx="139004" cy="905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직선 화살표 연결선 50">
              <a:extLst>
                <a:ext uri="{FF2B5EF4-FFF2-40B4-BE49-F238E27FC236}">
                  <a16:creationId xmlns:a16="http://schemas.microsoft.com/office/drawing/2014/main" xmlns="" id="{5605618D-0F67-856C-E116-33BE06F6EFD7}"/>
                </a:ext>
              </a:extLst>
            </p:cNvPr>
            <p:cNvCxnSpPr>
              <a:stCxn id="38" idx="1"/>
              <a:endCxn id="15" idx="7"/>
            </p:cNvCxnSpPr>
            <p:nvPr/>
          </p:nvCxnSpPr>
          <p:spPr>
            <a:xfrm flipH="1">
              <a:off x="2731564" y="3937688"/>
              <a:ext cx="724314" cy="4410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직선 화살표 연결선 52">
              <a:extLst>
                <a:ext uri="{FF2B5EF4-FFF2-40B4-BE49-F238E27FC236}">
                  <a16:creationId xmlns:a16="http://schemas.microsoft.com/office/drawing/2014/main" xmlns="" id="{28E9C60E-EF12-86A3-A5A0-C11F51F36175}"/>
                </a:ext>
              </a:extLst>
            </p:cNvPr>
            <p:cNvCxnSpPr>
              <a:stCxn id="45" idx="3"/>
            </p:cNvCxnSpPr>
            <p:nvPr/>
          </p:nvCxnSpPr>
          <p:spPr>
            <a:xfrm flipV="1">
              <a:off x="1617833" y="4851001"/>
              <a:ext cx="259885" cy="1298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직선 화살표 연결선 53">
              <a:extLst>
                <a:ext uri="{FF2B5EF4-FFF2-40B4-BE49-F238E27FC236}">
                  <a16:creationId xmlns:a16="http://schemas.microsoft.com/office/drawing/2014/main" xmlns="" id="{064F5C43-35DF-2309-74AB-BA601580D331}"/>
                </a:ext>
              </a:extLst>
            </p:cNvPr>
            <p:cNvCxnSpPr>
              <a:stCxn id="42" idx="3"/>
            </p:cNvCxnSpPr>
            <p:nvPr/>
          </p:nvCxnSpPr>
          <p:spPr>
            <a:xfrm>
              <a:off x="1522156" y="4326866"/>
              <a:ext cx="326393" cy="615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직선 화살표 연결선 54">
              <a:extLst>
                <a:ext uri="{FF2B5EF4-FFF2-40B4-BE49-F238E27FC236}">
                  <a16:creationId xmlns:a16="http://schemas.microsoft.com/office/drawing/2014/main" xmlns="" id="{6141422D-3891-688E-54BB-96D97FF065DE}"/>
                </a:ext>
              </a:extLst>
            </p:cNvPr>
            <p:cNvCxnSpPr>
              <a:stCxn id="43" idx="1"/>
            </p:cNvCxnSpPr>
            <p:nvPr/>
          </p:nvCxnSpPr>
          <p:spPr>
            <a:xfrm flipH="1" flipV="1">
              <a:off x="3257439" y="4909432"/>
              <a:ext cx="276352" cy="19263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사각형: 둥근 모서리 2">
              <a:extLst>
                <a:ext uri="{FF2B5EF4-FFF2-40B4-BE49-F238E27FC236}">
                  <a16:creationId xmlns:a16="http://schemas.microsoft.com/office/drawing/2014/main" xmlns="" id="{13F838D3-095F-372F-0158-087550DF7DDC}"/>
                </a:ext>
              </a:extLst>
            </p:cNvPr>
            <p:cNvSpPr/>
            <p:nvPr/>
          </p:nvSpPr>
          <p:spPr>
            <a:xfrm>
              <a:off x="1689030" y="5754646"/>
              <a:ext cx="1800000" cy="259683"/>
            </a:xfrm>
            <a:prstGeom prst="roundRect">
              <a:avLst/>
            </a:prstGeom>
            <a:solidFill>
              <a:schemeClr val="tx2">
                <a:lumMod val="90000"/>
                <a:lumOff val="1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900" b="1" dirty="0"/>
                <a:t>ケーブルの構造とツリー現象</a:t>
              </a:r>
              <a:endParaRPr lang="ko-KR" altLang="en-US" sz="900" b="1" dirty="0"/>
            </a:p>
          </p:txBody>
        </p:sp>
      </p:grpSp>
      <p:grpSp>
        <p:nvGrpSpPr>
          <p:cNvPr id="1024" name="그룹 1023">
            <a:extLst>
              <a:ext uri="{FF2B5EF4-FFF2-40B4-BE49-F238E27FC236}">
                <a16:creationId xmlns:a16="http://schemas.microsoft.com/office/drawing/2014/main" xmlns="" id="{53174F19-B9A4-8EFA-79FB-6D56B376B1C7}"/>
              </a:ext>
            </a:extLst>
          </p:cNvPr>
          <p:cNvGrpSpPr/>
          <p:nvPr/>
        </p:nvGrpSpPr>
        <p:grpSpPr>
          <a:xfrm>
            <a:off x="4777068" y="3549160"/>
            <a:ext cx="1804110" cy="1559251"/>
            <a:chOff x="5245178" y="3689894"/>
            <a:chExt cx="2600788" cy="2135339"/>
          </a:xfrm>
        </p:grpSpPr>
        <p:pic>
          <p:nvPicPr>
            <p:cNvPr id="1026" name="Picture 2" descr="전기사고 직전의 전선 트리현상 : 네이버 블로그">
              <a:extLst>
                <a:ext uri="{FF2B5EF4-FFF2-40B4-BE49-F238E27FC236}">
                  <a16:creationId xmlns:a16="http://schemas.microsoft.com/office/drawing/2014/main" xmlns="" id="{D3BBD0E0-1A1C-6105-A3E5-B9FB2E6635C1}"/>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5842" t="10684" r="18375" b="13689"/>
            <a:stretch/>
          </p:blipFill>
          <p:spPr bwMode="auto">
            <a:xfrm rot="16200000">
              <a:off x="5659454" y="3638721"/>
              <a:ext cx="2135339" cy="2237685"/>
            </a:xfrm>
            <a:prstGeom prst="rect">
              <a:avLst/>
            </a:prstGeom>
            <a:ln>
              <a:noFill/>
            </a:ln>
            <a:effectLst>
              <a:softEdge rad="112500"/>
            </a:effectLst>
          </p:spPr>
        </p:pic>
        <p:sp>
          <p:nvSpPr>
            <p:cNvPr id="61" name="타원 60">
              <a:extLst>
                <a:ext uri="{FF2B5EF4-FFF2-40B4-BE49-F238E27FC236}">
                  <a16:creationId xmlns:a16="http://schemas.microsoft.com/office/drawing/2014/main" xmlns="" id="{521E2F8B-DCE2-3CAC-A8C6-1054598BF886}"/>
                </a:ext>
              </a:extLst>
            </p:cNvPr>
            <p:cNvSpPr/>
            <p:nvPr/>
          </p:nvSpPr>
          <p:spPr>
            <a:xfrm>
              <a:off x="6139373" y="4350488"/>
              <a:ext cx="1132802" cy="83963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사각형: 둥근 모서리 62">
              <a:extLst>
                <a:ext uri="{FF2B5EF4-FFF2-40B4-BE49-F238E27FC236}">
                  <a16:creationId xmlns:a16="http://schemas.microsoft.com/office/drawing/2014/main" xmlns="" id="{D39F4BFC-3577-DCFE-1AD5-3CF59F2DBD10}"/>
                </a:ext>
              </a:extLst>
            </p:cNvPr>
            <p:cNvSpPr/>
            <p:nvPr/>
          </p:nvSpPr>
          <p:spPr>
            <a:xfrm>
              <a:off x="5245178" y="5183879"/>
              <a:ext cx="1089842" cy="345105"/>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rPr>
                <a:t>ツリー</a:t>
              </a:r>
              <a:r>
                <a:rPr lang="ko-KR" altLang="en-US" sz="800" dirty="0">
                  <a:solidFill>
                    <a:schemeClr val="tx1"/>
                  </a:solidFill>
                </a:rPr>
                <a:t>現象</a:t>
              </a:r>
            </a:p>
          </p:txBody>
        </p:sp>
        <p:cxnSp>
          <p:nvCxnSpPr>
            <p:cNvPr id="12" name="직선 화살표 연결선 11">
              <a:extLst>
                <a:ext uri="{FF2B5EF4-FFF2-40B4-BE49-F238E27FC236}">
                  <a16:creationId xmlns:a16="http://schemas.microsoft.com/office/drawing/2014/main" xmlns="" id="{0780D704-58A2-B667-04D5-A6ADB5DA81AD}"/>
                </a:ext>
              </a:extLst>
            </p:cNvPr>
            <p:cNvCxnSpPr>
              <a:cxnSpLocks/>
              <a:stCxn id="63" idx="3"/>
              <a:endCxn id="61" idx="3"/>
            </p:cNvCxnSpPr>
            <p:nvPr/>
          </p:nvCxnSpPr>
          <p:spPr>
            <a:xfrm flipH="1" flipV="1">
              <a:off x="6305269" y="5067158"/>
              <a:ext cx="29752" cy="28927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9" name="직선 연결선 8">
            <a:extLst>
              <a:ext uri="{FF2B5EF4-FFF2-40B4-BE49-F238E27FC236}">
                <a16:creationId xmlns:a16="http://schemas.microsoft.com/office/drawing/2014/main" xmlns="" id="{8E284F91-355A-F212-F097-B9D76C53BFC5}"/>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xmlns="" id="{AB1863FA-3AA0-B2E5-2962-FE6119AD5B00}"/>
              </a:ext>
            </a:extLst>
          </p:cNvPr>
          <p:cNvSpPr txBox="1"/>
          <p:nvPr/>
        </p:nvSpPr>
        <p:spPr>
          <a:xfrm>
            <a:off x="8373860" y="6489809"/>
            <a:ext cx="458780" cy="261610"/>
          </a:xfrm>
          <a:prstGeom prst="rect">
            <a:avLst/>
          </a:prstGeom>
          <a:noFill/>
        </p:spPr>
        <p:txBody>
          <a:bodyPr wrap="none" rtlCol="0">
            <a:spAutoFit/>
          </a:bodyPr>
          <a:lstStyle/>
          <a:p>
            <a:r>
              <a:rPr lang="en-US" altLang="ko-KR" sz="1100" dirty="0">
                <a:solidFill>
                  <a:schemeClr val="tx1">
                    <a:lumMod val="50000"/>
                    <a:lumOff val="50000"/>
                  </a:schemeClr>
                </a:solidFill>
              </a:rPr>
              <a:t>7/22</a:t>
            </a:r>
            <a:endParaRPr lang="ko-KR" altLang="en-US" sz="1100" dirty="0">
              <a:solidFill>
                <a:schemeClr val="tx1">
                  <a:lumMod val="50000"/>
                  <a:lumOff val="50000"/>
                </a:schemeClr>
              </a:solidFill>
            </a:endParaRPr>
          </a:p>
        </p:txBody>
      </p:sp>
      <p:sp>
        <p:nvSpPr>
          <p:cNvPr id="40" name="제목 2">
            <a:extLst>
              <a:ext uri="{FF2B5EF4-FFF2-40B4-BE49-F238E27FC236}">
                <a16:creationId xmlns:a16="http://schemas.microsoft.com/office/drawing/2014/main" xmlns="" id="{3E3376A4-F745-3DD5-3E18-AB4E2A92E272}"/>
              </a:ext>
            </a:extLst>
          </p:cNvPr>
          <p:cNvSpPr>
            <a:spLocks noGrp="1"/>
          </p:cNvSpPr>
          <p:nvPr>
            <p:ph type="title"/>
          </p:nvPr>
        </p:nvSpPr>
        <p:spPr>
          <a:xfrm>
            <a:off x="686087" y="420787"/>
            <a:ext cx="4277418" cy="307777"/>
          </a:xfrm>
        </p:spPr>
        <p:txBody>
          <a:bodyPr>
            <a:normAutofit fontScale="90000"/>
          </a:bodyPr>
          <a:lstStyle/>
          <a:p>
            <a:pPr>
              <a:lnSpc>
                <a:spcPct val="150000"/>
              </a:lnSpc>
              <a:buClr>
                <a:schemeClr val="bg1"/>
              </a:buClr>
            </a:pPr>
            <a:r>
              <a:rPr lang="ko-KR" altLang="en-US" sz="2000" dirty="0"/>
              <a:t>事業分野</a:t>
            </a:r>
            <a:endParaRPr lang="en-US" altLang="ko-KR" sz="1600" dirty="0">
              <a:solidFill>
                <a:schemeClr val="tx1"/>
              </a:solidFill>
            </a:endParaRPr>
          </a:p>
        </p:txBody>
      </p:sp>
      <p:sp>
        <p:nvSpPr>
          <p:cNvPr id="50" name="TextBox 49">
            <a:extLst>
              <a:ext uri="{FF2B5EF4-FFF2-40B4-BE49-F238E27FC236}">
                <a16:creationId xmlns:a16="http://schemas.microsoft.com/office/drawing/2014/main" xmlns="" id="{2FAD1B2D-90A8-45F0-3208-9B7D1F719F20}"/>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
        <p:nvSpPr>
          <p:cNvPr id="1025" name="직사각형 1024">
            <a:extLst>
              <a:ext uri="{FF2B5EF4-FFF2-40B4-BE49-F238E27FC236}">
                <a16:creationId xmlns:a16="http://schemas.microsoft.com/office/drawing/2014/main" xmlns="" id="{559A9BAA-5924-CC6D-7CFF-FB72CF5B49D0}"/>
              </a:ext>
            </a:extLst>
          </p:cNvPr>
          <p:cNvSpPr/>
          <p:nvPr/>
        </p:nvSpPr>
        <p:spPr>
          <a:xfrm>
            <a:off x="505099"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7" name="직사각형 1026">
            <a:extLst>
              <a:ext uri="{FF2B5EF4-FFF2-40B4-BE49-F238E27FC236}">
                <a16:creationId xmlns:a16="http://schemas.microsoft.com/office/drawing/2014/main" xmlns="" id="{E984EBB3-7EF0-887A-A067-2C71BD4CF3BA}"/>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28" name="직선 연결선 1027">
            <a:extLst>
              <a:ext uri="{FF2B5EF4-FFF2-40B4-BE49-F238E27FC236}">
                <a16:creationId xmlns:a16="http://schemas.microsoft.com/office/drawing/2014/main" xmlns="" id="{E26E528A-8596-683B-AC86-B6F1AEB84988}"/>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34310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개체 틀 30">
            <a:extLst>
              <a:ext uri="{FF2B5EF4-FFF2-40B4-BE49-F238E27FC236}">
                <a16:creationId xmlns:a16="http://schemas.microsoft.com/office/drawing/2014/main" xmlns="" id="{09731562-1C85-27BB-88C5-87E32411174E}"/>
              </a:ext>
            </a:extLst>
          </p:cNvPr>
          <p:cNvPicPr>
            <a:picLocks noChangeAspect="1"/>
          </p:cNvPicPr>
          <p:nvPr/>
        </p:nvPicPr>
        <p:blipFill rotWithShape="1">
          <a:blip r:embed="rId2" cstate="print">
            <a:alphaModFix amt="70000"/>
            <a:extLst>
              <a:ext uri="{28A0092B-C50C-407E-A947-70E740481C1C}">
                <a14:useLocalDpi xmlns:a14="http://schemas.microsoft.com/office/drawing/2010/main" xmlns="" val="0"/>
              </a:ext>
            </a:extLst>
          </a:blip>
          <a:srcRect t="9557" r="8905" b="13584"/>
          <a:stretch/>
        </p:blipFill>
        <p:spPr>
          <a:xfrm>
            <a:off x="6833310" y="3327687"/>
            <a:ext cx="2002559" cy="2629110"/>
          </a:xfrm>
          <a:prstGeom prst="rect">
            <a:avLst/>
          </a:prstGeom>
          <a:effectLst>
            <a:softEdge rad="127000"/>
          </a:effectLst>
        </p:spPr>
      </p:pic>
      <p:pic>
        <p:nvPicPr>
          <p:cNvPr id="3" name="Picture 6" descr="Serious Injuries Due To Electrical Fire, 48% OFF | vp1.in">
            <a:extLst>
              <a:ext uri="{FF2B5EF4-FFF2-40B4-BE49-F238E27FC236}">
                <a16:creationId xmlns:a16="http://schemas.microsoft.com/office/drawing/2014/main" xmlns="" id="{67F13580-F34D-7572-E42B-579391ACF1B4}"/>
              </a:ext>
            </a:extLst>
          </p:cNvPr>
          <p:cNvPicPr>
            <a:picLocks noChangeAspect="1" noChangeArrowheads="1"/>
          </p:cNvPicPr>
          <p:nvPr/>
        </p:nvPicPr>
        <p:blipFill rotWithShape="1">
          <a:blip r:embed="rId3" cstate="print">
            <a:alphaModFix amt="70000"/>
            <a:extLst>
              <a:ext uri="{28A0092B-C50C-407E-A947-70E740481C1C}">
                <a14:useLocalDpi xmlns:a14="http://schemas.microsoft.com/office/drawing/2010/main" xmlns="" val="0"/>
              </a:ext>
            </a:extLst>
          </a:blip>
          <a:srcRect t="3380" r="24785"/>
          <a:stretch/>
        </p:blipFill>
        <p:spPr bwMode="auto">
          <a:xfrm>
            <a:off x="308131" y="971332"/>
            <a:ext cx="1548370" cy="1963167"/>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cxnSp>
        <p:nvCxnSpPr>
          <p:cNvPr id="9" name="직선 연결선 8">
            <a:extLst>
              <a:ext uri="{FF2B5EF4-FFF2-40B4-BE49-F238E27FC236}">
                <a16:creationId xmlns:a16="http://schemas.microsoft.com/office/drawing/2014/main" xmlns="" id="{6F145E9E-87F0-F63C-8C85-7FF7E3977F93}"/>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xmlns="" id="{D92F3D1A-A4DA-042A-196A-42E64527C96D}"/>
              </a:ext>
            </a:extLst>
          </p:cNvPr>
          <p:cNvSpPr txBox="1"/>
          <p:nvPr/>
        </p:nvSpPr>
        <p:spPr>
          <a:xfrm>
            <a:off x="8373860" y="6489809"/>
            <a:ext cx="458780" cy="261610"/>
          </a:xfrm>
          <a:prstGeom prst="rect">
            <a:avLst/>
          </a:prstGeom>
          <a:noFill/>
        </p:spPr>
        <p:txBody>
          <a:bodyPr wrap="none" rtlCol="0">
            <a:spAutoFit/>
          </a:bodyPr>
          <a:lstStyle/>
          <a:p>
            <a:r>
              <a:rPr lang="en-US" altLang="ko-KR" sz="1100" dirty="0">
                <a:solidFill>
                  <a:schemeClr val="tx1">
                    <a:lumMod val="50000"/>
                    <a:lumOff val="50000"/>
                  </a:schemeClr>
                </a:solidFill>
              </a:rPr>
              <a:t>8/22</a:t>
            </a:r>
            <a:endParaRPr lang="ko-KR" altLang="en-US" sz="1100" dirty="0">
              <a:solidFill>
                <a:schemeClr val="tx1">
                  <a:lumMod val="50000"/>
                  <a:lumOff val="50000"/>
                </a:schemeClr>
              </a:solidFill>
            </a:endParaRPr>
          </a:p>
        </p:txBody>
      </p:sp>
      <p:sp>
        <p:nvSpPr>
          <p:cNvPr id="18" name="직사각형 17">
            <a:extLst>
              <a:ext uri="{FF2B5EF4-FFF2-40B4-BE49-F238E27FC236}">
                <a16:creationId xmlns:a16="http://schemas.microsoft.com/office/drawing/2014/main" xmlns="" id="{21CA7E1D-1C1D-08A8-4BA2-858C3D0ABE35}"/>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xmlns="" id="{0916A44C-D1CE-F92B-3430-7486681F7191}"/>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0" name="직선 연결선 19">
            <a:extLst>
              <a:ext uri="{FF2B5EF4-FFF2-40B4-BE49-F238E27FC236}">
                <a16:creationId xmlns:a16="http://schemas.microsoft.com/office/drawing/2014/main" xmlns="" id="{F26B25CE-C955-6EB9-8BE9-E93FFBE45DC9}"/>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7" name="제목 2">
            <a:extLst>
              <a:ext uri="{FF2B5EF4-FFF2-40B4-BE49-F238E27FC236}">
                <a16:creationId xmlns:a16="http://schemas.microsoft.com/office/drawing/2014/main" xmlns="" id="{A828100A-2D58-EAA0-34B1-F09B66DA5C82}"/>
              </a:ext>
            </a:extLst>
          </p:cNvPr>
          <p:cNvSpPr>
            <a:spLocks noGrp="1"/>
          </p:cNvSpPr>
          <p:nvPr>
            <p:ph type="title"/>
          </p:nvPr>
        </p:nvSpPr>
        <p:spPr>
          <a:xfrm>
            <a:off x="686087" y="420787"/>
            <a:ext cx="4277418" cy="307777"/>
          </a:xfrm>
        </p:spPr>
        <p:txBody>
          <a:bodyPr>
            <a:normAutofit fontScale="90000"/>
          </a:bodyPr>
          <a:lstStyle/>
          <a:p>
            <a:pPr>
              <a:lnSpc>
                <a:spcPct val="150000"/>
              </a:lnSpc>
              <a:buClr>
                <a:schemeClr val="bg1"/>
              </a:buClr>
            </a:pPr>
            <a:r>
              <a:rPr lang="ko-KR" altLang="en-US" sz="2000" dirty="0"/>
              <a:t>事業分野</a:t>
            </a:r>
            <a:endParaRPr lang="en-US" altLang="ko-KR" sz="1600" dirty="0">
              <a:solidFill>
                <a:schemeClr val="tx1"/>
              </a:solidFill>
            </a:endParaRPr>
          </a:p>
        </p:txBody>
      </p:sp>
      <p:sp>
        <p:nvSpPr>
          <p:cNvPr id="28" name="TextBox 27">
            <a:extLst>
              <a:ext uri="{FF2B5EF4-FFF2-40B4-BE49-F238E27FC236}">
                <a16:creationId xmlns:a16="http://schemas.microsoft.com/office/drawing/2014/main" xmlns="" id="{AB32EB8C-259A-53F6-2EAC-AB92D0FD696D}"/>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
        <p:nvSpPr>
          <p:cNvPr id="5" name="object 12">
            <a:extLst>
              <a:ext uri="{FF2B5EF4-FFF2-40B4-BE49-F238E27FC236}">
                <a16:creationId xmlns:a16="http://schemas.microsoft.com/office/drawing/2014/main" xmlns="" id="{391EEB97-ADBB-F6E3-5313-CFA8F5E8BAAC}"/>
              </a:ext>
            </a:extLst>
          </p:cNvPr>
          <p:cNvSpPr txBox="1"/>
          <p:nvPr/>
        </p:nvSpPr>
        <p:spPr>
          <a:xfrm>
            <a:off x="1839359" y="1207530"/>
            <a:ext cx="6878000" cy="1074205"/>
          </a:xfrm>
          <a:prstGeom prst="rect">
            <a:avLst/>
          </a:prstGeom>
        </p:spPr>
        <p:txBody>
          <a:bodyPr vert="horz" wrap="square" lIns="0" tIns="13335" rIns="0" bIns="0" rtlCol="0">
            <a:spAutoFit/>
          </a:bodyPr>
          <a:lstStyle/>
          <a:p>
            <a:pPr marL="241300" indent="-228600">
              <a:lnSpc>
                <a:spcPct val="200000"/>
              </a:lnSpc>
              <a:spcBef>
                <a:spcPts val="105"/>
              </a:spcBef>
              <a:buAutoNum type="arabicPeriod"/>
              <a:tabLst>
                <a:tab pos="355600" algn="l"/>
              </a:tabLst>
            </a:pPr>
            <a:r>
              <a:rPr lang="ja-JP" altLang="en-US" sz="1200" b="1" dirty="0">
                <a:latin typeface="+mn-ea"/>
              </a:rPr>
              <a:t>重大災害災害防止特殊クリーニングとは？  </a:t>
            </a:r>
            <a:endParaRPr lang="en-US" altLang="ja-JP" sz="1200" b="1" dirty="0">
              <a:latin typeface="+mn-ea"/>
            </a:endParaRPr>
          </a:p>
          <a:p>
            <a:pPr marL="12700">
              <a:lnSpc>
                <a:spcPct val="200000"/>
              </a:lnSpc>
              <a:spcBef>
                <a:spcPts val="105"/>
              </a:spcBef>
              <a:tabLst>
                <a:tab pos="355600" algn="l"/>
              </a:tabLst>
            </a:pPr>
            <a:r>
              <a:rPr lang="ja-JP" altLang="en-US" sz="1200" b="1" dirty="0">
                <a:latin typeface="+mn-ea"/>
              </a:rPr>
              <a:t>重大災害災害防止特殊クリーニングとは、高電圧低電圧の電気安全に関する各種問題で災害が発生する可能性のある設備を安全に洗浄作業することをいう。</a:t>
            </a:r>
            <a:endParaRPr lang="en-US" altLang="ko-KR" sz="1100" spc="-10" dirty="0">
              <a:latin typeface="+mn-ea"/>
              <a:cs typeface="Malgun Gothic"/>
            </a:endParaRPr>
          </a:p>
        </p:txBody>
      </p:sp>
      <p:sp>
        <p:nvSpPr>
          <p:cNvPr id="7" name="TextBox 6">
            <a:extLst>
              <a:ext uri="{FF2B5EF4-FFF2-40B4-BE49-F238E27FC236}">
                <a16:creationId xmlns:a16="http://schemas.microsoft.com/office/drawing/2014/main" xmlns="" id="{D83D7370-78DC-21B1-3ADC-5E6D0C225D15}"/>
              </a:ext>
            </a:extLst>
          </p:cNvPr>
          <p:cNvSpPr txBox="1"/>
          <p:nvPr/>
        </p:nvSpPr>
        <p:spPr>
          <a:xfrm>
            <a:off x="638287" y="3194438"/>
            <a:ext cx="6984300" cy="2754600"/>
          </a:xfrm>
          <a:prstGeom prst="rect">
            <a:avLst/>
          </a:prstGeom>
          <a:noFill/>
        </p:spPr>
        <p:txBody>
          <a:bodyPr wrap="square">
            <a:spAutoFit/>
          </a:bodyPr>
          <a:lstStyle/>
          <a:p>
            <a:pPr marL="12700">
              <a:lnSpc>
                <a:spcPct val="200000"/>
              </a:lnSpc>
              <a:spcBef>
                <a:spcPts val="105"/>
              </a:spcBef>
              <a:tabLst>
                <a:tab pos="355600" algn="l"/>
              </a:tabLst>
            </a:pPr>
            <a:r>
              <a:rPr lang="en-US" altLang="ja-JP" sz="1200" b="1" spc="-10" dirty="0">
                <a:latin typeface="+mn-ea"/>
                <a:cs typeface="Malgun Gothic"/>
              </a:rPr>
              <a:t>2.</a:t>
            </a:r>
            <a:r>
              <a:rPr lang="ja-JP" altLang="en-US" sz="1200" b="1" spc="-10" dirty="0">
                <a:latin typeface="+mn-ea"/>
                <a:cs typeface="Malgun Gothic"/>
              </a:rPr>
              <a:t>無停電滑線絶縁補強洗浄方式特長      </a:t>
            </a:r>
            <a:endParaRPr lang="en-US" altLang="ja-JP" sz="1200" b="1" spc="-10" dirty="0">
              <a:latin typeface="+mn-ea"/>
              <a:cs typeface="Malgun Gothic"/>
            </a:endParaRPr>
          </a:p>
          <a:p>
            <a:pPr marL="12700">
              <a:lnSpc>
                <a:spcPct val="200000"/>
              </a:lnSpc>
              <a:spcBef>
                <a:spcPts val="105"/>
              </a:spcBef>
              <a:tabLst>
                <a:tab pos="355600" algn="l"/>
              </a:tabLst>
            </a:pPr>
            <a:r>
              <a:rPr lang="ja-JP" altLang="en-US" sz="1200" b="1" spc="-10" dirty="0">
                <a:latin typeface="+mn-ea"/>
                <a:cs typeface="Malgun Gothic"/>
              </a:rPr>
              <a:t>① 洗浄作業によるほこりや異物の清浄度の維持による電気関連の火災または事故防止。      </a:t>
            </a:r>
            <a:endParaRPr lang="en-US" altLang="ja-JP" sz="1200" b="1" spc="-10" dirty="0">
              <a:latin typeface="+mn-ea"/>
              <a:cs typeface="Malgun Gothic"/>
            </a:endParaRPr>
          </a:p>
          <a:p>
            <a:pPr marL="12700">
              <a:lnSpc>
                <a:spcPct val="200000"/>
              </a:lnSpc>
              <a:spcBef>
                <a:spcPts val="105"/>
              </a:spcBef>
              <a:tabLst>
                <a:tab pos="355600" algn="l"/>
              </a:tabLst>
            </a:pPr>
            <a:r>
              <a:rPr lang="ja-JP" altLang="en-US" sz="1200" b="1" spc="-10" dirty="0">
                <a:latin typeface="+mn-ea"/>
                <a:cs typeface="Malgun Gothic"/>
              </a:rPr>
              <a:t>②</a:t>
            </a:r>
            <a:r>
              <a:rPr lang="en-US" altLang="ja-JP" sz="1200" b="1" spc="-10" dirty="0">
                <a:latin typeface="+mn-ea"/>
                <a:cs typeface="Malgun Gothic"/>
              </a:rPr>
              <a:t>22.9Kv</a:t>
            </a:r>
            <a:r>
              <a:rPr lang="ja-JP" altLang="en-US" sz="1200" b="1" spc="-10" dirty="0">
                <a:latin typeface="+mn-ea"/>
                <a:cs typeface="Malgun Gothic"/>
              </a:rPr>
              <a:t>特高圧活線状態の高電圧配電盤および分電盤電源</a:t>
            </a:r>
            <a:r>
              <a:rPr lang="en-US" altLang="ja-JP" sz="1200" b="1" spc="-10" dirty="0">
                <a:latin typeface="+mn-ea"/>
                <a:cs typeface="Malgun Gothic"/>
              </a:rPr>
              <a:t>OFF</a:t>
            </a:r>
            <a:r>
              <a:rPr lang="ja-JP" altLang="en-US" sz="1200" b="1" spc="-10" dirty="0">
                <a:latin typeface="+mn-ea"/>
                <a:cs typeface="Malgun Gothic"/>
              </a:rPr>
              <a:t>なしで作業が可能。      </a:t>
            </a:r>
            <a:endParaRPr lang="en-US" altLang="ja-JP" sz="1200" b="1" spc="-10" dirty="0">
              <a:latin typeface="+mn-ea"/>
              <a:cs typeface="Malgun Gothic"/>
            </a:endParaRPr>
          </a:p>
          <a:p>
            <a:pPr marL="12700">
              <a:lnSpc>
                <a:spcPct val="200000"/>
              </a:lnSpc>
              <a:spcBef>
                <a:spcPts val="105"/>
              </a:spcBef>
              <a:tabLst>
                <a:tab pos="355600" algn="l"/>
              </a:tabLst>
            </a:pPr>
            <a:r>
              <a:rPr lang="ja-JP" altLang="en-US" sz="1200" b="1" spc="-10" dirty="0">
                <a:latin typeface="+mn-ea"/>
                <a:cs typeface="Malgun Gothic"/>
              </a:rPr>
              <a:t>③各種回路板や配線など手作業で洗浄できない微細部分まで精密洗浄可能      </a:t>
            </a:r>
            <a:endParaRPr lang="en-US" altLang="ja-JP" sz="1200" b="1" spc="-10" dirty="0">
              <a:latin typeface="+mn-ea"/>
              <a:cs typeface="Malgun Gothic"/>
            </a:endParaRPr>
          </a:p>
          <a:p>
            <a:pPr marL="12700">
              <a:lnSpc>
                <a:spcPct val="200000"/>
              </a:lnSpc>
              <a:spcBef>
                <a:spcPts val="105"/>
              </a:spcBef>
              <a:tabLst>
                <a:tab pos="355600" algn="l"/>
              </a:tabLst>
            </a:pPr>
            <a:r>
              <a:rPr lang="ja-JP" altLang="en-US" sz="1200" b="1" spc="-10" dirty="0">
                <a:latin typeface="+mn-ea"/>
                <a:cs typeface="Malgun Gothic"/>
              </a:rPr>
              <a:t>④ 電気設備の絶縁補強、性能改書、寿命延長、耐久性向上で装備性能効率性強化      </a:t>
            </a:r>
            <a:endParaRPr lang="en-US" altLang="ja-JP" sz="1200" b="1" spc="-10" dirty="0">
              <a:latin typeface="+mn-ea"/>
              <a:cs typeface="Malgun Gothic"/>
            </a:endParaRPr>
          </a:p>
          <a:p>
            <a:pPr marL="12700">
              <a:lnSpc>
                <a:spcPct val="200000"/>
              </a:lnSpc>
              <a:spcBef>
                <a:spcPts val="105"/>
              </a:spcBef>
              <a:tabLst>
                <a:tab pos="355600" algn="l"/>
              </a:tabLst>
            </a:pPr>
            <a:r>
              <a:rPr lang="ja-JP" altLang="en-US" sz="1200" b="1" spc="-10" dirty="0">
                <a:latin typeface="+mn-ea"/>
                <a:cs typeface="Malgun Gothic"/>
              </a:rPr>
              <a:t>⑤ 全ての電気関連設備及び家電製品電源部で使用可能。      </a:t>
            </a:r>
            <a:endParaRPr lang="en-US" altLang="ja-JP" sz="1200" b="1" spc="-10" dirty="0">
              <a:latin typeface="+mn-ea"/>
              <a:cs typeface="Malgun Gothic"/>
            </a:endParaRPr>
          </a:p>
          <a:p>
            <a:pPr marL="12700">
              <a:lnSpc>
                <a:spcPct val="200000"/>
              </a:lnSpc>
              <a:spcBef>
                <a:spcPts val="105"/>
              </a:spcBef>
              <a:tabLst>
                <a:tab pos="355600" algn="l"/>
              </a:tabLst>
            </a:pPr>
            <a:r>
              <a:rPr lang="ja-JP" altLang="en-US" sz="1200" b="1" spc="-10" dirty="0">
                <a:latin typeface="+mn-ea"/>
                <a:cs typeface="Malgun Gothic"/>
              </a:rPr>
              <a:t>⑥ 環境にやさしく、人体に無関係である。</a:t>
            </a:r>
            <a:endParaRPr lang="en-US" altLang="ko-KR" sz="1100" spc="-114" dirty="0">
              <a:latin typeface="+mn-ea"/>
              <a:cs typeface="Malgun Gothic"/>
            </a:endParaRPr>
          </a:p>
        </p:txBody>
      </p:sp>
    </p:spTree>
    <p:extLst>
      <p:ext uri="{BB962C8B-B14F-4D97-AF65-F5344CB8AC3E}">
        <p14:creationId xmlns:p14="http://schemas.microsoft.com/office/powerpoint/2010/main" xmlns="" val="1417450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object 12">
            <a:extLst>
              <a:ext uri="{FF2B5EF4-FFF2-40B4-BE49-F238E27FC236}">
                <a16:creationId xmlns:a16="http://schemas.microsoft.com/office/drawing/2014/main" xmlns="" id="{7A8DF055-F890-7A4F-E531-9BA9CC16399D}"/>
              </a:ext>
            </a:extLst>
          </p:cNvPr>
          <p:cNvSpPr txBox="1"/>
          <p:nvPr/>
        </p:nvSpPr>
        <p:spPr>
          <a:xfrm>
            <a:off x="342310" y="1106762"/>
            <a:ext cx="6292951" cy="870110"/>
          </a:xfrm>
          <a:prstGeom prst="rect">
            <a:avLst/>
          </a:prstGeom>
        </p:spPr>
        <p:txBody>
          <a:bodyPr vert="horz" wrap="square" lIns="0" tIns="13335" rIns="0" bIns="0" rtlCol="0">
            <a:spAutoFit/>
          </a:bodyPr>
          <a:lstStyle/>
          <a:p>
            <a:pPr marL="12700">
              <a:lnSpc>
                <a:spcPct val="150000"/>
              </a:lnSpc>
              <a:spcBef>
                <a:spcPts val="105"/>
              </a:spcBef>
              <a:tabLst>
                <a:tab pos="355600" algn="l"/>
              </a:tabLst>
            </a:pPr>
            <a:r>
              <a:rPr lang="en-US" altLang="ja-JP" sz="1200" b="1" dirty="0">
                <a:latin typeface="+mn-ea"/>
              </a:rPr>
              <a:t>3. D&amp;S Cleaning</a:t>
            </a:r>
            <a:r>
              <a:rPr lang="ja-JP" altLang="en-US" sz="1200" b="1" dirty="0">
                <a:latin typeface="+mn-ea"/>
              </a:rPr>
              <a:t>の必要性   </a:t>
            </a:r>
            <a:endParaRPr lang="en-US" altLang="ja-JP" sz="1200" b="1" dirty="0">
              <a:latin typeface="+mn-ea"/>
            </a:endParaRPr>
          </a:p>
          <a:p>
            <a:pPr marL="12700">
              <a:lnSpc>
                <a:spcPct val="150000"/>
              </a:lnSpc>
              <a:spcBef>
                <a:spcPts val="105"/>
              </a:spcBef>
              <a:tabLst>
                <a:tab pos="355600" algn="l"/>
              </a:tabLst>
            </a:pPr>
            <a:r>
              <a:rPr lang="ja-JP" altLang="en-US" sz="1200" b="1" dirty="0">
                <a:latin typeface="+mn-ea"/>
              </a:rPr>
              <a:t>   </a:t>
            </a:r>
            <a:r>
              <a:rPr lang="en-US" altLang="ja-JP" sz="1200" b="1" dirty="0">
                <a:latin typeface="+mn-ea"/>
              </a:rPr>
              <a:t>- </a:t>
            </a:r>
            <a:r>
              <a:rPr lang="ja-JP" altLang="en-US" sz="1200" b="1" dirty="0">
                <a:latin typeface="+mn-ea"/>
              </a:rPr>
              <a:t>各種設備や装備を長時間使用してみると、ほこり、カーボン、油の時などの汚染により、</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      </a:t>
            </a:r>
            <a:r>
              <a:rPr lang="ja-JP" altLang="en-US" sz="1200" b="1" dirty="0">
                <a:latin typeface="+mn-ea"/>
              </a:rPr>
              <a:t>火災などの安全事故や部品の負荷上昇により誤動作発生を起こすことがある。</a:t>
            </a:r>
            <a:endParaRPr lang="en-US" altLang="ko-KR" sz="1100" spc="-30" dirty="0">
              <a:latin typeface="+mn-ea"/>
              <a:cs typeface="Malgun Gothic"/>
            </a:endParaRPr>
          </a:p>
        </p:txBody>
      </p:sp>
      <p:pic>
        <p:nvPicPr>
          <p:cNvPr id="2" name="object 4">
            <a:extLst>
              <a:ext uri="{FF2B5EF4-FFF2-40B4-BE49-F238E27FC236}">
                <a16:creationId xmlns:a16="http://schemas.microsoft.com/office/drawing/2014/main" xmlns="" id="{E08B7B75-ABAD-D0D8-A5B4-A688271249CB}"/>
              </a:ext>
            </a:extLst>
          </p:cNvPr>
          <p:cNvPicPr/>
          <p:nvPr/>
        </p:nvPicPr>
        <p:blipFill rotWithShape="1">
          <a:blip r:embed="rId2" cstate="print"/>
          <a:srcRect t="22909"/>
          <a:stretch/>
        </p:blipFill>
        <p:spPr>
          <a:xfrm>
            <a:off x="6494838" y="1731316"/>
            <a:ext cx="2317730" cy="3377031"/>
          </a:xfrm>
          <a:prstGeom prst="rect">
            <a:avLst/>
          </a:prstGeom>
          <a:ln>
            <a:noFill/>
          </a:ln>
          <a:effectLst>
            <a:softEdge rad="127000"/>
          </a:effectLst>
        </p:spPr>
      </p:pic>
      <p:cxnSp>
        <p:nvCxnSpPr>
          <p:cNvPr id="7" name="직선 연결선 6">
            <a:extLst>
              <a:ext uri="{FF2B5EF4-FFF2-40B4-BE49-F238E27FC236}">
                <a16:creationId xmlns:a16="http://schemas.microsoft.com/office/drawing/2014/main" xmlns="" id="{563D96DE-0C55-07A5-7208-799349FDBCF7}"/>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2B551124-A99C-83F5-7C0D-2DED037EE12B}"/>
              </a:ext>
            </a:extLst>
          </p:cNvPr>
          <p:cNvSpPr txBox="1"/>
          <p:nvPr/>
        </p:nvSpPr>
        <p:spPr>
          <a:xfrm>
            <a:off x="8373860" y="6489809"/>
            <a:ext cx="458780" cy="261610"/>
          </a:xfrm>
          <a:prstGeom prst="rect">
            <a:avLst/>
          </a:prstGeom>
          <a:noFill/>
        </p:spPr>
        <p:txBody>
          <a:bodyPr wrap="none" rtlCol="0">
            <a:spAutoFit/>
          </a:bodyPr>
          <a:lstStyle/>
          <a:p>
            <a:r>
              <a:rPr lang="en-US" altLang="ko-KR" sz="1100" dirty="0">
                <a:solidFill>
                  <a:schemeClr val="tx1">
                    <a:lumMod val="50000"/>
                    <a:lumOff val="50000"/>
                  </a:schemeClr>
                </a:solidFill>
              </a:rPr>
              <a:t>9/22</a:t>
            </a:r>
            <a:endParaRPr lang="ko-KR" altLang="en-US" sz="1100" dirty="0">
              <a:solidFill>
                <a:schemeClr val="tx1">
                  <a:lumMod val="50000"/>
                  <a:lumOff val="50000"/>
                </a:schemeClr>
              </a:solidFill>
            </a:endParaRPr>
          </a:p>
        </p:txBody>
      </p:sp>
      <p:cxnSp>
        <p:nvCxnSpPr>
          <p:cNvPr id="16" name="직선 연결선 15">
            <a:extLst>
              <a:ext uri="{FF2B5EF4-FFF2-40B4-BE49-F238E27FC236}">
                <a16:creationId xmlns:a16="http://schemas.microsoft.com/office/drawing/2014/main" xmlns="" id="{9671A40B-006D-6E2D-85A1-35FBA91EE88A}"/>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9" name="직사각형 18">
            <a:extLst>
              <a:ext uri="{FF2B5EF4-FFF2-40B4-BE49-F238E27FC236}">
                <a16:creationId xmlns:a16="http://schemas.microsoft.com/office/drawing/2014/main" xmlns="" id="{7ADD66AC-5F59-E25A-9F9B-6AAB5A08DFCF}"/>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a:extLst>
              <a:ext uri="{FF2B5EF4-FFF2-40B4-BE49-F238E27FC236}">
                <a16:creationId xmlns:a16="http://schemas.microsoft.com/office/drawing/2014/main" xmlns="" id="{6FDC95A3-60EC-53F9-3C0C-3BE8EF2F87E1}"/>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제목 2">
            <a:extLst>
              <a:ext uri="{FF2B5EF4-FFF2-40B4-BE49-F238E27FC236}">
                <a16:creationId xmlns:a16="http://schemas.microsoft.com/office/drawing/2014/main" xmlns="" id="{29C05E55-C6EC-5A39-77DB-252DA2C7FE38}"/>
              </a:ext>
            </a:extLst>
          </p:cNvPr>
          <p:cNvSpPr txBox="1">
            <a:spLocks/>
          </p:cNvSpPr>
          <p:nvPr/>
        </p:nvSpPr>
        <p:spPr>
          <a:xfrm>
            <a:off x="686087" y="420787"/>
            <a:ext cx="4277418" cy="307777"/>
          </a:xfrm>
          <a:prstGeom prst="rect">
            <a:avLst/>
          </a:prstGeom>
        </p:spPr>
        <p:txBody>
          <a:bodyPr vert="horz" lIns="91440" tIns="45720" rIns="91440" bIns="45720" rtlCol="0" anchor="ctr">
            <a:noAutofit/>
          </a:bodyPr>
          <a:lstStyle>
            <a:lvl1pPr algn="l" defTabSz="914400" rtl="0" eaLnBrk="1" latinLnBrk="1" hangingPunct="1">
              <a:lnSpc>
                <a:spcPct val="100000"/>
              </a:lnSpc>
              <a:spcBef>
                <a:spcPct val="0"/>
              </a:spcBef>
              <a:buNone/>
              <a:defRPr sz="3600" b="1" kern="1200">
                <a:solidFill>
                  <a:schemeClr val="tx2"/>
                </a:solidFill>
                <a:latin typeface="+mj-ea"/>
                <a:ea typeface="+mj-ea"/>
                <a:cs typeface="+mj-cs"/>
              </a:defRPr>
            </a:lvl1pPr>
          </a:lstStyle>
          <a:p>
            <a:pPr>
              <a:lnSpc>
                <a:spcPct val="150000"/>
              </a:lnSpc>
              <a:buClr>
                <a:schemeClr val="bg1"/>
              </a:buClr>
            </a:pPr>
            <a:r>
              <a:rPr lang="ko-KR" altLang="en-US" sz="1800" dirty="0"/>
              <a:t>事業分野</a:t>
            </a:r>
            <a:endParaRPr lang="en-US" altLang="ko-KR" sz="1400" dirty="0">
              <a:solidFill>
                <a:schemeClr val="tx1"/>
              </a:solidFill>
            </a:endParaRPr>
          </a:p>
        </p:txBody>
      </p:sp>
      <p:sp>
        <p:nvSpPr>
          <p:cNvPr id="22" name="TextBox 21">
            <a:extLst>
              <a:ext uri="{FF2B5EF4-FFF2-40B4-BE49-F238E27FC236}">
                <a16:creationId xmlns:a16="http://schemas.microsoft.com/office/drawing/2014/main" xmlns="" id="{1B488BCA-AE4E-4C93-F41E-F0BBA5DB2085}"/>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
        <p:nvSpPr>
          <p:cNvPr id="92" name="object 12">
            <a:extLst>
              <a:ext uri="{FF2B5EF4-FFF2-40B4-BE49-F238E27FC236}">
                <a16:creationId xmlns:a16="http://schemas.microsoft.com/office/drawing/2014/main" xmlns="" id="{36261DAE-82F2-BF55-A8F1-BFF76DB09466}"/>
              </a:ext>
            </a:extLst>
          </p:cNvPr>
          <p:cNvSpPr txBox="1"/>
          <p:nvPr/>
        </p:nvSpPr>
        <p:spPr>
          <a:xfrm>
            <a:off x="344653" y="2021398"/>
            <a:ext cx="6199166" cy="4322337"/>
          </a:xfrm>
          <a:prstGeom prst="rect">
            <a:avLst/>
          </a:prstGeom>
        </p:spPr>
        <p:txBody>
          <a:bodyPr vert="horz" wrap="square" lIns="0" tIns="13335" rIns="0" bIns="0" rtlCol="0">
            <a:spAutoFit/>
          </a:bodyPr>
          <a:lstStyle/>
          <a:p>
            <a:pPr marL="12700">
              <a:lnSpc>
                <a:spcPct val="150000"/>
              </a:lnSpc>
              <a:spcBef>
                <a:spcPts val="105"/>
              </a:spcBef>
              <a:tabLst>
                <a:tab pos="355600" algn="l"/>
              </a:tabLst>
            </a:pPr>
            <a:r>
              <a:rPr lang="en-US" altLang="ja-JP" sz="1200" b="1" dirty="0">
                <a:latin typeface="+mn-ea"/>
              </a:rPr>
              <a:t>4. D&amp;S Cleaning</a:t>
            </a:r>
            <a:r>
              <a:rPr lang="ja-JP" altLang="en-US" sz="1200" b="1" dirty="0">
                <a:latin typeface="+mn-ea"/>
              </a:rPr>
              <a:t>の特徴   </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1</a:t>
            </a:r>
            <a:r>
              <a:rPr lang="ja-JP" altLang="en-US" sz="1200" b="1" dirty="0">
                <a:latin typeface="+mn-ea"/>
              </a:rPr>
              <a:t>）利便性：無停電状態（活線状態）で洗浄作業を進めるので、電源遮断に対する損失低減                   </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    - </a:t>
            </a:r>
            <a:r>
              <a:rPr lang="ja-JP" altLang="en-US" sz="1200" b="1" dirty="0">
                <a:latin typeface="+mn-ea"/>
              </a:rPr>
              <a:t>接触不良防止、劣化現象予防   </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2</a:t>
            </a:r>
            <a:r>
              <a:rPr lang="ja-JP" altLang="en-US" sz="1200" b="1" dirty="0">
                <a:latin typeface="+mn-ea"/>
              </a:rPr>
              <a:t>）安全性：難燃性非導電性安全</a:t>
            </a:r>
            <a:r>
              <a:rPr lang="en-US" altLang="ja-JP" sz="1200" b="1" dirty="0">
                <a:latin typeface="+mn-ea"/>
              </a:rPr>
              <a:t>Cleaning</a:t>
            </a:r>
            <a:r>
              <a:rPr lang="ja-JP" altLang="en-US" sz="1200" b="1" dirty="0">
                <a:latin typeface="+mn-ea"/>
              </a:rPr>
              <a:t>製品である：電源遮断なしに活線状態で洗浄可能 </a:t>
            </a:r>
            <a:r>
              <a:rPr lang="en-US" altLang="ja-JP" sz="1200" b="1" dirty="0" smtClean="0">
                <a:latin typeface="+mn-ea"/>
              </a:rPr>
              <a:t>- </a:t>
            </a:r>
            <a:r>
              <a:rPr lang="ja-JP" altLang="en-US" sz="1200" b="1" dirty="0" smtClean="0">
                <a:latin typeface="+mn-ea"/>
              </a:rPr>
              <a:t>漏電、閃落、過負荷防止           </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 </a:t>
            </a:r>
            <a:r>
              <a:rPr lang="en-US" altLang="ja-JP" sz="1200" b="1" dirty="0" smtClean="0">
                <a:latin typeface="+mn-ea"/>
              </a:rPr>
              <a:t>3</a:t>
            </a:r>
            <a:r>
              <a:rPr lang="en-US" altLang="ja-JP" sz="1200" b="1" dirty="0">
                <a:latin typeface="+mn-ea"/>
              </a:rPr>
              <a:t>) </a:t>
            </a:r>
            <a:r>
              <a:rPr lang="ja-JP" altLang="en-US" sz="1200" b="1" dirty="0">
                <a:latin typeface="+mn-ea"/>
              </a:rPr>
              <a:t>予防性 </a:t>
            </a:r>
            <a:r>
              <a:rPr lang="en-US" altLang="ja-JP" sz="1200" b="1" dirty="0">
                <a:latin typeface="+mn-ea"/>
              </a:rPr>
              <a:t>: </a:t>
            </a:r>
            <a:r>
              <a:rPr lang="ja-JP" altLang="en-US" sz="1200" b="1" dirty="0">
                <a:latin typeface="+mn-ea"/>
              </a:rPr>
              <a:t>各種回路板および配線などの微細部分まで精密洗浄のため、ほこりや異物による </a:t>
            </a:r>
            <a:r>
              <a:rPr lang="en-US" altLang="ja-JP" sz="1200" b="1" dirty="0" smtClean="0">
                <a:latin typeface="+mn-ea"/>
              </a:rPr>
              <a:t>- </a:t>
            </a:r>
            <a:r>
              <a:rPr lang="ja-JP" altLang="en-US" sz="1200" b="1" dirty="0" smtClean="0">
                <a:latin typeface="+mn-ea"/>
              </a:rPr>
              <a:t>誤動作防止           </a:t>
            </a:r>
            <a:endParaRPr lang="en-US" altLang="ja-JP" sz="1200" b="1" dirty="0">
              <a:latin typeface="+mn-ea"/>
            </a:endParaRPr>
          </a:p>
          <a:p>
            <a:pPr marL="12700">
              <a:lnSpc>
                <a:spcPct val="150000"/>
              </a:lnSpc>
              <a:spcBef>
                <a:spcPts val="105"/>
              </a:spcBef>
              <a:tabLst>
                <a:tab pos="355600" algn="l"/>
              </a:tabLst>
            </a:pPr>
            <a:r>
              <a:rPr lang="en-US" altLang="ja-JP" sz="1200" b="1" dirty="0" smtClean="0">
                <a:latin typeface="+mn-ea"/>
              </a:rPr>
              <a:t>4</a:t>
            </a:r>
            <a:r>
              <a:rPr lang="en-US" altLang="ja-JP" sz="1200" b="1" dirty="0">
                <a:latin typeface="+mn-ea"/>
              </a:rPr>
              <a:t>) </a:t>
            </a:r>
            <a:r>
              <a:rPr lang="ja-JP" altLang="en-US" sz="1200" b="1" dirty="0">
                <a:latin typeface="+mn-ea"/>
              </a:rPr>
              <a:t>技術性：特許登録されている性能認証及び検証製品である。                   </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    - </a:t>
            </a:r>
            <a:r>
              <a:rPr lang="ja-JP" altLang="en-US" sz="1200" b="1" dirty="0">
                <a:latin typeface="+mn-ea"/>
              </a:rPr>
              <a:t>耐久性の強化、睡眠延長、交換および修理コストの削減   </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5</a:t>
            </a:r>
            <a:r>
              <a:rPr lang="ja-JP" altLang="en-US" sz="1200" b="1" dirty="0">
                <a:latin typeface="+mn-ea"/>
              </a:rPr>
              <a:t>）環境にやさしい：柑橘系の成分を添加した環境にやさしい認証製品で労働者の安全と労</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     </a:t>
            </a:r>
            <a:r>
              <a:rPr lang="ja-JP" altLang="en-US" sz="1200" b="1" dirty="0">
                <a:latin typeface="+mn-ea"/>
              </a:rPr>
              <a:t>働環境を改善                   </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    - </a:t>
            </a:r>
            <a:r>
              <a:rPr lang="ja-JP" altLang="en-US" sz="1200" b="1" dirty="0">
                <a:latin typeface="+mn-ea"/>
              </a:rPr>
              <a:t>運用の安定化、作業環境の快適さ、清潔な環境   </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6) </a:t>
            </a:r>
            <a:r>
              <a:rPr lang="ja-JP" altLang="en-US" sz="1200" b="1" dirty="0">
                <a:latin typeface="+mn-ea"/>
              </a:rPr>
              <a:t>堅牢性</a:t>
            </a:r>
            <a:r>
              <a:rPr lang="en-US" altLang="ja-JP" sz="1200" b="1" dirty="0">
                <a:latin typeface="+mn-ea"/>
              </a:rPr>
              <a:t>:</a:t>
            </a:r>
            <a:r>
              <a:rPr lang="ja-JP" altLang="en-US" sz="1200" b="1" dirty="0">
                <a:latin typeface="+mn-ea"/>
              </a:rPr>
              <a:t>劣化障害の防止によって装置の保護および耐久性の鉱化によって寿命の延長およ</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    </a:t>
            </a:r>
            <a:r>
              <a:rPr lang="ja-JP" altLang="en-US" sz="1200" b="1" dirty="0">
                <a:latin typeface="+mn-ea"/>
              </a:rPr>
              <a:t>び費用の節約                   </a:t>
            </a:r>
            <a:endParaRPr lang="en-US" altLang="ja-JP" sz="1200" b="1" dirty="0">
              <a:latin typeface="+mn-ea"/>
            </a:endParaRPr>
          </a:p>
          <a:p>
            <a:pPr marL="12700">
              <a:lnSpc>
                <a:spcPct val="150000"/>
              </a:lnSpc>
              <a:spcBef>
                <a:spcPts val="105"/>
              </a:spcBef>
              <a:tabLst>
                <a:tab pos="355600" algn="l"/>
              </a:tabLst>
            </a:pPr>
            <a:r>
              <a:rPr lang="en-US" altLang="ja-JP" sz="1200" b="1" dirty="0">
                <a:latin typeface="+mn-ea"/>
              </a:rPr>
              <a:t>   - </a:t>
            </a:r>
            <a:r>
              <a:rPr lang="ja-JP" altLang="en-US" sz="1200" b="1" dirty="0">
                <a:latin typeface="+mn-ea"/>
              </a:rPr>
              <a:t>静電気＆火花要因の除去</a:t>
            </a:r>
            <a:endParaRPr lang="en-US" altLang="ko-KR" sz="1050" b="1" spc="-30" dirty="0">
              <a:solidFill>
                <a:schemeClr val="accent3">
                  <a:lumMod val="75000"/>
                </a:schemeClr>
              </a:solidFill>
              <a:latin typeface="+mn-ea"/>
              <a:cs typeface="Malgun Gothic"/>
            </a:endParaRPr>
          </a:p>
        </p:txBody>
      </p:sp>
    </p:spTree>
    <p:extLst>
      <p:ext uri="{BB962C8B-B14F-4D97-AF65-F5344CB8AC3E}">
        <p14:creationId xmlns:p14="http://schemas.microsoft.com/office/powerpoint/2010/main" xmlns="" val="138338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직선 연결선 13">
            <a:extLst>
              <a:ext uri="{FF2B5EF4-FFF2-40B4-BE49-F238E27FC236}">
                <a16:creationId xmlns:a16="http://schemas.microsoft.com/office/drawing/2014/main" xmlns="" id="{B8BC09A8-E732-7A9A-3BDA-1010E38D7F5A}"/>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xmlns="" id="{4C44B9E0-95D9-3B6C-4E1C-84589C23E160}"/>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10/22</a:t>
            </a:r>
            <a:endParaRPr lang="ko-KR" altLang="en-US" sz="1100" dirty="0">
              <a:solidFill>
                <a:schemeClr val="tx1">
                  <a:lumMod val="50000"/>
                  <a:lumOff val="50000"/>
                </a:schemeClr>
              </a:solidFill>
            </a:endParaRPr>
          </a:p>
        </p:txBody>
      </p:sp>
      <p:sp>
        <p:nvSpPr>
          <p:cNvPr id="23" name="제목 2">
            <a:extLst>
              <a:ext uri="{FF2B5EF4-FFF2-40B4-BE49-F238E27FC236}">
                <a16:creationId xmlns:a16="http://schemas.microsoft.com/office/drawing/2014/main" xmlns="" id="{47283189-79DE-A0C3-BE11-B8C81300123E}"/>
              </a:ext>
            </a:extLst>
          </p:cNvPr>
          <p:cNvSpPr txBox="1">
            <a:spLocks/>
          </p:cNvSpPr>
          <p:nvPr/>
        </p:nvSpPr>
        <p:spPr>
          <a:xfrm>
            <a:off x="686087" y="420787"/>
            <a:ext cx="4277418" cy="307777"/>
          </a:xfrm>
          <a:prstGeom prst="rect">
            <a:avLst/>
          </a:prstGeom>
        </p:spPr>
        <p:txBody>
          <a:bodyPr vert="horz" lIns="91440" tIns="45720" rIns="91440" bIns="45720" rtlCol="0" anchor="ctr">
            <a:noAutofit/>
          </a:bodyPr>
          <a:lstStyle>
            <a:lvl1pPr algn="l" defTabSz="914400" rtl="0" eaLnBrk="1" latinLnBrk="1" hangingPunct="1">
              <a:lnSpc>
                <a:spcPct val="100000"/>
              </a:lnSpc>
              <a:spcBef>
                <a:spcPct val="0"/>
              </a:spcBef>
              <a:buNone/>
              <a:defRPr sz="3600" b="1" kern="1200">
                <a:solidFill>
                  <a:schemeClr val="tx2"/>
                </a:solidFill>
                <a:latin typeface="+mj-ea"/>
                <a:ea typeface="+mj-ea"/>
                <a:cs typeface="+mj-cs"/>
              </a:defRPr>
            </a:lvl1pPr>
          </a:lstStyle>
          <a:p>
            <a:pPr>
              <a:lnSpc>
                <a:spcPct val="150000"/>
              </a:lnSpc>
              <a:buClr>
                <a:schemeClr val="bg1"/>
              </a:buClr>
            </a:pPr>
            <a:r>
              <a:rPr lang="ko-KR" altLang="en-US" sz="1800" dirty="0">
                <a:latin typeface="+mn-ea"/>
              </a:rPr>
              <a:t>製品紹介</a:t>
            </a:r>
            <a:endParaRPr lang="en-US" altLang="ko-KR" sz="1400" dirty="0">
              <a:solidFill>
                <a:schemeClr val="tx1"/>
              </a:solidFill>
            </a:endParaRPr>
          </a:p>
        </p:txBody>
      </p:sp>
      <p:sp>
        <p:nvSpPr>
          <p:cNvPr id="26" name="직사각형 25">
            <a:extLst>
              <a:ext uri="{FF2B5EF4-FFF2-40B4-BE49-F238E27FC236}">
                <a16:creationId xmlns:a16="http://schemas.microsoft.com/office/drawing/2014/main" xmlns="" id="{90E2ACCF-86C9-EEC3-4D87-69194C3F850F}"/>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xmlns="" id="{FBB2B4A0-609D-4F03-6A9B-B96C5E44713A}"/>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a:extLst>
              <a:ext uri="{FF2B5EF4-FFF2-40B4-BE49-F238E27FC236}">
                <a16:creationId xmlns:a16="http://schemas.microsoft.com/office/drawing/2014/main" xmlns="" id="{266EFF78-F705-A51B-A193-D33774F35BA8}"/>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
        <p:nvSpPr>
          <p:cNvPr id="20" name="TextBox 19">
            <a:extLst>
              <a:ext uri="{FF2B5EF4-FFF2-40B4-BE49-F238E27FC236}">
                <a16:creationId xmlns:a16="http://schemas.microsoft.com/office/drawing/2014/main" xmlns="" id="{DB225899-714B-0E41-F141-B2C2E5DA7963}"/>
              </a:ext>
            </a:extLst>
          </p:cNvPr>
          <p:cNvSpPr txBox="1"/>
          <p:nvPr/>
        </p:nvSpPr>
        <p:spPr>
          <a:xfrm>
            <a:off x="3199363" y="1045966"/>
            <a:ext cx="5605689" cy="276999"/>
          </a:xfrm>
          <a:prstGeom prst="rect">
            <a:avLst/>
          </a:prstGeom>
          <a:noFill/>
        </p:spPr>
        <p:txBody>
          <a:bodyPr wrap="square">
            <a:spAutoFit/>
          </a:bodyPr>
          <a:lstStyle/>
          <a:p>
            <a:r>
              <a:rPr lang="en-US" altLang="zh-TW" sz="1200" b="1" spc="-40" dirty="0">
                <a:solidFill>
                  <a:srgbClr val="FF0000"/>
                </a:solidFill>
                <a:latin typeface="+mn-ea"/>
                <a:cs typeface="Malgun Gothic"/>
              </a:rPr>
              <a:t>※ </a:t>
            </a:r>
            <a:r>
              <a:rPr lang="zh-TW" altLang="en-US" sz="1200" b="1" spc="-40" dirty="0">
                <a:solidFill>
                  <a:srgbClr val="FF0000"/>
                </a:solidFill>
                <a:latin typeface="+mn-ea"/>
                <a:cs typeface="Malgun Gothic"/>
              </a:rPr>
              <a:t>特許第</a:t>
            </a:r>
            <a:r>
              <a:rPr lang="en-US" altLang="zh-TW" sz="1200" b="1" spc="-40" dirty="0">
                <a:solidFill>
                  <a:srgbClr val="FF0000"/>
                </a:solidFill>
                <a:latin typeface="+mn-ea"/>
                <a:cs typeface="Malgun Gothic"/>
              </a:rPr>
              <a:t>10-2260232</a:t>
            </a:r>
            <a:r>
              <a:rPr lang="zh-TW" altLang="en-US" sz="1200" b="1" spc="-40" dirty="0">
                <a:solidFill>
                  <a:srgbClr val="FF0000"/>
                </a:solidFill>
                <a:latin typeface="+mn-ea"/>
                <a:cs typeface="Malgun Gothic"/>
              </a:rPr>
              <a:t>号</a:t>
            </a:r>
            <a:r>
              <a:rPr lang="en-US" altLang="zh-TW" sz="1200" b="1" spc="-40" dirty="0">
                <a:solidFill>
                  <a:srgbClr val="FF0000"/>
                </a:solidFill>
                <a:latin typeface="+mn-ea"/>
                <a:cs typeface="Malgun Gothic"/>
              </a:rPr>
              <a:t>/  </a:t>
            </a:r>
            <a:r>
              <a:rPr lang="zh-TW" altLang="en-US" sz="1200" b="1" spc="-40" dirty="0">
                <a:solidFill>
                  <a:srgbClr val="FF0000"/>
                </a:solidFill>
                <a:latin typeface="+mn-ea"/>
                <a:cs typeface="Malgun Gothic"/>
              </a:rPr>
              <a:t>特許第</a:t>
            </a:r>
            <a:r>
              <a:rPr lang="en-US" altLang="zh-TW" sz="1200" b="1" spc="-40" dirty="0">
                <a:solidFill>
                  <a:srgbClr val="FF0000"/>
                </a:solidFill>
                <a:latin typeface="+mn-ea"/>
                <a:cs typeface="Malgun Gothic"/>
              </a:rPr>
              <a:t>10-2022-0112102/  </a:t>
            </a:r>
            <a:r>
              <a:rPr lang="zh-TW" altLang="en-US" sz="1200" b="1" spc="-40" dirty="0">
                <a:solidFill>
                  <a:srgbClr val="FF0000"/>
                </a:solidFill>
                <a:latin typeface="+mn-ea"/>
                <a:cs typeface="Malgun Gothic"/>
              </a:rPr>
              <a:t>商標登録</a:t>
            </a:r>
            <a:r>
              <a:rPr lang="en-US" altLang="zh-TW" sz="1200" b="1" spc="-40" dirty="0">
                <a:solidFill>
                  <a:srgbClr val="FF0000"/>
                </a:solidFill>
                <a:latin typeface="+mn-ea"/>
                <a:cs typeface="Malgun Gothic"/>
              </a:rPr>
              <a:t>40-1919334</a:t>
            </a:r>
            <a:endParaRPr lang="ko-KR" altLang="en-US" sz="1200" dirty="0">
              <a:solidFill>
                <a:srgbClr val="FF0000"/>
              </a:solidFill>
              <a:latin typeface="+mn-ea"/>
            </a:endParaRPr>
          </a:p>
        </p:txBody>
      </p:sp>
      <p:sp>
        <p:nvSpPr>
          <p:cNvPr id="21" name="사각형: 둥근 모서리 20">
            <a:extLst>
              <a:ext uri="{FF2B5EF4-FFF2-40B4-BE49-F238E27FC236}">
                <a16:creationId xmlns:a16="http://schemas.microsoft.com/office/drawing/2014/main" xmlns="" id="{A7C0A7CB-669B-0B60-8351-F2A7FACF534E}"/>
              </a:ext>
            </a:extLst>
          </p:cNvPr>
          <p:cNvSpPr/>
          <p:nvPr/>
        </p:nvSpPr>
        <p:spPr>
          <a:xfrm>
            <a:off x="224286" y="1346666"/>
            <a:ext cx="8710163" cy="4829477"/>
          </a:xfrm>
          <a:prstGeom prst="roundRect">
            <a:avLst>
              <a:gd name="adj" fmla="val 2434"/>
            </a:avLst>
          </a:prstGeom>
          <a:gradFill flip="none" rotWithShape="1">
            <a:gsLst>
              <a:gs pos="0">
                <a:schemeClr val="accent5">
                  <a:lumMod val="50000"/>
                  <a:tint val="66000"/>
                  <a:satMod val="160000"/>
                </a:schemeClr>
              </a:gs>
              <a:gs pos="50000">
                <a:schemeClr val="accent5">
                  <a:lumMod val="50000"/>
                  <a:tint val="44500"/>
                  <a:satMod val="160000"/>
                </a:schemeClr>
              </a:gs>
              <a:gs pos="100000">
                <a:schemeClr val="accent5">
                  <a:lumMod val="50000"/>
                  <a:tint val="23500"/>
                  <a:satMod val="16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2" name="그룹 21">
            <a:extLst>
              <a:ext uri="{FF2B5EF4-FFF2-40B4-BE49-F238E27FC236}">
                <a16:creationId xmlns:a16="http://schemas.microsoft.com/office/drawing/2014/main" xmlns="" id="{C13F07E7-0991-514C-3002-23839BB9190D}"/>
              </a:ext>
            </a:extLst>
          </p:cNvPr>
          <p:cNvGrpSpPr/>
          <p:nvPr/>
        </p:nvGrpSpPr>
        <p:grpSpPr>
          <a:xfrm>
            <a:off x="4946278" y="1533691"/>
            <a:ext cx="1221566" cy="1171655"/>
            <a:chOff x="4787915" y="3543830"/>
            <a:chExt cx="1524643" cy="1368488"/>
          </a:xfrm>
        </p:grpSpPr>
        <p:grpSp>
          <p:nvGrpSpPr>
            <p:cNvPr id="24" name="그룹 23">
              <a:extLst>
                <a:ext uri="{FF2B5EF4-FFF2-40B4-BE49-F238E27FC236}">
                  <a16:creationId xmlns:a16="http://schemas.microsoft.com/office/drawing/2014/main" xmlns="" id="{469F7E31-9FA7-B636-D52D-EAF4190E6EE6}"/>
                </a:ext>
              </a:extLst>
            </p:cNvPr>
            <p:cNvGrpSpPr/>
            <p:nvPr/>
          </p:nvGrpSpPr>
          <p:grpSpPr>
            <a:xfrm>
              <a:off x="5149551" y="3543830"/>
              <a:ext cx="1163007" cy="1275195"/>
              <a:chOff x="1403231" y="3633153"/>
              <a:chExt cx="1725168" cy="2026920"/>
            </a:xfrm>
          </p:grpSpPr>
          <p:pic>
            <p:nvPicPr>
              <p:cNvPr id="32" name="object 5">
                <a:extLst>
                  <a:ext uri="{FF2B5EF4-FFF2-40B4-BE49-F238E27FC236}">
                    <a16:creationId xmlns:a16="http://schemas.microsoft.com/office/drawing/2014/main" xmlns="" id="{00D07A26-FF50-D817-B649-B211506B6FBC}"/>
                  </a:ext>
                </a:extLst>
              </p:cNvPr>
              <p:cNvPicPr/>
              <p:nvPr/>
            </p:nvPicPr>
            <p:blipFill>
              <a:blip r:embed="rId2" cstate="print"/>
              <a:stretch>
                <a:fillRect/>
              </a:stretch>
            </p:blipFill>
            <p:spPr>
              <a:xfrm>
                <a:off x="1403231" y="3633153"/>
                <a:ext cx="1725168" cy="2026920"/>
              </a:xfrm>
              <a:prstGeom prst="rect">
                <a:avLst/>
              </a:prstGeom>
            </p:spPr>
          </p:pic>
          <p:pic>
            <p:nvPicPr>
              <p:cNvPr id="33" name="object 6">
                <a:extLst>
                  <a:ext uri="{FF2B5EF4-FFF2-40B4-BE49-F238E27FC236}">
                    <a16:creationId xmlns:a16="http://schemas.microsoft.com/office/drawing/2014/main" xmlns="" id="{CFEBE178-C12D-9911-BB7A-46DD57C4AEE8}"/>
                  </a:ext>
                </a:extLst>
              </p:cNvPr>
              <p:cNvPicPr/>
              <p:nvPr/>
            </p:nvPicPr>
            <p:blipFill>
              <a:blip r:embed="rId3" cstate="print"/>
              <a:stretch>
                <a:fillRect/>
              </a:stretch>
            </p:blipFill>
            <p:spPr>
              <a:xfrm>
                <a:off x="1465686" y="3657663"/>
                <a:ext cx="1621536" cy="1929384"/>
              </a:xfrm>
              <a:prstGeom prst="rect">
                <a:avLst/>
              </a:prstGeom>
            </p:spPr>
          </p:pic>
        </p:grpSp>
        <p:grpSp>
          <p:nvGrpSpPr>
            <p:cNvPr id="25" name="그룹 24">
              <a:extLst>
                <a:ext uri="{FF2B5EF4-FFF2-40B4-BE49-F238E27FC236}">
                  <a16:creationId xmlns:a16="http://schemas.microsoft.com/office/drawing/2014/main" xmlns="" id="{BFF09DBF-F530-1281-A074-0562513C172F}"/>
                </a:ext>
              </a:extLst>
            </p:cNvPr>
            <p:cNvGrpSpPr/>
            <p:nvPr/>
          </p:nvGrpSpPr>
          <p:grpSpPr>
            <a:xfrm>
              <a:off x="4787915" y="3637123"/>
              <a:ext cx="1163007" cy="1275195"/>
              <a:chOff x="1403231" y="3633153"/>
              <a:chExt cx="1725168" cy="2026920"/>
            </a:xfrm>
          </p:grpSpPr>
          <p:pic>
            <p:nvPicPr>
              <p:cNvPr id="29" name="object 5">
                <a:extLst>
                  <a:ext uri="{FF2B5EF4-FFF2-40B4-BE49-F238E27FC236}">
                    <a16:creationId xmlns:a16="http://schemas.microsoft.com/office/drawing/2014/main" xmlns="" id="{3CD64360-1EBD-6E7E-194B-E43C594D4F0E}"/>
                  </a:ext>
                </a:extLst>
              </p:cNvPr>
              <p:cNvPicPr/>
              <p:nvPr/>
            </p:nvPicPr>
            <p:blipFill>
              <a:blip r:embed="rId2" cstate="print"/>
              <a:stretch>
                <a:fillRect/>
              </a:stretch>
            </p:blipFill>
            <p:spPr>
              <a:xfrm>
                <a:off x="1403231" y="3633153"/>
                <a:ext cx="1725168" cy="2026920"/>
              </a:xfrm>
              <a:prstGeom prst="rect">
                <a:avLst/>
              </a:prstGeom>
            </p:spPr>
          </p:pic>
          <p:pic>
            <p:nvPicPr>
              <p:cNvPr id="30" name="object 6">
                <a:extLst>
                  <a:ext uri="{FF2B5EF4-FFF2-40B4-BE49-F238E27FC236}">
                    <a16:creationId xmlns:a16="http://schemas.microsoft.com/office/drawing/2014/main" xmlns="" id="{9123F2C3-D3A3-92F8-9503-AF7C0BB3FE0E}"/>
                  </a:ext>
                </a:extLst>
              </p:cNvPr>
              <p:cNvPicPr/>
              <p:nvPr/>
            </p:nvPicPr>
            <p:blipFill>
              <a:blip r:embed="rId3" cstate="print"/>
              <a:stretch>
                <a:fillRect/>
              </a:stretch>
            </p:blipFill>
            <p:spPr>
              <a:xfrm>
                <a:off x="1465686" y="3657663"/>
                <a:ext cx="1621536" cy="1929384"/>
              </a:xfrm>
              <a:prstGeom prst="rect">
                <a:avLst/>
              </a:prstGeom>
            </p:spPr>
          </p:pic>
        </p:grpSp>
      </p:grpSp>
      <p:grpSp>
        <p:nvGrpSpPr>
          <p:cNvPr id="34" name="그룹 33">
            <a:extLst>
              <a:ext uri="{FF2B5EF4-FFF2-40B4-BE49-F238E27FC236}">
                <a16:creationId xmlns:a16="http://schemas.microsoft.com/office/drawing/2014/main" xmlns="" id="{36B0CB5C-6830-BE92-A0B7-DB1D1C2CCDCB}"/>
              </a:ext>
            </a:extLst>
          </p:cNvPr>
          <p:cNvGrpSpPr/>
          <p:nvPr/>
        </p:nvGrpSpPr>
        <p:grpSpPr>
          <a:xfrm>
            <a:off x="910592" y="1523787"/>
            <a:ext cx="1283910" cy="1053468"/>
            <a:chOff x="121444" y="1447018"/>
            <a:chExt cx="1488281" cy="1053468"/>
          </a:xfrm>
        </p:grpSpPr>
        <p:pic>
          <p:nvPicPr>
            <p:cNvPr id="35" name="object 10">
              <a:extLst>
                <a:ext uri="{FF2B5EF4-FFF2-40B4-BE49-F238E27FC236}">
                  <a16:creationId xmlns:a16="http://schemas.microsoft.com/office/drawing/2014/main" xmlns="" id="{042B64F8-F41F-3F09-067E-0DEACEB25601}"/>
                </a:ext>
              </a:extLst>
            </p:cNvPr>
            <p:cNvPicPr/>
            <p:nvPr/>
          </p:nvPicPr>
          <p:blipFill>
            <a:blip r:embed="rId4" cstate="print"/>
            <a:stretch>
              <a:fillRect/>
            </a:stretch>
          </p:blipFill>
          <p:spPr>
            <a:xfrm>
              <a:off x="483080" y="1447018"/>
              <a:ext cx="845605" cy="1053468"/>
            </a:xfrm>
            <a:prstGeom prst="rect">
              <a:avLst/>
            </a:prstGeom>
            <a:effectLst>
              <a:outerShdw blurRad="50800" dist="38100" dir="2700000" algn="tl" rotWithShape="0">
                <a:prstClr val="black">
                  <a:alpha val="40000"/>
                </a:prstClr>
              </a:outerShdw>
            </a:effectLst>
          </p:spPr>
        </p:pic>
        <p:pic>
          <p:nvPicPr>
            <p:cNvPr id="36" name="object 10">
              <a:extLst>
                <a:ext uri="{FF2B5EF4-FFF2-40B4-BE49-F238E27FC236}">
                  <a16:creationId xmlns:a16="http://schemas.microsoft.com/office/drawing/2014/main" xmlns="" id="{5D43E610-AE69-CEC2-3C7D-AD9044458250}"/>
                </a:ext>
              </a:extLst>
            </p:cNvPr>
            <p:cNvPicPr/>
            <p:nvPr/>
          </p:nvPicPr>
          <p:blipFill>
            <a:blip r:embed="rId4" cstate="print"/>
            <a:stretch>
              <a:fillRect/>
            </a:stretch>
          </p:blipFill>
          <p:spPr>
            <a:xfrm>
              <a:off x="882250" y="1654208"/>
              <a:ext cx="727475" cy="846278"/>
            </a:xfrm>
            <a:prstGeom prst="rect">
              <a:avLst/>
            </a:prstGeom>
            <a:effectLst>
              <a:outerShdw blurRad="50800" dist="38100" dir="2700000" algn="tl" rotWithShape="0">
                <a:prstClr val="black">
                  <a:alpha val="40000"/>
                </a:prstClr>
              </a:outerShdw>
            </a:effectLst>
          </p:spPr>
        </p:pic>
        <p:pic>
          <p:nvPicPr>
            <p:cNvPr id="37" name="object 10">
              <a:extLst>
                <a:ext uri="{FF2B5EF4-FFF2-40B4-BE49-F238E27FC236}">
                  <a16:creationId xmlns:a16="http://schemas.microsoft.com/office/drawing/2014/main" xmlns="" id="{1146C30C-22F2-349D-539E-B49403E5E0A2}"/>
                </a:ext>
              </a:extLst>
            </p:cNvPr>
            <p:cNvPicPr/>
            <p:nvPr/>
          </p:nvPicPr>
          <p:blipFill>
            <a:blip r:embed="rId4" cstate="print"/>
            <a:stretch>
              <a:fillRect/>
            </a:stretch>
          </p:blipFill>
          <p:spPr>
            <a:xfrm>
              <a:off x="121444" y="1447018"/>
              <a:ext cx="845605" cy="1053468"/>
            </a:xfrm>
            <a:prstGeom prst="rect">
              <a:avLst/>
            </a:prstGeom>
            <a:effectLst>
              <a:outerShdw blurRad="50800" dist="38100" dir="2700000" algn="tl" rotWithShape="0">
                <a:prstClr val="black">
                  <a:alpha val="40000"/>
                </a:prstClr>
              </a:outerShdw>
            </a:effectLst>
          </p:spPr>
        </p:pic>
      </p:grpSp>
      <p:sp>
        <p:nvSpPr>
          <p:cNvPr id="38" name="TextBox 37">
            <a:extLst>
              <a:ext uri="{FF2B5EF4-FFF2-40B4-BE49-F238E27FC236}">
                <a16:creationId xmlns:a16="http://schemas.microsoft.com/office/drawing/2014/main" xmlns="" id="{83BA0C2B-879F-5BB8-3945-F7A5B5EAC4A9}"/>
              </a:ext>
            </a:extLst>
          </p:cNvPr>
          <p:cNvSpPr txBox="1"/>
          <p:nvPr/>
        </p:nvSpPr>
        <p:spPr>
          <a:xfrm>
            <a:off x="562155" y="2784445"/>
            <a:ext cx="4144316" cy="2677656"/>
          </a:xfrm>
          <a:prstGeom prst="rect">
            <a:avLst/>
          </a:prstGeom>
          <a:noFill/>
        </p:spPr>
        <p:txBody>
          <a:bodyPr wrap="square" rtlCol="0">
            <a:spAutoFit/>
          </a:bodyPr>
          <a:lstStyle/>
          <a:p>
            <a:pPr>
              <a:lnSpc>
                <a:spcPct val="200000"/>
              </a:lnSpc>
            </a:pPr>
            <a:r>
              <a:rPr lang="ja-JP" altLang="en-US" sz="1050" b="1" dirty="0">
                <a:latin typeface="+mn-ea"/>
              </a:rPr>
              <a:t>▶商品名：</a:t>
            </a:r>
            <a:r>
              <a:rPr lang="en-US" altLang="ja-JP" sz="1050" b="1" dirty="0">
                <a:latin typeface="+mn-ea"/>
              </a:rPr>
              <a:t>D&amp;S Clean</a:t>
            </a:r>
          </a:p>
          <a:p>
            <a:pPr>
              <a:lnSpc>
                <a:spcPct val="200000"/>
              </a:lnSpc>
            </a:pPr>
            <a:r>
              <a:rPr lang="en-US" altLang="ja-JP" sz="1050" b="1" dirty="0">
                <a:latin typeface="+mn-ea"/>
              </a:rPr>
              <a:t>▶ </a:t>
            </a:r>
            <a:r>
              <a:rPr lang="ja-JP" altLang="en-US" sz="1050" b="1" dirty="0">
                <a:latin typeface="+mn-ea"/>
              </a:rPr>
              <a:t>モデル名：</a:t>
            </a:r>
            <a:r>
              <a:rPr lang="en-US" altLang="ja-JP" sz="1050" b="1" dirty="0">
                <a:latin typeface="+mn-ea"/>
              </a:rPr>
              <a:t>DS55(550ml) / DS36(360ml)</a:t>
            </a:r>
          </a:p>
          <a:p>
            <a:pPr>
              <a:lnSpc>
                <a:spcPct val="200000"/>
              </a:lnSpc>
            </a:pPr>
            <a:r>
              <a:rPr lang="en-US" altLang="ja-JP" sz="1050" b="1" dirty="0">
                <a:latin typeface="+mn-ea"/>
              </a:rPr>
              <a:t>▶</a:t>
            </a:r>
            <a:r>
              <a:rPr lang="ja-JP" altLang="en-US" sz="1050" b="1" dirty="0">
                <a:latin typeface="+mn-ea"/>
              </a:rPr>
              <a:t>容器：</a:t>
            </a:r>
            <a:r>
              <a:rPr lang="en-US" altLang="ja-JP" sz="1050" b="1" dirty="0">
                <a:latin typeface="+mn-ea"/>
              </a:rPr>
              <a:t>CAN TYPE</a:t>
            </a:r>
          </a:p>
          <a:p>
            <a:pPr>
              <a:lnSpc>
                <a:spcPct val="200000"/>
              </a:lnSpc>
            </a:pPr>
            <a:r>
              <a:rPr lang="en-US" altLang="ja-JP" sz="1050" b="1" dirty="0">
                <a:latin typeface="+mn-ea"/>
              </a:rPr>
              <a:t>▶</a:t>
            </a:r>
            <a:r>
              <a:rPr lang="ja-JP" altLang="en-US" sz="1050" b="1" dirty="0">
                <a:latin typeface="+mn-ea"/>
              </a:rPr>
              <a:t>特徴：スプレー形態で携帯性が良い         </a:t>
            </a:r>
            <a:endParaRPr lang="en-US" altLang="ja-JP" sz="1050" b="1" dirty="0">
              <a:latin typeface="+mn-ea"/>
            </a:endParaRPr>
          </a:p>
          <a:p>
            <a:pPr>
              <a:lnSpc>
                <a:spcPct val="200000"/>
              </a:lnSpc>
            </a:pPr>
            <a:r>
              <a:rPr lang="en-US" altLang="ja-JP" sz="1050" b="1" dirty="0">
                <a:latin typeface="+mn-ea"/>
              </a:rPr>
              <a:t>   </a:t>
            </a:r>
            <a:r>
              <a:rPr lang="ja-JP" altLang="en-US" sz="1050" b="1" dirty="0">
                <a:latin typeface="+mn-ea"/>
              </a:rPr>
              <a:t>低電圧設備に活線状態で誰でも手軽に使用可能。        </a:t>
            </a:r>
            <a:endParaRPr lang="en-US" altLang="ja-JP" sz="1050" b="1" dirty="0">
              <a:latin typeface="+mn-ea"/>
            </a:endParaRPr>
          </a:p>
          <a:p>
            <a:pPr>
              <a:lnSpc>
                <a:spcPct val="200000"/>
              </a:lnSpc>
            </a:pPr>
            <a:r>
              <a:rPr lang="en-US" altLang="ja-JP" sz="1050" b="1" dirty="0">
                <a:latin typeface="+mn-ea"/>
              </a:rPr>
              <a:t>   </a:t>
            </a:r>
            <a:r>
              <a:rPr lang="ja-JP" altLang="en-US" sz="1050" b="1" dirty="0">
                <a:latin typeface="+mn-ea"/>
              </a:rPr>
              <a:t>フロンガスとオゾン破壊物質を添加しない環境にやさしい製品</a:t>
            </a:r>
            <a:endParaRPr lang="en-US" altLang="ko-KR" sz="1050" dirty="0">
              <a:latin typeface="+mn-ea"/>
            </a:endParaRPr>
          </a:p>
          <a:p>
            <a:pPr>
              <a:lnSpc>
                <a:spcPct val="200000"/>
              </a:lnSpc>
            </a:pPr>
            <a:r>
              <a:rPr lang="ko-KR" altLang="en-US" sz="1050" b="1" dirty="0">
                <a:solidFill>
                  <a:srgbClr val="0000FF"/>
                </a:solidFill>
                <a:latin typeface="+mn-ea"/>
              </a:rPr>
              <a:t>▶適用分野：生活家電、</a:t>
            </a:r>
            <a:r>
              <a:rPr lang="ko-KR" altLang="en-US" sz="1050" b="1" dirty="0" err="1">
                <a:solidFill>
                  <a:srgbClr val="0000FF"/>
                </a:solidFill>
                <a:latin typeface="+mn-ea"/>
              </a:rPr>
              <a:t>電力部</a:t>
            </a:r>
            <a:r>
              <a:rPr lang="ko-KR" altLang="en-US" sz="1050" b="1" dirty="0">
                <a:solidFill>
                  <a:srgbClr val="0000FF"/>
                </a:solidFill>
                <a:latin typeface="+mn-ea"/>
              </a:rPr>
              <a:t>、電子機器、通信機器、                     </a:t>
            </a:r>
            <a:endParaRPr lang="en-US" altLang="ko-KR" sz="1050" b="1" dirty="0">
              <a:solidFill>
                <a:srgbClr val="0000FF"/>
              </a:solidFill>
              <a:latin typeface="+mn-ea"/>
            </a:endParaRPr>
          </a:p>
          <a:p>
            <a:pPr>
              <a:lnSpc>
                <a:spcPct val="200000"/>
              </a:lnSpc>
            </a:pPr>
            <a:r>
              <a:rPr lang="en-US" altLang="ko-KR" sz="1050" b="1" dirty="0">
                <a:solidFill>
                  <a:srgbClr val="0000FF"/>
                </a:solidFill>
                <a:latin typeface="+mn-ea"/>
              </a:rPr>
              <a:t>                 </a:t>
            </a:r>
            <a:r>
              <a:rPr lang="ko-KR" altLang="en-US" sz="1050" b="1" dirty="0">
                <a:solidFill>
                  <a:srgbClr val="0000FF"/>
                </a:solidFill>
                <a:latin typeface="+mn-ea"/>
              </a:rPr>
              <a:t>低圧</a:t>
            </a:r>
            <a:r>
              <a:rPr lang="ja-JP" altLang="en-US" sz="1050" b="1" dirty="0">
                <a:solidFill>
                  <a:srgbClr val="0000FF"/>
                </a:solidFill>
                <a:latin typeface="+mn-ea"/>
              </a:rPr>
              <a:t>パネル、</a:t>
            </a:r>
            <a:r>
              <a:rPr lang="ko-KR" altLang="en-US" sz="1050" b="1" dirty="0">
                <a:solidFill>
                  <a:srgbClr val="0000FF"/>
                </a:solidFill>
                <a:latin typeface="+mn-ea"/>
              </a:rPr>
              <a:t>自動車、家電製品</a:t>
            </a:r>
            <a:r>
              <a:rPr lang="en-US" altLang="ko-KR" sz="1050" b="1" dirty="0">
                <a:solidFill>
                  <a:srgbClr val="0000FF"/>
                </a:solidFill>
                <a:latin typeface="+mn-ea"/>
              </a:rPr>
              <a:t>After Service</a:t>
            </a:r>
            <a:r>
              <a:rPr lang="ko-KR" altLang="en-US" sz="1050" b="1" dirty="0">
                <a:solidFill>
                  <a:srgbClr val="0000FF"/>
                </a:solidFill>
                <a:latin typeface="+mn-ea"/>
              </a:rPr>
              <a:t>用</a:t>
            </a:r>
            <a:r>
              <a:rPr lang="ja-JP" altLang="en-US" sz="1050" b="1" dirty="0">
                <a:solidFill>
                  <a:srgbClr val="0000FF"/>
                </a:solidFill>
                <a:latin typeface="+mn-ea"/>
              </a:rPr>
              <a:t>など</a:t>
            </a:r>
            <a:endParaRPr lang="ko-KR" altLang="en-US" sz="1050" dirty="0">
              <a:solidFill>
                <a:srgbClr val="0000FF"/>
              </a:solidFill>
              <a:latin typeface="+mn-ea"/>
            </a:endParaRPr>
          </a:p>
        </p:txBody>
      </p:sp>
      <p:sp>
        <p:nvSpPr>
          <p:cNvPr id="39" name="TextBox 38">
            <a:extLst>
              <a:ext uri="{FF2B5EF4-FFF2-40B4-BE49-F238E27FC236}">
                <a16:creationId xmlns:a16="http://schemas.microsoft.com/office/drawing/2014/main" xmlns="" id="{609FC1D3-365E-94E9-8E86-1D6946E2F01B}"/>
              </a:ext>
            </a:extLst>
          </p:cNvPr>
          <p:cNvSpPr txBox="1"/>
          <p:nvPr/>
        </p:nvSpPr>
        <p:spPr>
          <a:xfrm>
            <a:off x="4855687" y="2859019"/>
            <a:ext cx="3690436" cy="2677656"/>
          </a:xfrm>
          <a:prstGeom prst="rect">
            <a:avLst/>
          </a:prstGeom>
          <a:noFill/>
        </p:spPr>
        <p:txBody>
          <a:bodyPr wrap="square" rtlCol="0">
            <a:spAutoFit/>
          </a:bodyPr>
          <a:lstStyle/>
          <a:p>
            <a:pPr>
              <a:lnSpc>
                <a:spcPct val="200000"/>
              </a:lnSpc>
            </a:pPr>
            <a:r>
              <a:rPr lang="ko-KR" altLang="en-US" sz="1050" b="1" dirty="0">
                <a:latin typeface="+mn-ea"/>
              </a:rPr>
              <a:t>▶商品名：</a:t>
            </a:r>
            <a:r>
              <a:rPr lang="en-US" altLang="ko-KR" sz="1050" b="1" dirty="0">
                <a:latin typeface="+mn-ea"/>
              </a:rPr>
              <a:t>D&amp;S Clean</a:t>
            </a:r>
          </a:p>
          <a:p>
            <a:pPr>
              <a:lnSpc>
                <a:spcPct val="200000"/>
              </a:lnSpc>
            </a:pPr>
            <a:r>
              <a:rPr lang="en-US" altLang="ko-KR" sz="1050" b="1" dirty="0">
                <a:latin typeface="+mn-ea"/>
              </a:rPr>
              <a:t>▶</a:t>
            </a:r>
            <a:r>
              <a:rPr lang="ja-JP" altLang="en-US" sz="1050" b="1" dirty="0">
                <a:latin typeface="+mn-ea"/>
              </a:rPr>
              <a:t>モデル</a:t>
            </a:r>
            <a:r>
              <a:rPr lang="ko-KR" altLang="en-US" sz="1050" b="1" dirty="0">
                <a:latin typeface="+mn-ea"/>
              </a:rPr>
              <a:t>名：</a:t>
            </a:r>
            <a:r>
              <a:rPr lang="en-US" altLang="ko-KR" sz="1050" b="1" dirty="0">
                <a:latin typeface="+mn-ea"/>
              </a:rPr>
              <a:t>DS180</a:t>
            </a:r>
            <a:r>
              <a:rPr lang="ko-KR" altLang="en-US" sz="1050" b="1" dirty="0">
                <a:latin typeface="+mn-ea"/>
              </a:rPr>
              <a:t>（</a:t>
            </a:r>
            <a:r>
              <a:rPr lang="en-US" altLang="ko-KR" sz="1050" b="1" dirty="0">
                <a:latin typeface="+mn-ea"/>
              </a:rPr>
              <a:t>20L</a:t>
            </a:r>
            <a:r>
              <a:rPr lang="ko-KR" altLang="en-US" sz="1050" b="1" dirty="0">
                <a:latin typeface="+mn-ea"/>
              </a:rPr>
              <a:t>）</a:t>
            </a:r>
            <a:endParaRPr lang="en-US" altLang="ko-KR" sz="1050" b="1" dirty="0">
              <a:latin typeface="+mn-ea"/>
            </a:endParaRPr>
          </a:p>
          <a:p>
            <a:pPr>
              <a:lnSpc>
                <a:spcPct val="200000"/>
              </a:lnSpc>
            </a:pPr>
            <a:r>
              <a:rPr lang="ko-KR" altLang="en-US" sz="1050" b="1" dirty="0">
                <a:latin typeface="+mn-ea"/>
              </a:rPr>
              <a:t>▶容器：</a:t>
            </a:r>
            <a:r>
              <a:rPr lang="en-US" altLang="ko-KR" sz="1050" b="1" dirty="0">
                <a:latin typeface="+mn-ea"/>
              </a:rPr>
              <a:t>20L</a:t>
            </a:r>
            <a:r>
              <a:rPr lang="ko-KR" altLang="en-US" sz="1050" b="1" dirty="0" err="1">
                <a:latin typeface="+mn-ea"/>
              </a:rPr>
              <a:t>円形</a:t>
            </a:r>
            <a:r>
              <a:rPr lang="en-US" altLang="ko-KR" sz="1050" b="1" dirty="0">
                <a:latin typeface="+mn-ea"/>
              </a:rPr>
              <a:t>Can Type</a:t>
            </a:r>
          </a:p>
          <a:p>
            <a:pPr>
              <a:lnSpc>
                <a:spcPct val="200000"/>
              </a:lnSpc>
            </a:pPr>
            <a:r>
              <a:rPr lang="en-US" altLang="ko-KR" sz="1050" b="1" dirty="0">
                <a:latin typeface="+mn-ea"/>
              </a:rPr>
              <a:t>▶</a:t>
            </a:r>
            <a:r>
              <a:rPr lang="ko-KR" altLang="en-US" sz="1050" b="1" dirty="0">
                <a:latin typeface="+mn-ea"/>
              </a:rPr>
              <a:t>特徴：</a:t>
            </a:r>
            <a:r>
              <a:rPr lang="ko-KR" altLang="en-US" sz="1050" b="1" dirty="0" err="1">
                <a:latin typeface="+mn-ea"/>
              </a:rPr>
              <a:t>専門家向</a:t>
            </a:r>
            <a:r>
              <a:rPr lang="ja-JP" altLang="en-US" sz="1050" b="1" dirty="0">
                <a:latin typeface="+mn-ea"/>
              </a:rPr>
              <a:t>けに</a:t>
            </a:r>
            <a:r>
              <a:rPr lang="ko-KR" altLang="en-US" sz="1050" b="1" dirty="0">
                <a:latin typeface="+mn-ea"/>
              </a:rPr>
              <a:t>高電圧設備施設</a:t>
            </a:r>
            <a:r>
              <a:rPr lang="ja-JP" altLang="en-US" sz="1050" b="1" dirty="0">
                <a:latin typeface="+mn-ea"/>
              </a:rPr>
              <a:t>に</a:t>
            </a:r>
            <a:r>
              <a:rPr lang="ko-KR" altLang="en-US" sz="1050" b="1" dirty="0">
                <a:latin typeface="+mn-ea"/>
              </a:rPr>
              <a:t>使用</a:t>
            </a:r>
            <a:endParaRPr lang="en-US" altLang="ko-KR" sz="1050" b="1" dirty="0">
              <a:latin typeface="+mn-ea"/>
            </a:endParaRPr>
          </a:p>
          <a:p>
            <a:pPr>
              <a:lnSpc>
                <a:spcPct val="200000"/>
              </a:lnSpc>
            </a:pPr>
            <a:endParaRPr lang="en-US" altLang="ko-KR" sz="1050" b="1" dirty="0">
              <a:solidFill>
                <a:srgbClr val="0000FF"/>
              </a:solidFill>
              <a:latin typeface="+mn-ea"/>
            </a:endParaRPr>
          </a:p>
          <a:p>
            <a:pPr>
              <a:lnSpc>
                <a:spcPct val="200000"/>
              </a:lnSpc>
            </a:pPr>
            <a:r>
              <a:rPr lang="ja-JP" altLang="en-US" sz="1050" b="1" dirty="0">
                <a:solidFill>
                  <a:srgbClr val="0000FF"/>
                </a:solidFill>
                <a:latin typeface="+mn-ea"/>
              </a:rPr>
              <a:t>▶適用分野：発電所、水資源公社、鉄道、電力公社、工場、                   </a:t>
            </a:r>
            <a:endParaRPr lang="en-US" altLang="ja-JP" sz="1050" b="1" dirty="0">
              <a:solidFill>
                <a:srgbClr val="0000FF"/>
              </a:solidFill>
              <a:latin typeface="+mn-ea"/>
            </a:endParaRPr>
          </a:p>
          <a:p>
            <a:pPr>
              <a:lnSpc>
                <a:spcPct val="200000"/>
              </a:lnSpc>
            </a:pPr>
            <a:r>
              <a:rPr lang="ja-JP" altLang="en-US" sz="1050" b="1" dirty="0">
                <a:solidFill>
                  <a:srgbClr val="0000FF"/>
                </a:solidFill>
                <a:latin typeface="+mn-ea"/>
              </a:rPr>
              <a:t>                 建物内部電圧室、交通信号コントローラ、                      </a:t>
            </a:r>
            <a:endParaRPr lang="en-US" altLang="ja-JP" sz="1050" b="1" dirty="0">
              <a:solidFill>
                <a:srgbClr val="0000FF"/>
              </a:solidFill>
              <a:latin typeface="+mn-ea"/>
            </a:endParaRPr>
          </a:p>
          <a:p>
            <a:pPr>
              <a:lnSpc>
                <a:spcPct val="200000"/>
              </a:lnSpc>
            </a:pPr>
            <a:r>
              <a:rPr lang="en-US" altLang="ja-JP" sz="1050" b="1" dirty="0">
                <a:solidFill>
                  <a:srgbClr val="0000FF"/>
                </a:solidFill>
                <a:latin typeface="+mn-ea"/>
              </a:rPr>
              <a:t>                 </a:t>
            </a:r>
            <a:r>
              <a:rPr lang="ja-JP" altLang="en-US" sz="1050" b="1" dirty="0">
                <a:solidFill>
                  <a:srgbClr val="0000FF"/>
                </a:solidFill>
                <a:latin typeface="+mn-ea"/>
              </a:rPr>
              <a:t>大単位高電圧設備など</a:t>
            </a:r>
            <a:endParaRPr lang="ko-KR" altLang="en-US" sz="1050" dirty="0">
              <a:solidFill>
                <a:srgbClr val="0000FF"/>
              </a:solidFill>
              <a:latin typeface="+mn-ea"/>
            </a:endParaRPr>
          </a:p>
        </p:txBody>
      </p:sp>
      <p:cxnSp>
        <p:nvCxnSpPr>
          <p:cNvPr id="40" name="직선 연결선 39">
            <a:extLst>
              <a:ext uri="{FF2B5EF4-FFF2-40B4-BE49-F238E27FC236}">
                <a16:creationId xmlns:a16="http://schemas.microsoft.com/office/drawing/2014/main" xmlns="" id="{37C9DDAC-1B32-CFD9-66AB-6448983BCED8}"/>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684828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사각형: 둥근 모서리 2052">
            <a:extLst>
              <a:ext uri="{FF2B5EF4-FFF2-40B4-BE49-F238E27FC236}">
                <a16:creationId xmlns:a16="http://schemas.microsoft.com/office/drawing/2014/main" xmlns="" id="{433304B7-38C4-7836-352D-16889495C02D}"/>
              </a:ext>
            </a:extLst>
          </p:cNvPr>
          <p:cNvSpPr/>
          <p:nvPr/>
        </p:nvSpPr>
        <p:spPr>
          <a:xfrm>
            <a:off x="265111" y="4713259"/>
            <a:ext cx="8686800" cy="1383503"/>
          </a:xfrm>
          <a:prstGeom prst="roundRect">
            <a:avLst>
              <a:gd name="adj" fmla="val 9013"/>
            </a:avLst>
          </a:prstGeom>
          <a:gradFill flip="none" rotWithShape="1">
            <a:gsLst>
              <a:gs pos="0">
                <a:schemeClr val="tx1">
                  <a:lumMod val="95000"/>
                  <a:lumOff val="5000"/>
                  <a:tint val="66000"/>
                  <a:satMod val="160000"/>
                </a:schemeClr>
              </a:gs>
              <a:gs pos="50000">
                <a:schemeClr val="tx1">
                  <a:lumMod val="95000"/>
                  <a:lumOff val="5000"/>
                  <a:tint val="44500"/>
                  <a:satMod val="160000"/>
                </a:schemeClr>
              </a:gs>
              <a:gs pos="100000">
                <a:schemeClr val="tx1">
                  <a:lumMod val="95000"/>
                  <a:lumOff val="5000"/>
                  <a:tint val="23500"/>
                  <a:satMod val="16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51" name="사각형: 둥근 모서리 2050">
            <a:extLst>
              <a:ext uri="{FF2B5EF4-FFF2-40B4-BE49-F238E27FC236}">
                <a16:creationId xmlns:a16="http://schemas.microsoft.com/office/drawing/2014/main" xmlns="" id="{2EC76B1A-62FE-B9F5-3FB7-81F9BF5A27F2}"/>
              </a:ext>
            </a:extLst>
          </p:cNvPr>
          <p:cNvSpPr/>
          <p:nvPr/>
        </p:nvSpPr>
        <p:spPr>
          <a:xfrm>
            <a:off x="228600" y="2418590"/>
            <a:ext cx="8686800" cy="2085900"/>
          </a:xfrm>
          <a:prstGeom prst="roundRect">
            <a:avLst>
              <a:gd name="adj" fmla="val 9013"/>
            </a:avLst>
          </a:prstGeom>
          <a:gradFill flip="none" rotWithShape="1">
            <a:gsLst>
              <a:gs pos="0">
                <a:schemeClr val="tx2">
                  <a:lumMod val="90000"/>
                  <a:lumOff val="10000"/>
                  <a:tint val="66000"/>
                  <a:satMod val="160000"/>
                </a:schemeClr>
              </a:gs>
              <a:gs pos="50000">
                <a:schemeClr val="tx2">
                  <a:lumMod val="90000"/>
                  <a:lumOff val="10000"/>
                  <a:tint val="44500"/>
                  <a:satMod val="160000"/>
                </a:schemeClr>
              </a:gs>
              <a:gs pos="100000">
                <a:schemeClr val="tx2">
                  <a:lumMod val="90000"/>
                  <a:lumOff val="10000"/>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49" name="사각형: 둥근 모서리 2048">
            <a:extLst>
              <a:ext uri="{FF2B5EF4-FFF2-40B4-BE49-F238E27FC236}">
                <a16:creationId xmlns:a16="http://schemas.microsoft.com/office/drawing/2014/main" xmlns="" id="{A7A3D5AB-4C89-FCC2-218E-1E511817F4D6}"/>
              </a:ext>
            </a:extLst>
          </p:cNvPr>
          <p:cNvSpPr/>
          <p:nvPr/>
        </p:nvSpPr>
        <p:spPr>
          <a:xfrm>
            <a:off x="250166" y="937965"/>
            <a:ext cx="8686800" cy="1338439"/>
          </a:xfrm>
          <a:prstGeom prst="roundRect">
            <a:avLst>
              <a:gd name="adj" fmla="val 9013"/>
            </a:avLst>
          </a:prstGeom>
          <a:gradFill flip="none" rotWithShape="1">
            <a:gsLst>
              <a:gs pos="0">
                <a:schemeClr val="tx1">
                  <a:lumMod val="95000"/>
                  <a:lumOff val="5000"/>
                  <a:tint val="66000"/>
                  <a:satMod val="160000"/>
                </a:schemeClr>
              </a:gs>
              <a:gs pos="50000">
                <a:schemeClr val="tx1">
                  <a:lumMod val="95000"/>
                  <a:lumOff val="5000"/>
                  <a:tint val="44500"/>
                  <a:satMod val="160000"/>
                </a:schemeClr>
              </a:gs>
              <a:gs pos="100000">
                <a:schemeClr val="tx1">
                  <a:lumMod val="95000"/>
                  <a:lumOff val="5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2" name="TextBox 61">
            <a:extLst>
              <a:ext uri="{FF2B5EF4-FFF2-40B4-BE49-F238E27FC236}">
                <a16:creationId xmlns:a16="http://schemas.microsoft.com/office/drawing/2014/main" xmlns="" id="{04166F46-87BE-3E5D-4DC4-1457E0E07BD5}"/>
              </a:ext>
            </a:extLst>
          </p:cNvPr>
          <p:cNvSpPr txBox="1"/>
          <p:nvPr/>
        </p:nvSpPr>
        <p:spPr>
          <a:xfrm>
            <a:off x="5344077" y="2886058"/>
            <a:ext cx="3472096" cy="1015663"/>
          </a:xfrm>
          <a:prstGeom prst="rect">
            <a:avLst/>
          </a:prstGeom>
          <a:noFill/>
        </p:spPr>
        <p:txBody>
          <a:bodyPr wrap="square">
            <a:spAutoFit/>
          </a:bodyPr>
          <a:lstStyle/>
          <a:p>
            <a:pPr marL="12700">
              <a:lnSpc>
                <a:spcPct val="200000"/>
              </a:lnSpc>
              <a:spcBef>
                <a:spcPts val="105"/>
              </a:spcBef>
              <a:tabLst>
                <a:tab pos="355600" algn="l"/>
              </a:tabLst>
            </a:pPr>
            <a:r>
              <a:rPr lang="en-US" altLang="ja-JP" sz="1000" b="1" spc="-30" dirty="0">
                <a:latin typeface="+mn-ea"/>
                <a:cs typeface="Malgun Gothic"/>
              </a:rPr>
              <a:t>3.</a:t>
            </a:r>
            <a:r>
              <a:rPr lang="ja-JP" altLang="en-US" sz="1000" b="1" spc="-30" dirty="0">
                <a:latin typeface="+mn-ea"/>
                <a:cs typeface="Malgun Gothic"/>
              </a:rPr>
              <a:t>輸送設備：鉄道、地下鉄、航空機、船舶、自動車など</a:t>
            </a:r>
            <a:endParaRPr lang="en-US" altLang="ja-JP" sz="1000" b="1" spc="-30" dirty="0">
              <a:latin typeface="+mn-ea"/>
              <a:cs typeface="Malgun Gothic"/>
            </a:endParaRPr>
          </a:p>
          <a:p>
            <a:pPr marL="12700">
              <a:lnSpc>
                <a:spcPct val="200000"/>
              </a:lnSpc>
              <a:spcBef>
                <a:spcPts val="105"/>
              </a:spcBef>
              <a:tabLst>
                <a:tab pos="355600" algn="l"/>
              </a:tabLst>
            </a:pPr>
            <a:r>
              <a:rPr lang="en-US" altLang="ja-JP" sz="1000" b="1" spc="-30" dirty="0">
                <a:latin typeface="+mn-ea"/>
                <a:cs typeface="Malgun Gothic"/>
              </a:rPr>
              <a:t>4.</a:t>
            </a:r>
            <a:r>
              <a:rPr lang="ja-JP" altLang="en-US" sz="1000" b="1" spc="-30" dirty="0">
                <a:latin typeface="+mn-ea"/>
                <a:cs typeface="Malgun Gothic"/>
              </a:rPr>
              <a:t>生産設備：</a:t>
            </a:r>
            <a:r>
              <a:rPr lang="en-US" altLang="ja-JP" sz="1000" b="1" spc="-30" dirty="0">
                <a:latin typeface="+mn-ea"/>
                <a:cs typeface="Malgun Gothic"/>
              </a:rPr>
              <a:t>ESS</a:t>
            </a:r>
            <a:r>
              <a:rPr lang="ja-JP" altLang="en-US" sz="1000" b="1" spc="-30" dirty="0">
                <a:latin typeface="+mn-ea"/>
                <a:cs typeface="Malgun Gothic"/>
              </a:rPr>
              <a:t>設備、工場電力配電盤および分電盤、                   オートメーション生産ライン電源、農膜分電盤など</a:t>
            </a:r>
            <a:r>
              <a:rPr lang="ko-KR" altLang="en-US" sz="1000" spc="-30" dirty="0">
                <a:latin typeface="+mn-ea"/>
                <a:cs typeface="Malgun Gothic"/>
              </a:rPr>
              <a:t> </a:t>
            </a:r>
            <a:endParaRPr lang="en-US" altLang="ko-KR" sz="1000" spc="-30" dirty="0">
              <a:latin typeface="+mn-ea"/>
              <a:cs typeface="Malgun Gothic"/>
            </a:endParaRPr>
          </a:p>
        </p:txBody>
      </p:sp>
      <p:sp>
        <p:nvSpPr>
          <p:cNvPr id="2048" name="TextBox 2047">
            <a:extLst>
              <a:ext uri="{FF2B5EF4-FFF2-40B4-BE49-F238E27FC236}">
                <a16:creationId xmlns:a16="http://schemas.microsoft.com/office/drawing/2014/main" xmlns="" id="{DDEA6BFB-CFF4-4F98-BB7D-936D449ECCDA}"/>
              </a:ext>
            </a:extLst>
          </p:cNvPr>
          <p:cNvSpPr txBox="1"/>
          <p:nvPr/>
        </p:nvSpPr>
        <p:spPr>
          <a:xfrm>
            <a:off x="420735" y="5022916"/>
            <a:ext cx="3720874" cy="670633"/>
          </a:xfrm>
          <a:prstGeom prst="rect">
            <a:avLst/>
          </a:prstGeom>
          <a:noFill/>
        </p:spPr>
        <p:txBody>
          <a:bodyPr wrap="square">
            <a:spAutoFit/>
          </a:bodyPr>
          <a:lstStyle/>
          <a:p>
            <a:pPr marL="12700">
              <a:lnSpc>
                <a:spcPct val="200000"/>
              </a:lnSpc>
              <a:spcBef>
                <a:spcPts val="105"/>
              </a:spcBef>
              <a:tabLst>
                <a:tab pos="355600" algn="l"/>
              </a:tabLst>
            </a:pPr>
            <a:r>
              <a:rPr lang="en-US" altLang="ja-JP" sz="1000" b="1" spc="-30" dirty="0">
                <a:latin typeface="+mn-ea"/>
                <a:cs typeface="Malgun Gothic"/>
              </a:rPr>
              <a:t>5.</a:t>
            </a:r>
            <a:r>
              <a:rPr lang="ja-JP" altLang="en-US" sz="1000" b="1" spc="-30" dirty="0">
                <a:latin typeface="+mn-ea"/>
                <a:cs typeface="Malgun Gothic"/>
              </a:rPr>
              <a:t>家電製品：コンピュータ、家電製品、電源コンセントなど</a:t>
            </a:r>
            <a:endParaRPr lang="en-US" altLang="ja-JP" sz="1000" b="1" spc="-30" dirty="0">
              <a:latin typeface="+mn-ea"/>
              <a:cs typeface="Malgun Gothic"/>
            </a:endParaRPr>
          </a:p>
          <a:p>
            <a:pPr marL="12700">
              <a:lnSpc>
                <a:spcPct val="200000"/>
              </a:lnSpc>
              <a:spcBef>
                <a:spcPts val="105"/>
              </a:spcBef>
              <a:tabLst>
                <a:tab pos="355600" algn="l"/>
              </a:tabLst>
            </a:pPr>
            <a:r>
              <a:rPr lang="en-US" altLang="ja-JP" sz="1000" b="1" spc="-30" dirty="0">
                <a:latin typeface="+mn-ea"/>
                <a:cs typeface="Malgun Gothic"/>
              </a:rPr>
              <a:t>6. </a:t>
            </a:r>
            <a:r>
              <a:rPr lang="ja-JP" altLang="en-US" sz="1000" b="1" spc="-30" dirty="0">
                <a:latin typeface="+mn-ea"/>
                <a:cs typeface="Malgun Gothic"/>
              </a:rPr>
              <a:t>軍事施設：軍の激昂施設、各種軍需装備、野外観測装置など</a:t>
            </a:r>
            <a:endParaRPr lang="en-US" altLang="ko-KR" sz="1000" spc="-30" dirty="0">
              <a:latin typeface="+mn-ea"/>
              <a:cs typeface="Malgun Gothic"/>
            </a:endParaRPr>
          </a:p>
        </p:txBody>
      </p:sp>
      <p:pic>
        <p:nvPicPr>
          <p:cNvPr id="2052" name="Picture 4" descr="2025년부터 석탄 줄인다'는 중국, 1천메가와트 발전소 가동">
            <a:extLst>
              <a:ext uri="{FF2B5EF4-FFF2-40B4-BE49-F238E27FC236}">
                <a16:creationId xmlns:a16="http://schemas.microsoft.com/office/drawing/2014/main" xmlns="" id="{70014013-7062-4BC9-2897-437D3EF7C6A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62047" y="1224042"/>
            <a:ext cx="1168353" cy="779541"/>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54" name="Picture 6">
            <a:extLst>
              <a:ext uri="{FF2B5EF4-FFF2-40B4-BE49-F238E27FC236}">
                <a16:creationId xmlns:a16="http://schemas.microsoft.com/office/drawing/2014/main" xmlns="" id="{459F86C9-825F-D89B-887F-EC384E956D2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39834" y="1212699"/>
            <a:ext cx="1168353" cy="779541"/>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56" name="Picture 8" descr="소방펌프 부식 막자” 강화된 화재안전기준 맞춘 '두크펌프' &lt; 비즈니스 &lt; 기사본문 - 한국아파트신문">
            <a:extLst>
              <a:ext uri="{FF2B5EF4-FFF2-40B4-BE49-F238E27FC236}">
                <a16:creationId xmlns:a16="http://schemas.microsoft.com/office/drawing/2014/main" xmlns="" id="{253AEEB4-64E4-DF4B-A8E1-0D98676140C4}"/>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9646"/>
          <a:stretch/>
        </p:blipFill>
        <p:spPr bwMode="auto">
          <a:xfrm>
            <a:off x="7607224" y="1224042"/>
            <a:ext cx="1168353" cy="779541"/>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60" name="Picture 12" descr="공공기관 ESS 설치 3000kW 상향 개정안&quot; 예정대로 &lt; E신산업 &lt; ETN산업 &lt; 기사본문 - 에너지타임뉴스">
            <a:extLst>
              <a:ext uri="{FF2B5EF4-FFF2-40B4-BE49-F238E27FC236}">
                <a16:creationId xmlns:a16="http://schemas.microsoft.com/office/drawing/2014/main" xmlns="" id="{2DDF18B9-BCB8-BE7F-3C5A-BFFAD8B4F2FD}"/>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9899" t="16743" r="5537" b="21664"/>
          <a:stretch/>
        </p:blipFill>
        <p:spPr bwMode="auto">
          <a:xfrm>
            <a:off x="4220092" y="3566028"/>
            <a:ext cx="1044446" cy="692654"/>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62" name="Picture 14" descr="항공기 원활한 비행 막는 난류의 시작점 예측한다 : 동아사이언스">
            <a:extLst>
              <a:ext uri="{FF2B5EF4-FFF2-40B4-BE49-F238E27FC236}">
                <a16:creationId xmlns:a16="http://schemas.microsoft.com/office/drawing/2014/main" xmlns="" id="{2F124F5F-B58C-1136-A817-F12148708F69}"/>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19516" y="2696923"/>
            <a:ext cx="1044446" cy="692654"/>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64" name="Picture 16" descr="AI·로봇 등 자동차 생산라인 빠르게 접목 &lt; 산업/기업 &lt; 산업 &lt; 기사본문 - 코리아이글뉴스">
            <a:extLst>
              <a:ext uri="{FF2B5EF4-FFF2-40B4-BE49-F238E27FC236}">
                <a16:creationId xmlns:a16="http://schemas.microsoft.com/office/drawing/2014/main" xmlns="" id="{D4417AF5-B4DB-8F25-76D0-7A699C3166C9}"/>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819516" y="3566028"/>
            <a:ext cx="1044446" cy="692654"/>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66" name="Picture 18" descr="역사전기설비 &gt; 전기설비 &gt; 설비 &gt; 안전/건설/기술 &gt; 부산교통공사">
            <a:extLst>
              <a:ext uri="{FF2B5EF4-FFF2-40B4-BE49-F238E27FC236}">
                <a16:creationId xmlns:a16="http://schemas.microsoft.com/office/drawing/2014/main" xmlns="" id="{6E46D43F-300E-D3F2-8E28-5F25488E9774}"/>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006583" y="3573997"/>
            <a:ext cx="1044446" cy="692654"/>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70" name="Picture 22" descr="한국조선해양, 셸과 손잡고 연료전지 대형선박 적용 실증 나선다 &lt; 정책·제도 &lt; 지속가능경제 &lt; 기사본문 - SDG뉴스">
            <a:extLst>
              <a:ext uri="{FF2B5EF4-FFF2-40B4-BE49-F238E27FC236}">
                <a16:creationId xmlns:a16="http://schemas.microsoft.com/office/drawing/2014/main" xmlns="" id="{B559E75C-5EC9-275E-4419-928C30596B3B}"/>
              </a:ext>
            </a:extLst>
          </p:cNvPr>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2406" t="5574" r="9004" b="7408"/>
          <a:stretch/>
        </p:blipFill>
        <p:spPr bwMode="auto">
          <a:xfrm>
            <a:off x="3011572" y="2689566"/>
            <a:ext cx="1044446" cy="692654"/>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72" name="Picture 24" descr="2020년대 환경파괴 없는 '수소열차' 시대 열린다 : 동아사이언스">
            <a:extLst>
              <a:ext uri="{FF2B5EF4-FFF2-40B4-BE49-F238E27FC236}">
                <a16:creationId xmlns:a16="http://schemas.microsoft.com/office/drawing/2014/main" xmlns="" id="{A558C161-E6EE-BC46-846C-A77ED8208AFC}"/>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210248" y="2689567"/>
            <a:ext cx="1044446" cy="692654"/>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78" name="Picture 30" descr="K1 전차 - 위키백과, 우리 모두의 백과사전">
            <a:extLst>
              <a:ext uri="{FF2B5EF4-FFF2-40B4-BE49-F238E27FC236}">
                <a16:creationId xmlns:a16="http://schemas.microsoft.com/office/drawing/2014/main" xmlns="" id="{BD32BF01-AA94-6071-396D-CE29A40BED12}"/>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09754" y="5044135"/>
            <a:ext cx="1152424" cy="772200"/>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80" name="Picture 32" descr="지비엠아이엔씨, 기상 관측장비 강수량계 국산화…해외시장 진출 추진 | 한국경제">
            <a:extLst>
              <a:ext uri="{FF2B5EF4-FFF2-40B4-BE49-F238E27FC236}">
                <a16:creationId xmlns:a16="http://schemas.microsoft.com/office/drawing/2014/main" xmlns="" id="{6D870272-840F-FA58-56FD-9B56AE15D805}"/>
              </a:ext>
            </a:extLst>
          </p:cNvPr>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l="13623" r="12986"/>
          <a:stretch/>
        </p:blipFill>
        <p:spPr bwMode="auto">
          <a:xfrm>
            <a:off x="6139955" y="5022916"/>
            <a:ext cx="1152424" cy="795483"/>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82" name="Picture 34" descr="가전기기 | 디티앤씨">
            <a:extLst>
              <a:ext uri="{FF2B5EF4-FFF2-40B4-BE49-F238E27FC236}">
                <a16:creationId xmlns:a16="http://schemas.microsoft.com/office/drawing/2014/main" xmlns="" id="{76FE0720-208E-8E5A-607C-36FD5A7637E2}"/>
              </a:ext>
            </a:extLst>
          </p:cNvPr>
          <p:cNvPicPr>
            <a:picLocks noChangeAspect="1" noChangeArrowheads="1"/>
          </p:cNvPicPr>
          <p:nvPr/>
        </p:nvPicPr>
        <p:blipFill rotWithShape="1">
          <a:blip r:embed="rId13" cstate="print">
            <a:extLst>
              <a:ext uri="{28A0092B-C50C-407E-A947-70E740481C1C}">
                <a14:useLocalDpi xmlns:a14="http://schemas.microsoft.com/office/drawing/2010/main" xmlns="" val="0"/>
              </a:ext>
            </a:extLst>
          </a:blip>
          <a:srcRect l="17948"/>
          <a:stretch/>
        </p:blipFill>
        <p:spPr bwMode="auto">
          <a:xfrm>
            <a:off x="7452892" y="5035110"/>
            <a:ext cx="1152425" cy="787235"/>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2084" name="Picture 36" descr="도시 배경 화면 : 무료 HD 다운로드 [500+ HQ] | 언스플래쉬">
            <a:extLst>
              <a:ext uri="{FF2B5EF4-FFF2-40B4-BE49-F238E27FC236}">
                <a16:creationId xmlns:a16="http://schemas.microsoft.com/office/drawing/2014/main" xmlns="" id="{1C31D584-513C-DC8B-07AC-9A5C93E4D8DB}"/>
              </a:ext>
            </a:extLst>
          </p:cNvPr>
          <p:cNvPicPr>
            <a:picLocks noChangeAspect="1" noChangeArrowheads="1"/>
          </p:cNvPicPr>
          <p:nvPr/>
        </p:nvPicPr>
        <p:blipFill rotWithShape="1">
          <a:blip r:embed="rId14" cstate="print">
            <a:extLst>
              <a:ext uri="{28A0092B-C50C-407E-A947-70E740481C1C}">
                <a14:useLocalDpi xmlns:a14="http://schemas.microsoft.com/office/drawing/2010/main" xmlns="" val="0"/>
              </a:ext>
            </a:extLst>
          </a:blip>
          <a:srcRect l="36808" r="19153"/>
          <a:stretch/>
        </p:blipFill>
        <p:spPr bwMode="auto">
          <a:xfrm>
            <a:off x="450089" y="2593403"/>
            <a:ext cx="1193440" cy="1769308"/>
          </a:xfrm>
          <a:prstGeom prst="rect">
            <a:avLst/>
          </a:prstGeom>
          <a:noFill/>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cxnSp>
        <p:nvCxnSpPr>
          <p:cNvPr id="5" name="직선 연결선 4">
            <a:extLst>
              <a:ext uri="{FF2B5EF4-FFF2-40B4-BE49-F238E27FC236}">
                <a16:creationId xmlns:a16="http://schemas.microsoft.com/office/drawing/2014/main" xmlns="" id="{D329C442-6491-D912-C587-F9E74517000A}"/>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xmlns="" id="{1CFF7E25-865F-4434-4F4E-0FDE069B1B1B}"/>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11/22</a:t>
            </a:r>
            <a:endParaRPr lang="ko-KR" altLang="en-US" sz="1100" dirty="0">
              <a:solidFill>
                <a:schemeClr val="tx1">
                  <a:lumMod val="50000"/>
                  <a:lumOff val="50000"/>
                </a:schemeClr>
              </a:solidFill>
            </a:endParaRPr>
          </a:p>
        </p:txBody>
      </p:sp>
      <p:sp>
        <p:nvSpPr>
          <p:cNvPr id="7" name="제목 2">
            <a:extLst>
              <a:ext uri="{FF2B5EF4-FFF2-40B4-BE49-F238E27FC236}">
                <a16:creationId xmlns:a16="http://schemas.microsoft.com/office/drawing/2014/main" xmlns="" id="{9B0804BE-39CD-B5F1-F3DF-2F6AEBFA9D0B}"/>
              </a:ext>
            </a:extLst>
          </p:cNvPr>
          <p:cNvSpPr>
            <a:spLocks noGrp="1"/>
          </p:cNvSpPr>
          <p:nvPr>
            <p:ph type="title"/>
          </p:nvPr>
        </p:nvSpPr>
        <p:spPr>
          <a:xfrm>
            <a:off x="686087" y="420787"/>
            <a:ext cx="4277418" cy="307777"/>
          </a:xfrm>
        </p:spPr>
        <p:txBody>
          <a:bodyPr>
            <a:normAutofit fontScale="90000"/>
          </a:bodyPr>
          <a:lstStyle/>
          <a:p>
            <a:pPr>
              <a:lnSpc>
                <a:spcPct val="150000"/>
              </a:lnSpc>
              <a:buClr>
                <a:schemeClr val="bg1"/>
              </a:buClr>
            </a:pPr>
            <a:r>
              <a:rPr lang="zh-TW" altLang="en-US" sz="2000" dirty="0">
                <a:latin typeface="+mn-ea"/>
              </a:rPr>
              <a:t>製品使用分野</a:t>
            </a:r>
            <a:endParaRPr lang="en-US" altLang="ko-KR" sz="1600" dirty="0">
              <a:solidFill>
                <a:schemeClr val="tx1"/>
              </a:solidFill>
            </a:endParaRPr>
          </a:p>
        </p:txBody>
      </p:sp>
      <p:sp>
        <p:nvSpPr>
          <p:cNvPr id="10" name="직사각형 9">
            <a:extLst>
              <a:ext uri="{FF2B5EF4-FFF2-40B4-BE49-F238E27FC236}">
                <a16:creationId xmlns:a16="http://schemas.microsoft.com/office/drawing/2014/main" xmlns="" id="{144CB381-0FFE-D312-A37A-5604610FBA64}"/>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xmlns="" id="{CEDAAEFB-166E-49F4-BACE-8A881396ACD8}"/>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2" name="직선 연결선 11">
            <a:extLst>
              <a:ext uri="{FF2B5EF4-FFF2-40B4-BE49-F238E27FC236}">
                <a16:creationId xmlns:a16="http://schemas.microsoft.com/office/drawing/2014/main" xmlns="" id="{14B34803-CEA0-C5BD-66FE-709AA4CFD455}"/>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xmlns="" id="{6F2C6552-C9EA-D0D2-F183-3DB799026D97}"/>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
        <p:nvSpPr>
          <p:cNvPr id="2" name="object 12">
            <a:extLst>
              <a:ext uri="{FF2B5EF4-FFF2-40B4-BE49-F238E27FC236}">
                <a16:creationId xmlns:a16="http://schemas.microsoft.com/office/drawing/2014/main" xmlns="" id="{45A55B0E-23DA-4B14-5A94-2CA13B13AB8D}"/>
              </a:ext>
            </a:extLst>
          </p:cNvPr>
          <p:cNvSpPr txBox="1"/>
          <p:nvPr/>
        </p:nvSpPr>
        <p:spPr>
          <a:xfrm>
            <a:off x="293298" y="1281549"/>
            <a:ext cx="4576106" cy="641842"/>
          </a:xfrm>
          <a:prstGeom prst="rect">
            <a:avLst/>
          </a:prstGeom>
        </p:spPr>
        <p:txBody>
          <a:bodyPr vert="horz" wrap="square" lIns="0" tIns="13335" rIns="0" bIns="0" rtlCol="0">
            <a:spAutoFit/>
          </a:bodyPr>
          <a:lstStyle/>
          <a:p>
            <a:pPr marL="12700">
              <a:lnSpc>
                <a:spcPct val="200000"/>
              </a:lnSpc>
              <a:spcBef>
                <a:spcPts val="105"/>
              </a:spcBef>
              <a:tabLst>
                <a:tab pos="355600" algn="l"/>
              </a:tabLst>
            </a:pPr>
            <a:r>
              <a:rPr lang="en-US" altLang="ja-JP" sz="1000" b="1" dirty="0">
                <a:latin typeface="+mn-ea"/>
              </a:rPr>
              <a:t>1.</a:t>
            </a:r>
            <a:r>
              <a:rPr lang="ja-JP" altLang="en-US" sz="1000" b="1" dirty="0">
                <a:latin typeface="+mn-ea"/>
              </a:rPr>
              <a:t>電源、通信設備：通信設備、電力公社交通制御信号機、消防設備など</a:t>
            </a:r>
            <a:endParaRPr lang="en-US" altLang="ja-JP" sz="1000" b="1" dirty="0">
              <a:latin typeface="+mn-ea"/>
            </a:endParaRPr>
          </a:p>
          <a:p>
            <a:pPr marL="12700">
              <a:lnSpc>
                <a:spcPct val="200000"/>
              </a:lnSpc>
              <a:spcBef>
                <a:spcPts val="105"/>
              </a:spcBef>
              <a:tabLst>
                <a:tab pos="355600" algn="l"/>
              </a:tabLst>
            </a:pPr>
            <a:r>
              <a:rPr lang="en-US" altLang="ja-JP" sz="1000" b="1" dirty="0">
                <a:latin typeface="+mn-ea"/>
              </a:rPr>
              <a:t>2.</a:t>
            </a:r>
            <a:r>
              <a:rPr lang="ja-JP" altLang="en-US" sz="1000" b="1" dirty="0">
                <a:latin typeface="+mn-ea"/>
              </a:rPr>
              <a:t>発電施設：発電所、水資源工事、原子力工事、ガス工事、太陽光発電施設など</a:t>
            </a:r>
            <a:endParaRPr lang="en-US" altLang="ko-KR" sz="1000" spc="-30" dirty="0">
              <a:latin typeface="+mn-ea"/>
              <a:cs typeface="Malgun Gothic"/>
            </a:endParaRPr>
          </a:p>
        </p:txBody>
      </p:sp>
    </p:spTree>
    <p:extLst>
      <p:ext uri="{BB962C8B-B14F-4D97-AF65-F5344CB8AC3E}">
        <p14:creationId xmlns:p14="http://schemas.microsoft.com/office/powerpoint/2010/main" xmlns="" val="70751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직선 연결선 7">
            <a:extLst>
              <a:ext uri="{FF2B5EF4-FFF2-40B4-BE49-F238E27FC236}">
                <a16:creationId xmlns:a16="http://schemas.microsoft.com/office/drawing/2014/main" xmlns="" id="{8B2FF4DE-92E6-5E70-D4F2-05D9364ED8FC}"/>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xmlns="" id="{8BA718E0-AB20-B6DB-CAA7-147EFED287A3}"/>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12/22</a:t>
            </a:r>
            <a:endParaRPr lang="ko-KR" altLang="en-US" sz="1100" dirty="0">
              <a:solidFill>
                <a:schemeClr val="tx1">
                  <a:lumMod val="50000"/>
                  <a:lumOff val="50000"/>
                </a:schemeClr>
              </a:solidFill>
            </a:endParaRPr>
          </a:p>
        </p:txBody>
      </p:sp>
      <p:cxnSp>
        <p:nvCxnSpPr>
          <p:cNvPr id="21" name="직선 연결선 20">
            <a:extLst>
              <a:ext uri="{FF2B5EF4-FFF2-40B4-BE49-F238E27FC236}">
                <a16:creationId xmlns:a16="http://schemas.microsoft.com/office/drawing/2014/main" xmlns="" id="{0E7A74F3-AB23-04B8-3067-64A31B358873}"/>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2" name="제목 2">
            <a:extLst>
              <a:ext uri="{FF2B5EF4-FFF2-40B4-BE49-F238E27FC236}">
                <a16:creationId xmlns:a16="http://schemas.microsoft.com/office/drawing/2014/main" xmlns="" id="{901DA2FD-CCA2-A1EB-4BE2-1DE76A49609D}"/>
              </a:ext>
            </a:extLst>
          </p:cNvPr>
          <p:cNvSpPr>
            <a:spLocks noGrp="1"/>
          </p:cNvSpPr>
          <p:nvPr>
            <p:ph type="title"/>
          </p:nvPr>
        </p:nvSpPr>
        <p:spPr>
          <a:xfrm>
            <a:off x="686087" y="420787"/>
            <a:ext cx="4277418" cy="307777"/>
          </a:xfrm>
        </p:spPr>
        <p:txBody>
          <a:bodyPr>
            <a:normAutofit fontScale="90000"/>
          </a:bodyPr>
          <a:lstStyle/>
          <a:p>
            <a:pPr>
              <a:lnSpc>
                <a:spcPct val="150000"/>
              </a:lnSpc>
              <a:buClr>
                <a:schemeClr val="bg1"/>
              </a:buClr>
            </a:pPr>
            <a:r>
              <a:rPr lang="ja-JP" altLang="en-US" sz="2000" dirty="0"/>
              <a:t>特許および認証</a:t>
            </a:r>
            <a:endParaRPr lang="en-US" altLang="ko-KR" sz="1600" dirty="0">
              <a:solidFill>
                <a:schemeClr val="tx1"/>
              </a:solidFill>
            </a:endParaRPr>
          </a:p>
        </p:txBody>
      </p:sp>
      <p:sp>
        <p:nvSpPr>
          <p:cNvPr id="24" name="직사각형 23">
            <a:extLst>
              <a:ext uri="{FF2B5EF4-FFF2-40B4-BE49-F238E27FC236}">
                <a16:creationId xmlns:a16="http://schemas.microsoft.com/office/drawing/2014/main" xmlns="" id="{0F1E8B5C-7F85-AA09-C496-BB60F69C3D8A}"/>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a16="http://schemas.microsoft.com/office/drawing/2014/main" xmlns="" id="{114E5415-4066-E626-20DC-0509D6575F63}"/>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25">
            <a:extLst>
              <a:ext uri="{FF2B5EF4-FFF2-40B4-BE49-F238E27FC236}">
                <a16:creationId xmlns:a16="http://schemas.microsoft.com/office/drawing/2014/main" xmlns="" id="{D002B77C-FFF0-A4B4-F049-6F1B07F41C9B}"/>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
        <p:nvSpPr>
          <p:cNvPr id="3" name="직사각형 2">
            <a:extLst>
              <a:ext uri="{FF2B5EF4-FFF2-40B4-BE49-F238E27FC236}">
                <a16:creationId xmlns:a16="http://schemas.microsoft.com/office/drawing/2014/main" xmlns="" id="{CF98B52E-5D90-B570-B28F-163653B5D41D}"/>
              </a:ext>
            </a:extLst>
          </p:cNvPr>
          <p:cNvSpPr/>
          <p:nvPr/>
        </p:nvSpPr>
        <p:spPr>
          <a:xfrm>
            <a:off x="464621" y="2236189"/>
            <a:ext cx="2667635" cy="3665416"/>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w="952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object 5">
            <a:extLst>
              <a:ext uri="{FF2B5EF4-FFF2-40B4-BE49-F238E27FC236}">
                <a16:creationId xmlns:a16="http://schemas.microsoft.com/office/drawing/2014/main" xmlns="" id="{1A399D16-465B-FBAB-65C5-38EF363D80F6}"/>
              </a:ext>
            </a:extLst>
          </p:cNvPr>
          <p:cNvPicPr/>
          <p:nvPr/>
        </p:nvPicPr>
        <p:blipFill>
          <a:blip r:embed="rId2" cstate="print"/>
          <a:stretch>
            <a:fillRect/>
          </a:stretch>
        </p:blipFill>
        <p:spPr>
          <a:xfrm>
            <a:off x="6364324" y="968184"/>
            <a:ext cx="1089868" cy="1576040"/>
          </a:xfrm>
          <a:prstGeom prst="rect">
            <a:avLst/>
          </a:prstGeom>
          <a:ln w="9525">
            <a:solidFill>
              <a:schemeClr val="tx1"/>
            </a:solidFill>
          </a:ln>
          <a:effectLst>
            <a:outerShdw blurRad="50800" dist="38100" dir="2700000" algn="tl" rotWithShape="0">
              <a:prstClr val="black">
                <a:alpha val="40000"/>
              </a:prstClr>
            </a:outerShdw>
          </a:effectLst>
        </p:spPr>
      </p:pic>
      <p:sp>
        <p:nvSpPr>
          <p:cNvPr id="5" name="사각형: 둥근 모서리 4">
            <a:extLst>
              <a:ext uri="{FF2B5EF4-FFF2-40B4-BE49-F238E27FC236}">
                <a16:creationId xmlns:a16="http://schemas.microsoft.com/office/drawing/2014/main" xmlns="" id="{E127D332-D073-205C-5643-F317FCB57EC6}"/>
              </a:ext>
            </a:extLst>
          </p:cNvPr>
          <p:cNvSpPr/>
          <p:nvPr/>
        </p:nvSpPr>
        <p:spPr>
          <a:xfrm>
            <a:off x="3356908" y="962018"/>
            <a:ext cx="1512000" cy="540000"/>
          </a:xfrm>
          <a:prstGeom prst="round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800" b="1" spc="-105" dirty="0">
                <a:solidFill>
                  <a:schemeClr val="accent3">
                    <a:lumMod val="75000"/>
                  </a:schemeClr>
                </a:solidFill>
                <a:latin typeface="+mn-ea"/>
                <a:cs typeface="Malgun Gothic"/>
              </a:rPr>
              <a:t>D&amp;S IGC Inc. </a:t>
            </a:r>
          </a:p>
          <a:p>
            <a:pPr algn="ctr"/>
            <a:r>
              <a:rPr lang="zh-TW" altLang="en-US" sz="800" b="1" spc="-105" dirty="0">
                <a:solidFill>
                  <a:schemeClr val="accent3">
                    <a:lumMod val="75000"/>
                  </a:schemeClr>
                </a:solidFill>
                <a:latin typeface="+mn-ea"/>
                <a:cs typeface="Malgun Gothic"/>
              </a:rPr>
              <a:t>国際機関公立法人設立許可証</a:t>
            </a:r>
            <a:endParaRPr lang="ko-KR" altLang="en-US" sz="800" dirty="0">
              <a:solidFill>
                <a:schemeClr val="accent3">
                  <a:lumMod val="75000"/>
                </a:schemeClr>
              </a:solidFill>
            </a:endParaRPr>
          </a:p>
        </p:txBody>
      </p:sp>
      <p:pic>
        <p:nvPicPr>
          <p:cNvPr id="6" name="object 7">
            <a:extLst>
              <a:ext uri="{FF2B5EF4-FFF2-40B4-BE49-F238E27FC236}">
                <a16:creationId xmlns:a16="http://schemas.microsoft.com/office/drawing/2014/main" xmlns="" id="{65DBDAEB-16AA-59ED-3788-2C1D581744B8}"/>
              </a:ext>
            </a:extLst>
          </p:cNvPr>
          <p:cNvPicPr/>
          <p:nvPr/>
        </p:nvPicPr>
        <p:blipFill>
          <a:blip r:embed="rId3" cstate="print"/>
          <a:stretch>
            <a:fillRect/>
          </a:stretch>
        </p:blipFill>
        <p:spPr>
          <a:xfrm>
            <a:off x="5094155" y="968184"/>
            <a:ext cx="1089868" cy="1576040"/>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4EA0A052-E25C-65E3-2DB2-23383C35DF46}"/>
              </a:ext>
            </a:extLst>
          </p:cNvPr>
          <p:cNvSpPr txBox="1"/>
          <p:nvPr/>
        </p:nvSpPr>
        <p:spPr>
          <a:xfrm>
            <a:off x="604032" y="3450476"/>
            <a:ext cx="2387139" cy="2377574"/>
          </a:xfrm>
          <a:prstGeom prst="rect">
            <a:avLst/>
          </a:prstGeom>
          <a:noFill/>
        </p:spPr>
        <p:txBody>
          <a:bodyPr wrap="square">
            <a:spAutoFit/>
          </a:bodyPr>
          <a:lstStyle/>
          <a:p>
            <a:pPr>
              <a:lnSpc>
                <a:spcPct val="150000"/>
              </a:lnSpc>
            </a:pPr>
            <a:r>
              <a:rPr lang="ja-JP" altLang="en-US" sz="900" b="1" dirty="0">
                <a:latin typeface="+mn-ea"/>
              </a:rPr>
              <a:t>気候環境に関わるすべての国際法、条約法、</a:t>
            </a:r>
            <a:r>
              <a:rPr lang="en-US" altLang="ja-JP" sz="900" b="1" dirty="0">
                <a:latin typeface="+mn-ea"/>
              </a:rPr>
              <a:t>FTA</a:t>
            </a:r>
            <a:r>
              <a:rPr lang="ja-JP" altLang="en-US" sz="900" b="1" dirty="0">
                <a:latin typeface="+mn-ea"/>
              </a:rPr>
              <a:t>、アポスティーユなどを包括的担保とした「</a:t>
            </a:r>
            <a:r>
              <a:rPr lang="en-US" altLang="ja-JP" sz="900" b="1" dirty="0">
                <a:latin typeface="+mn-ea"/>
              </a:rPr>
              <a:t>IO-WGCA</a:t>
            </a:r>
            <a:r>
              <a:rPr lang="ja-JP" altLang="en-US" sz="900" b="1" dirty="0">
                <a:latin typeface="+mn-ea"/>
              </a:rPr>
              <a:t>気候環境憲法」を国際公益信託法に基づき受託登録し、本気候環境憲法に基づき全世界グリーン 技術、商品、サービス、企業などを発掘して国際標準緑技術で検証後、国際標準緑認証分類コード別に伝播して管理することで、この地球と宇宙生物、無機体を保存する公共の利益のために努力している気候環境憲法 実践国際機関だ。</a:t>
            </a:r>
            <a:endParaRPr lang="ko-KR" altLang="en-US" sz="900" b="1" dirty="0">
              <a:latin typeface="+mn-ea"/>
            </a:endParaRPr>
          </a:p>
        </p:txBody>
      </p:sp>
      <p:sp>
        <p:nvSpPr>
          <p:cNvPr id="15" name="직사각형 14">
            <a:extLst>
              <a:ext uri="{FF2B5EF4-FFF2-40B4-BE49-F238E27FC236}">
                <a16:creationId xmlns:a16="http://schemas.microsoft.com/office/drawing/2014/main" xmlns="" id="{31AAB814-BF04-56B3-0DF0-66B344C319FD}"/>
              </a:ext>
            </a:extLst>
          </p:cNvPr>
          <p:cNvSpPr/>
          <p:nvPr/>
        </p:nvSpPr>
        <p:spPr>
          <a:xfrm>
            <a:off x="462951" y="2245836"/>
            <a:ext cx="2669303" cy="1010555"/>
          </a:xfrm>
          <a:prstGeom prst="rect">
            <a:avLst/>
          </a:prstGeom>
          <a:solidFill>
            <a:schemeClr val="accent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accent2">
                    <a:lumMod val="75000"/>
                  </a:schemeClr>
                </a:solidFill>
                <a:latin typeface="+mn-ea"/>
              </a:rPr>
              <a:t>IO-WGCA </a:t>
            </a:r>
            <a:r>
              <a:rPr lang="en-US" altLang="ko-KR" sz="1200" b="1" dirty="0">
                <a:solidFill>
                  <a:schemeClr val="accent2">
                    <a:lumMod val="75000"/>
                  </a:schemeClr>
                </a:solidFill>
                <a:latin typeface="+mn-ea"/>
              </a:rPr>
              <a:t>IGC</a:t>
            </a:r>
          </a:p>
          <a:p>
            <a:pPr algn="ctr"/>
            <a:r>
              <a:rPr lang="en-US" altLang="ko-KR" sz="1200" b="1" dirty="0">
                <a:solidFill>
                  <a:schemeClr val="accent2">
                    <a:lumMod val="75000"/>
                  </a:schemeClr>
                </a:solidFill>
                <a:latin typeface="+mn-ea"/>
              </a:rPr>
              <a:t>INTERNATIONAL GREENCERTIFICATION MARK </a:t>
            </a:r>
          </a:p>
          <a:p>
            <a:pPr algn="ctr"/>
            <a:r>
              <a:rPr lang="ko-KR" altLang="en-US" sz="1400" b="1" dirty="0" err="1">
                <a:solidFill>
                  <a:schemeClr val="accent2">
                    <a:lumMod val="75000"/>
                  </a:schemeClr>
                </a:solidFill>
                <a:latin typeface="+mn-ea"/>
              </a:rPr>
              <a:t>国際機関世界緑気候機関国際標準緑認証</a:t>
            </a:r>
            <a:endParaRPr lang="ko-KR" altLang="en-US" sz="1400" dirty="0"/>
          </a:p>
        </p:txBody>
      </p:sp>
      <p:pic>
        <p:nvPicPr>
          <p:cNvPr id="16" name="object 6">
            <a:extLst>
              <a:ext uri="{FF2B5EF4-FFF2-40B4-BE49-F238E27FC236}">
                <a16:creationId xmlns:a16="http://schemas.microsoft.com/office/drawing/2014/main" xmlns="" id="{C632A8A3-A858-8AB8-445F-1FE8FCFE87CC}"/>
              </a:ext>
            </a:extLst>
          </p:cNvPr>
          <p:cNvPicPr/>
          <p:nvPr/>
        </p:nvPicPr>
        <p:blipFill>
          <a:blip r:embed="rId4" cstate="print"/>
          <a:stretch>
            <a:fillRect/>
          </a:stretch>
        </p:blipFill>
        <p:spPr>
          <a:xfrm>
            <a:off x="5102169" y="2702666"/>
            <a:ext cx="1089868" cy="1576040"/>
          </a:xfrm>
          <a:prstGeom prst="rect">
            <a:avLst/>
          </a:prstGeom>
          <a:ln>
            <a:solidFill>
              <a:schemeClr val="tx1"/>
            </a:solidFill>
          </a:ln>
          <a:effectLst>
            <a:outerShdw blurRad="50800" dist="38100" dir="2700000" algn="tl" rotWithShape="0">
              <a:prstClr val="black">
                <a:alpha val="40000"/>
              </a:prstClr>
            </a:outerShdw>
          </a:effectLst>
        </p:spPr>
      </p:pic>
      <p:pic>
        <p:nvPicPr>
          <p:cNvPr id="17" name="object 8">
            <a:extLst>
              <a:ext uri="{FF2B5EF4-FFF2-40B4-BE49-F238E27FC236}">
                <a16:creationId xmlns:a16="http://schemas.microsoft.com/office/drawing/2014/main" xmlns="" id="{32AD5F04-39D6-5C39-8229-18D0B3C96701}"/>
              </a:ext>
            </a:extLst>
          </p:cNvPr>
          <p:cNvPicPr/>
          <p:nvPr/>
        </p:nvPicPr>
        <p:blipFill>
          <a:blip r:embed="rId5" cstate="print"/>
          <a:stretch>
            <a:fillRect/>
          </a:stretch>
        </p:blipFill>
        <p:spPr>
          <a:xfrm>
            <a:off x="6391794" y="2702667"/>
            <a:ext cx="1089868" cy="1576040"/>
          </a:xfrm>
          <a:prstGeom prst="rect">
            <a:avLst/>
          </a:prstGeom>
          <a:ln>
            <a:solidFill>
              <a:schemeClr val="tx1"/>
            </a:solidFill>
          </a:ln>
          <a:effectLst>
            <a:outerShdw blurRad="50800" dist="38100" dir="2700000" algn="tl" rotWithShape="0">
              <a:prstClr val="black">
                <a:alpha val="40000"/>
              </a:prstClr>
            </a:outerShdw>
          </a:effectLst>
        </p:spPr>
      </p:pic>
      <p:pic>
        <p:nvPicPr>
          <p:cNvPr id="19" name="object 10">
            <a:extLst>
              <a:ext uri="{FF2B5EF4-FFF2-40B4-BE49-F238E27FC236}">
                <a16:creationId xmlns:a16="http://schemas.microsoft.com/office/drawing/2014/main" xmlns="" id="{70A34178-3718-A596-D6AE-9F6C5FD0DA73}"/>
              </a:ext>
            </a:extLst>
          </p:cNvPr>
          <p:cNvPicPr/>
          <p:nvPr/>
        </p:nvPicPr>
        <p:blipFill>
          <a:blip r:embed="rId6" cstate="print"/>
          <a:stretch>
            <a:fillRect/>
          </a:stretch>
        </p:blipFill>
        <p:spPr>
          <a:xfrm>
            <a:off x="7681419" y="2702665"/>
            <a:ext cx="1089868" cy="1576040"/>
          </a:xfrm>
          <a:prstGeom prst="rect">
            <a:avLst/>
          </a:prstGeom>
          <a:ln>
            <a:solidFill>
              <a:schemeClr val="tx1"/>
            </a:solidFill>
          </a:ln>
          <a:effectLst>
            <a:outerShdw blurRad="50800" dist="38100" dir="2700000" algn="tl" rotWithShape="0">
              <a:prstClr val="black">
                <a:alpha val="40000"/>
              </a:prstClr>
            </a:outerShdw>
          </a:effectLst>
        </p:spPr>
      </p:pic>
      <p:pic>
        <p:nvPicPr>
          <p:cNvPr id="20" name="object 11">
            <a:extLst>
              <a:ext uri="{FF2B5EF4-FFF2-40B4-BE49-F238E27FC236}">
                <a16:creationId xmlns:a16="http://schemas.microsoft.com/office/drawing/2014/main" xmlns="" id="{5C39E68F-DC72-2DED-4B72-92A0EEB4AA19}"/>
              </a:ext>
            </a:extLst>
          </p:cNvPr>
          <p:cNvPicPr/>
          <p:nvPr/>
        </p:nvPicPr>
        <p:blipFill>
          <a:blip r:embed="rId7" cstate="print"/>
          <a:stretch>
            <a:fillRect/>
          </a:stretch>
        </p:blipFill>
        <p:spPr>
          <a:xfrm>
            <a:off x="6381979" y="4454402"/>
            <a:ext cx="1089868" cy="1576040"/>
          </a:xfrm>
          <a:prstGeom prst="rect">
            <a:avLst/>
          </a:prstGeom>
          <a:ln>
            <a:solidFill>
              <a:schemeClr val="tx1"/>
            </a:solidFill>
          </a:ln>
          <a:effectLst>
            <a:outerShdw blurRad="50800" dist="38100" dir="2700000" algn="tl" rotWithShape="0">
              <a:prstClr val="black">
                <a:alpha val="40000"/>
              </a:prstClr>
            </a:outerShdw>
          </a:effectLst>
        </p:spPr>
      </p:pic>
      <p:pic>
        <p:nvPicPr>
          <p:cNvPr id="23" name="object 7">
            <a:extLst>
              <a:ext uri="{FF2B5EF4-FFF2-40B4-BE49-F238E27FC236}">
                <a16:creationId xmlns:a16="http://schemas.microsoft.com/office/drawing/2014/main" xmlns="" id="{23BFAEA7-40C7-ADD6-9103-3BB5090BEA4E}"/>
              </a:ext>
            </a:extLst>
          </p:cNvPr>
          <p:cNvPicPr/>
          <p:nvPr/>
        </p:nvPicPr>
        <p:blipFill>
          <a:blip r:embed="rId8" cstate="print"/>
          <a:stretch>
            <a:fillRect/>
          </a:stretch>
        </p:blipFill>
        <p:spPr>
          <a:xfrm>
            <a:off x="5094155" y="4458147"/>
            <a:ext cx="1079987" cy="1576040"/>
          </a:xfrm>
          <a:prstGeom prst="rect">
            <a:avLst/>
          </a:prstGeom>
          <a:ln>
            <a:solidFill>
              <a:schemeClr val="tx1"/>
            </a:solidFill>
          </a:ln>
          <a:effectLst>
            <a:outerShdw blurRad="50800" dist="38100" dir="2700000" algn="tl" rotWithShape="0">
              <a:prstClr val="black">
                <a:alpha val="40000"/>
              </a:prstClr>
            </a:outerShdw>
          </a:effectLst>
        </p:spPr>
      </p:pic>
      <p:sp>
        <p:nvSpPr>
          <p:cNvPr id="27" name="사각형: 둥근 모서리 26">
            <a:extLst>
              <a:ext uri="{FF2B5EF4-FFF2-40B4-BE49-F238E27FC236}">
                <a16:creationId xmlns:a16="http://schemas.microsoft.com/office/drawing/2014/main" xmlns="" id="{966DA42D-5B62-5931-6D79-28711E207FC7}"/>
              </a:ext>
            </a:extLst>
          </p:cNvPr>
          <p:cNvSpPr/>
          <p:nvPr/>
        </p:nvSpPr>
        <p:spPr>
          <a:xfrm>
            <a:off x="3295364" y="2236188"/>
            <a:ext cx="1656000" cy="2016000"/>
          </a:xfrm>
          <a:prstGeom prst="roundRect">
            <a:avLst>
              <a:gd name="adj" fmla="val 5073"/>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 algn="ctr">
              <a:lnSpc>
                <a:spcPts val="1415"/>
              </a:lnSpc>
              <a:spcBef>
                <a:spcPts val="100"/>
              </a:spcBef>
            </a:pPr>
            <a:r>
              <a:rPr lang="en-US" altLang="ja-JP" sz="800" b="1" spc="-35" dirty="0">
                <a:solidFill>
                  <a:schemeClr val="accent3">
                    <a:lumMod val="75000"/>
                  </a:schemeClr>
                </a:solidFill>
                <a:latin typeface="+mn-ea"/>
                <a:cs typeface="Tahoma"/>
              </a:rPr>
              <a:t>IO-WGCA IGC</a:t>
            </a:r>
          </a:p>
          <a:p>
            <a:pPr marL="1270" algn="ctr">
              <a:lnSpc>
                <a:spcPts val="1415"/>
              </a:lnSpc>
              <a:spcBef>
                <a:spcPts val="100"/>
              </a:spcBef>
            </a:pPr>
            <a:r>
              <a:rPr lang="ja-JP" altLang="en-US" sz="800" b="1" spc="-35" dirty="0">
                <a:solidFill>
                  <a:schemeClr val="accent3">
                    <a:lumMod val="75000"/>
                  </a:schemeClr>
                </a:solidFill>
                <a:latin typeface="+mn-ea"/>
                <a:cs typeface="Tahoma"/>
              </a:rPr>
              <a:t>国際標準グリーン商品証明書</a:t>
            </a:r>
            <a:endParaRPr lang="en-US" altLang="ja-JP" sz="800" b="1" spc="-35" dirty="0">
              <a:solidFill>
                <a:schemeClr val="accent3">
                  <a:lumMod val="75000"/>
                </a:schemeClr>
              </a:solidFill>
              <a:latin typeface="+mn-ea"/>
              <a:cs typeface="Tahoma"/>
            </a:endParaRPr>
          </a:p>
          <a:p>
            <a:pPr marL="1270" algn="ctr">
              <a:lnSpc>
                <a:spcPts val="1415"/>
              </a:lnSpc>
              <a:spcBef>
                <a:spcPts val="100"/>
              </a:spcBef>
            </a:pPr>
            <a:r>
              <a:rPr lang="en-US" altLang="ja-JP" sz="800" b="1" spc="-35" dirty="0">
                <a:solidFill>
                  <a:schemeClr val="accent3">
                    <a:lumMod val="75000"/>
                  </a:schemeClr>
                </a:solidFill>
                <a:latin typeface="+mn-ea"/>
                <a:cs typeface="Tahoma"/>
              </a:rPr>
              <a:t>IO-WGCA IGT</a:t>
            </a:r>
          </a:p>
          <a:p>
            <a:pPr marL="1270" algn="ctr">
              <a:lnSpc>
                <a:spcPts val="1415"/>
              </a:lnSpc>
              <a:spcBef>
                <a:spcPts val="100"/>
              </a:spcBef>
            </a:pPr>
            <a:r>
              <a:rPr lang="ja-JP" altLang="en-US" sz="800" b="1" spc="-35" dirty="0">
                <a:solidFill>
                  <a:schemeClr val="accent3">
                    <a:lumMod val="75000"/>
                  </a:schemeClr>
                </a:solidFill>
                <a:latin typeface="+mn-ea"/>
                <a:cs typeface="Tahoma"/>
              </a:rPr>
              <a:t>国際標準グリーン技術証明書</a:t>
            </a:r>
            <a:endParaRPr lang="en-US" altLang="ja-JP" sz="800" b="1" spc="-35" dirty="0">
              <a:solidFill>
                <a:schemeClr val="accent3">
                  <a:lumMod val="75000"/>
                </a:schemeClr>
              </a:solidFill>
              <a:latin typeface="+mn-ea"/>
              <a:cs typeface="Tahoma"/>
            </a:endParaRPr>
          </a:p>
          <a:p>
            <a:pPr marL="1270" algn="ctr">
              <a:lnSpc>
                <a:spcPts val="1415"/>
              </a:lnSpc>
              <a:spcBef>
                <a:spcPts val="100"/>
              </a:spcBef>
            </a:pPr>
            <a:r>
              <a:rPr lang="en-US" altLang="ja-JP" sz="800" b="1" spc="-35" dirty="0">
                <a:solidFill>
                  <a:schemeClr val="accent3">
                    <a:lumMod val="75000"/>
                  </a:schemeClr>
                </a:solidFill>
                <a:latin typeface="+mn-ea"/>
                <a:cs typeface="Tahoma"/>
              </a:rPr>
              <a:t>IO-WGCA IGS</a:t>
            </a:r>
          </a:p>
          <a:p>
            <a:pPr marL="1270" algn="ctr">
              <a:lnSpc>
                <a:spcPts val="1415"/>
              </a:lnSpc>
              <a:spcBef>
                <a:spcPts val="100"/>
              </a:spcBef>
            </a:pPr>
            <a:r>
              <a:rPr lang="ja-JP" altLang="en-US" sz="800" b="1" spc="-35" dirty="0">
                <a:solidFill>
                  <a:schemeClr val="accent3">
                    <a:lumMod val="75000"/>
                  </a:schemeClr>
                </a:solidFill>
                <a:latin typeface="+mn-ea"/>
                <a:cs typeface="Tahoma"/>
              </a:rPr>
              <a:t>国際標準グリーンサービスおよび運営証明書</a:t>
            </a:r>
            <a:endParaRPr lang="ko-KR" altLang="en-US" sz="800" dirty="0">
              <a:solidFill>
                <a:schemeClr val="accent3">
                  <a:lumMod val="75000"/>
                </a:schemeClr>
              </a:solidFill>
            </a:endParaRPr>
          </a:p>
        </p:txBody>
      </p:sp>
      <p:sp>
        <p:nvSpPr>
          <p:cNvPr id="28" name="사각형: 둥근 모서리 27">
            <a:extLst>
              <a:ext uri="{FF2B5EF4-FFF2-40B4-BE49-F238E27FC236}">
                <a16:creationId xmlns:a16="http://schemas.microsoft.com/office/drawing/2014/main" xmlns="" id="{E466D040-7156-E002-AF73-A1472408A16A}"/>
              </a:ext>
            </a:extLst>
          </p:cNvPr>
          <p:cNvSpPr/>
          <p:nvPr/>
        </p:nvSpPr>
        <p:spPr>
          <a:xfrm>
            <a:off x="3331364" y="4447576"/>
            <a:ext cx="1584000" cy="1476000"/>
          </a:xfrm>
          <a:prstGeom prst="roundRect">
            <a:avLst>
              <a:gd name="adj" fmla="val 6339"/>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925" algn="ctr">
              <a:lnSpc>
                <a:spcPts val="1415"/>
              </a:lnSpc>
              <a:spcBef>
                <a:spcPts val="100"/>
              </a:spcBef>
            </a:pPr>
            <a:r>
              <a:rPr lang="en-US" altLang="zh-TW" sz="800" b="1" spc="-45" dirty="0">
                <a:solidFill>
                  <a:schemeClr val="accent3">
                    <a:lumMod val="75000"/>
                  </a:schemeClr>
                </a:solidFill>
                <a:latin typeface="Tahoma"/>
                <a:cs typeface="Tahoma"/>
              </a:rPr>
              <a:t>IO-WGCA IGC</a:t>
            </a:r>
          </a:p>
          <a:p>
            <a:pPr marL="34925" algn="ctr">
              <a:lnSpc>
                <a:spcPts val="1415"/>
              </a:lnSpc>
              <a:spcBef>
                <a:spcPts val="100"/>
              </a:spcBef>
            </a:pPr>
            <a:r>
              <a:rPr lang="zh-TW" altLang="en-US" sz="800" b="1" spc="-45" dirty="0">
                <a:solidFill>
                  <a:schemeClr val="accent3">
                    <a:lumMod val="75000"/>
                  </a:schemeClr>
                </a:solidFill>
                <a:latin typeface="Tahoma"/>
                <a:cs typeface="Tahoma"/>
              </a:rPr>
              <a:t>国際実績証明書</a:t>
            </a:r>
            <a:endParaRPr lang="en-US" altLang="zh-TW" sz="800" b="1" spc="-45" dirty="0">
              <a:solidFill>
                <a:schemeClr val="accent3">
                  <a:lumMod val="75000"/>
                </a:schemeClr>
              </a:solidFill>
              <a:latin typeface="Tahoma"/>
              <a:cs typeface="Tahoma"/>
            </a:endParaRPr>
          </a:p>
          <a:p>
            <a:pPr marL="34925" algn="ctr">
              <a:lnSpc>
                <a:spcPts val="1415"/>
              </a:lnSpc>
              <a:spcBef>
                <a:spcPts val="100"/>
              </a:spcBef>
            </a:pPr>
            <a:endParaRPr lang="en-US" altLang="zh-TW" sz="800" b="1" spc="-45" dirty="0">
              <a:solidFill>
                <a:schemeClr val="accent3">
                  <a:lumMod val="75000"/>
                </a:schemeClr>
              </a:solidFill>
              <a:latin typeface="Tahoma"/>
              <a:cs typeface="Tahoma"/>
            </a:endParaRPr>
          </a:p>
          <a:p>
            <a:pPr marL="34925" algn="ctr">
              <a:lnSpc>
                <a:spcPts val="1415"/>
              </a:lnSpc>
              <a:spcBef>
                <a:spcPts val="100"/>
              </a:spcBef>
            </a:pPr>
            <a:r>
              <a:rPr lang="en-US" altLang="zh-TW" sz="800" b="1" spc="-45" dirty="0">
                <a:solidFill>
                  <a:schemeClr val="accent3">
                    <a:lumMod val="75000"/>
                  </a:schemeClr>
                </a:solidFill>
                <a:latin typeface="Tahoma"/>
                <a:cs typeface="Tahoma"/>
              </a:rPr>
              <a:t>IO-WGCA IGC</a:t>
            </a:r>
          </a:p>
          <a:p>
            <a:pPr marL="34925" algn="ctr">
              <a:lnSpc>
                <a:spcPts val="1415"/>
              </a:lnSpc>
              <a:spcBef>
                <a:spcPts val="100"/>
              </a:spcBef>
            </a:pPr>
            <a:r>
              <a:rPr lang="zh-TW" altLang="en-US" sz="800" b="1" spc="-45" dirty="0">
                <a:solidFill>
                  <a:schemeClr val="accent3">
                    <a:lumMod val="75000"/>
                  </a:schemeClr>
                </a:solidFill>
                <a:latin typeface="Tahoma"/>
                <a:cs typeface="Tahoma"/>
              </a:rPr>
              <a:t>国際獣医契約確認書</a:t>
            </a:r>
            <a:endParaRPr lang="ko-KR" altLang="en-US" sz="800" dirty="0">
              <a:solidFill>
                <a:srgbClr val="0000FF"/>
              </a:solidFill>
              <a:latin typeface="Malgun Gothic"/>
              <a:cs typeface="Malgun Gothic"/>
            </a:endParaRPr>
          </a:p>
        </p:txBody>
      </p:sp>
      <p:pic>
        <p:nvPicPr>
          <p:cNvPr id="29" name="그림 28" descr="원, 엠블럼, 상징, 로고이(가) 표시된 사진&#10;&#10;자동 생성된 설명">
            <a:extLst>
              <a:ext uri="{FF2B5EF4-FFF2-40B4-BE49-F238E27FC236}">
                <a16:creationId xmlns:a16="http://schemas.microsoft.com/office/drawing/2014/main" xmlns="" id="{37B564A4-2B8B-7585-51F2-0D9F6479719B}"/>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95216" y="1227212"/>
            <a:ext cx="894993" cy="949993"/>
          </a:xfrm>
          <a:prstGeom prst="rect">
            <a:avLst/>
          </a:prstGeom>
        </p:spPr>
      </p:pic>
      <p:pic>
        <p:nvPicPr>
          <p:cNvPr id="30" name="그림 29" descr="엠블럼, 상징, 로고, 등록 상표이(가) 표시된 사진&#10;&#10;자동 생성된 설명">
            <a:extLst>
              <a:ext uri="{FF2B5EF4-FFF2-40B4-BE49-F238E27FC236}">
                <a16:creationId xmlns:a16="http://schemas.microsoft.com/office/drawing/2014/main" xmlns="" id="{AD7A77C1-6AB8-196A-F1DA-5A07311F6428}"/>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915456" y="1249554"/>
            <a:ext cx="963438" cy="963438"/>
          </a:xfrm>
          <a:prstGeom prst="rect">
            <a:avLst/>
          </a:prstGeom>
        </p:spPr>
      </p:pic>
    </p:spTree>
    <p:extLst>
      <p:ext uri="{BB962C8B-B14F-4D97-AF65-F5344CB8AC3E}">
        <p14:creationId xmlns:p14="http://schemas.microsoft.com/office/powerpoint/2010/main" xmlns="" val="3835145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직선 연결선 8">
            <a:extLst>
              <a:ext uri="{FF2B5EF4-FFF2-40B4-BE49-F238E27FC236}">
                <a16:creationId xmlns:a16="http://schemas.microsoft.com/office/drawing/2014/main" xmlns="" id="{06BF6D74-5570-DC5D-3196-681DD1C75E20}"/>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xmlns="" id="{805CF4E2-B20F-8A35-5A85-50DD35135A3D}"/>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13/22</a:t>
            </a:r>
            <a:endParaRPr lang="ko-KR" altLang="en-US" sz="1100" dirty="0">
              <a:solidFill>
                <a:schemeClr val="tx1">
                  <a:lumMod val="50000"/>
                  <a:lumOff val="50000"/>
                </a:schemeClr>
              </a:solidFill>
            </a:endParaRPr>
          </a:p>
        </p:txBody>
      </p:sp>
      <p:cxnSp>
        <p:nvCxnSpPr>
          <p:cNvPr id="16" name="직선 연결선 15">
            <a:extLst>
              <a:ext uri="{FF2B5EF4-FFF2-40B4-BE49-F238E27FC236}">
                <a16:creationId xmlns:a16="http://schemas.microsoft.com/office/drawing/2014/main" xmlns="" id="{87FFD9AE-3B56-1F2E-9BF8-DB2B92F29459}"/>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0" name="제목 2">
            <a:extLst>
              <a:ext uri="{FF2B5EF4-FFF2-40B4-BE49-F238E27FC236}">
                <a16:creationId xmlns:a16="http://schemas.microsoft.com/office/drawing/2014/main" xmlns="" id="{0822A155-9488-2A73-827B-7E5498291496}"/>
              </a:ext>
            </a:extLst>
          </p:cNvPr>
          <p:cNvSpPr txBox="1">
            <a:spLocks/>
          </p:cNvSpPr>
          <p:nvPr/>
        </p:nvSpPr>
        <p:spPr>
          <a:xfrm>
            <a:off x="686087" y="420787"/>
            <a:ext cx="4277418" cy="307777"/>
          </a:xfrm>
          <a:prstGeom prst="rect">
            <a:avLst/>
          </a:prstGeom>
        </p:spPr>
        <p:txBody>
          <a:bodyPr vert="horz" lIns="91440" tIns="45720" rIns="91440" bIns="45720" rtlCol="0" anchor="ctr">
            <a:noAutofit/>
          </a:bodyPr>
          <a:lstStyle>
            <a:lvl1pPr algn="l" defTabSz="914400" rtl="0" eaLnBrk="1" latinLnBrk="1" hangingPunct="1">
              <a:lnSpc>
                <a:spcPct val="100000"/>
              </a:lnSpc>
              <a:spcBef>
                <a:spcPct val="0"/>
              </a:spcBef>
              <a:buNone/>
              <a:defRPr sz="3600" b="1" kern="1200">
                <a:solidFill>
                  <a:schemeClr val="tx2"/>
                </a:solidFill>
                <a:latin typeface="+mj-ea"/>
                <a:ea typeface="+mj-ea"/>
                <a:cs typeface="+mj-cs"/>
              </a:defRPr>
            </a:lvl1pPr>
          </a:lstStyle>
          <a:p>
            <a:pPr>
              <a:lnSpc>
                <a:spcPct val="150000"/>
              </a:lnSpc>
              <a:buClr>
                <a:schemeClr val="bg1"/>
              </a:buClr>
            </a:pPr>
            <a:r>
              <a:rPr lang="ja-JP" altLang="en-US" sz="1800" dirty="0"/>
              <a:t>特許および認証</a:t>
            </a:r>
            <a:endParaRPr lang="en-US" altLang="ko-KR" sz="1400" dirty="0">
              <a:solidFill>
                <a:schemeClr val="tx1"/>
              </a:solidFill>
            </a:endParaRPr>
          </a:p>
        </p:txBody>
      </p:sp>
      <p:sp>
        <p:nvSpPr>
          <p:cNvPr id="21" name="직사각형 20">
            <a:extLst>
              <a:ext uri="{FF2B5EF4-FFF2-40B4-BE49-F238E27FC236}">
                <a16:creationId xmlns:a16="http://schemas.microsoft.com/office/drawing/2014/main" xmlns="" id="{8849636B-14A5-6394-13B8-BBE1BE6DEC03}"/>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a:extLst>
              <a:ext uri="{FF2B5EF4-FFF2-40B4-BE49-F238E27FC236}">
                <a16:creationId xmlns:a16="http://schemas.microsoft.com/office/drawing/2014/main" xmlns="" id="{B05C2996-F09A-5BAA-8C57-96B62B3231FB}"/>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a:extLst>
              <a:ext uri="{FF2B5EF4-FFF2-40B4-BE49-F238E27FC236}">
                <a16:creationId xmlns:a16="http://schemas.microsoft.com/office/drawing/2014/main" xmlns="" id="{76EE6811-DAAD-0831-D090-8992086E663B}"/>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pic>
        <p:nvPicPr>
          <p:cNvPr id="3" name="object 5">
            <a:extLst>
              <a:ext uri="{FF2B5EF4-FFF2-40B4-BE49-F238E27FC236}">
                <a16:creationId xmlns:a16="http://schemas.microsoft.com/office/drawing/2014/main" xmlns="" id="{DAED6DF1-BF39-505F-A462-4F556BF1DC90}"/>
              </a:ext>
            </a:extLst>
          </p:cNvPr>
          <p:cNvPicPr/>
          <p:nvPr/>
        </p:nvPicPr>
        <p:blipFill>
          <a:blip r:embed="rId2" cstate="print"/>
          <a:stretch>
            <a:fillRect/>
          </a:stretch>
        </p:blipFill>
        <p:spPr>
          <a:xfrm>
            <a:off x="444258" y="2405297"/>
            <a:ext cx="1847223" cy="2765810"/>
          </a:xfrm>
          <a:prstGeom prst="rect">
            <a:avLst/>
          </a:prstGeom>
          <a:ln>
            <a:solidFill>
              <a:schemeClr val="tx1"/>
            </a:solidFill>
          </a:ln>
          <a:effectLst>
            <a:outerShdw blurRad="50800" dist="38100" dir="2700000" algn="tl" rotWithShape="0">
              <a:prstClr val="black">
                <a:alpha val="40000"/>
              </a:prstClr>
            </a:outerShdw>
          </a:effectLst>
        </p:spPr>
      </p:pic>
      <p:pic>
        <p:nvPicPr>
          <p:cNvPr id="4" name="그림 3">
            <a:extLst>
              <a:ext uri="{FF2B5EF4-FFF2-40B4-BE49-F238E27FC236}">
                <a16:creationId xmlns:a16="http://schemas.microsoft.com/office/drawing/2014/main" xmlns="" id="{A8394B05-99BC-158E-07EE-8C6547DD472A}"/>
              </a:ext>
            </a:extLst>
          </p:cNvPr>
          <p:cNvPicPr>
            <a:picLocks noChangeAspect="1"/>
          </p:cNvPicPr>
          <p:nvPr/>
        </p:nvPicPr>
        <p:blipFill>
          <a:blip r:embed="rId3" cstate="print"/>
          <a:stretch>
            <a:fillRect/>
          </a:stretch>
        </p:blipFill>
        <p:spPr>
          <a:xfrm>
            <a:off x="4734553" y="2410610"/>
            <a:ext cx="1847223" cy="2740339"/>
          </a:xfrm>
          <a:prstGeom prst="rect">
            <a:avLst/>
          </a:prstGeom>
          <a:ln>
            <a:solidFill>
              <a:schemeClr val="tx1"/>
            </a:solidFill>
          </a:ln>
          <a:effectLst>
            <a:outerShdw blurRad="50800" dist="38100" dir="2700000" algn="tl" rotWithShape="0">
              <a:prstClr val="black">
                <a:alpha val="40000"/>
              </a:prstClr>
            </a:outerShdw>
          </a:effectLst>
        </p:spPr>
      </p:pic>
      <p:pic>
        <p:nvPicPr>
          <p:cNvPr id="5" name="그림 4">
            <a:extLst>
              <a:ext uri="{FF2B5EF4-FFF2-40B4-BE49-F238E27FC236}">
                <a16:creationId xmlns:a16="http://schemas.microsoft.com/office/drawing/2014/main" xmlns="" id="{C9B1AA9D-F57F-4F1E-207F-F3A370C878C5}"/>
              </a:ext>
            </a:extLst>
          </p:cNvPr>
          <p:cNvPicPr>
            <a:picLocks noChangeAspect="1"/>
          </p:cNvPicPr>
          <p:nvPr/>
        </p:nvPicPr>
        <p:blipFill>
          <a:blip r:embed="rId4" cstate="print"/>
          <a:stretch>
            <a:fillRect/>
          </a:stretch>
        </p:blipFill>
        <p:spPr>
          <a:xfrm>
            <a:off x="2586834" y="2414173"/>
            <a:ext cx="1847223" cy="2748056"/>
          </a:xfrm>
          <a:prstGeom prst="rect">
            <a:avLst/>
          </a:prstGeom>
          <a:ln>
            <a:solidFill>
              <a:schemeClr val="tx1"/>
            </a:solidFill>
          </a:ln>
          <a:effectLst>
            <a:outerShdw blurRad="50800" dist="38100" dir="2700000" algn="tl" rotWithShape="0">
              <a:prstClr val="black">
                <a:alpha val="40000"/>
              </a:prstClr>
            </a:outerShdw>
          </a:effectLst>
        </p:spPr>
      </p:pic>
      <p:pic>
        <p:nvPicPr>
          <p:cNvPr id="6" name="그림 5">
            <a:extLst>
              <a:ext uri="{FF2B5EF4-FFF2-40B4-BE49-F238E27FC236}">
                <a16:creationId xmlns:a16="http://schemas.microsoft.com/office/drawing/2014/main" xmlns="" id="{EBBB4351-F025-97F6-4506-CE2ADCF1A83B}"/>
              </a:ext>
            </a:extLst>
          </p:cNvPr>
          <p:cNvPicPr>
            <a:picLocks noChangeAspect="1"/>
          </p:cNvPicPr>
          <p:nvPr/>
        </p:nvPicPr>
        <p:blipFill>
          <a:blip r:embed="rId5" cstate="print"/>
          <a:stretch>
            <a:fillRect/>
          </a:stretch>
        </p:blipFill>
        <p:spPr>
          <a:xfrm>
            <a:off x="6852518" y="2403188"/>
            <a:ext cx="1847224" cy="2755182"/>
          </a:xfrm>
          <a:prstGeom prst="rect">
            <a:avLst/>
          </a:prstGeom>
          <a:ln>
            <a:solidFill>
              <a:schemeClr val="tx1"/>
            </a:solidFill>
          </a:ln>
          <a:effectLst>
            <a:outerShdw blurRad="50800" dist="38100" dir="2700000" algn="tl" rotWithShape="0">
              <a:prstClr val="black">
                <a:alpha val="40000"/>
              </a:prstClr>
            </a:outerShdw>
          </a:effectLst>
        </p:spPr>
      </p:pic>
      <p:sp>
        <p:nvSpPr>
          <p:cNvPr id="7" name="사각형: 둥근 모서리 6">
            <a:extLst>
              <a:ext uri="{FF2B5EF4-FFF2-40B4-BE49-F238E27FC236}">
                <a16:creationId xmlns:a16="http://schemas.microsoft.com/office/drawing/2014/main" xmlns="" id="{49D290FA-87FE-A3AA-134E-C944B81FA62B}"/>
              </a:ext>
            </a:extLst>
          </p:cNvPr>
          <p:cNvSpPr/>
          <p:nvPr/>
        </p:nvSpPr>
        <p:spPr>
          <a:xfrm>
            <a:off x="4734551" y="1354133"/>
            <a:ext cx="1847225" cy="642054"/>
          </a:xfrm>
          <a:prstGeom prst="round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algn="ctr">
              <a:lnSpc>
                <a:spcPts val="1415"/>
              </a:lnSpc>
              <a:spcBef>
                <a:spcPts val="100"/>
              </a:spcBef>
            </a:pPr>
            <a:r>
              <a:rPr lang="zh-TW" altLang="en-US" sz="1000" b="1" spc="-35" dirty="0">
                <a:solidFill>
                  <a:schemeClr val="bg2">
                    <a:lumMod val="10000"/>
                  </a:schemeClr>
                </a:solidFill>
                <a:latin typeface="Tahoma"/>
                <a:cs typeface="Tahoma"/>
              </a:rPr>
              <a:t>商標登録証</a:t>
            </a:r>
            <a:endParaRPr lang="en-US" altLang="zh-TW" sz="1000" b="1" spc="-35" dirty="0">
              <a:solidFill>
                <a:schemeClr val="bg2">
                  <a:lumMod val="10000"/>
                </a:schemeClr>
              </a:solidFill>
              <a:latin typeface="Tahoma"/>
              <a:cs typeface="Tahoma"/>
            </a:endParaRPr>
          </a:p>
          <a:p>
            <a:pPr marL="5080" algn="ctr">
              <a:lnSpc>
                <a:spcPts val="1415"/>
              </a:lnSpc>
              <a:spcBef>
                <a:spcPts val="100"/>
              </a:spcBef>
            </a:pPr>
            <a:r>
              <a:rPr lang="zh-TW" altLang="en-US" sz="1000" b="1" spc="-35" dirty="0">
                <a:solidFill>
                  <a:schemeClr val="bg2">
                    <a:lumMod val="10000"/>
                  </a:schemeClr>
                </a:solidFill>
                <a:latin typeface="Tahoma"/>
                <a:cs typeface="Tahoma"/>
              </a:rPr>
              <a:t>第</a:t>
            </a:r>
            <a:r>
              <a:rPr lang="en-US" altLang="zh-TW" sz="1000" b="1" spc="-35" dirty="0">
                <a:solidFill>
                  <a:schemeClr val="bg2">
                    <a:lumMod val="10000"/>
                  </a:schemeClr>
                </a:solidFill>
                <a:latin typeface="Tahoma"/>
                <a:cs typeface="Tahoma"/>
              </a:rPr>
              <a:t>40-1919334</a:t>
            </a:r>
            <a:r>
              <a:rPr lang="zh-TW" altLang="en-US" sz="1000" b="1" spc="-35" dirty="0">
                <a:solidFill>
                  <a:schemeClr val="bg2">
                    <a:lumMod val="10000"/>
                  </a:schemeClr>
                </a:solidFill>
                <a:latin typeface="Tahoma"/>
                <a:cs typeface="Tahoma"/>
              </a:rPr>
              <a:t>号</a:t>
            </a:r>
            <a:endParaRPr lang="ko-KR" altLang="en-US" sz="1000" dirty="0">
              <a:solidFill>
                <a:schemeClr val="bg2">
                  <a:lumMod val="10000"/>
                </a:schemeClr>
              </a:solidFill>
              <a:latin typeface="Malgun Gothic"/>
              <a:cs typeface="Malgun Gothic"/>
            </a:endParaRPr>
          </a:p>
        </p:txBody>
      </p:sp>
      <p:sp>
        <p:nvSpPr>
          <p:cNvPr id="8" name="사각형: 둥근 모서리 7">
            <a:extLst>
              <a:ext uri="{FF2B5EF4-FFF2-40B4-BE49-F238E27FC236}">
                <a16:creationId xmlns:a16="http://schemas.microsoft.com/office/drawing/2014/main" xmlns="" id="{617929BA-9A8B-9987-BC74-5C4048C6C4E3}"/>
              </a:ext>
            </a:extLst>
          </p:cNvPr>
          <p:cNvSpPr/>
          <p:nvPr/>
        </p:nvSpPr>
        <p:spPr>
          <a:xfrm>
            <a:off x="6855529" y="1348994"/>
            <a:ext cx="1847224" cy="642054"/>
          </a:xfrm>
          <a:prstGeom prst="round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000" b="1" dirty="0">
                <a:solidFill>
                  <a:schemeClr val="bg2">
                    <a:lumMod val="10000"/>
                  </a:schemeClr>
                </a:solidFill>
              </a:rPr>
              <a:t>競争入札参加資格登録証</a:t>
            </a:r>
            <a:endParaRPr lang="ko-KR" altLang="en-US" sz="1000" b="1" dirty="0">
              <a:solidFill>
                <a:schemeClr val="bg2">
                  <a:lumMod val="10000"/>
                </a:schemeClr>
              </a:solidFill>
            </a:endParaRPr>
          </a:p>
        </p:txBody>
      </p:sp>
      <p:sp>
        <p:nvSpPr>
          <p:cNvPr id="11" name="사각형: 둥근 모서리 10">
            <a:extLst>
              <a:ext uri="{FF2B5EF4-FFF2-40B4-BE49-F238E27FC236}">
                <a16:creationId xmlns:a16="http://schemas.microsoft.com/office/drawing/2014/main" xmlns="" id="{F88245E5-A7F4-7C17-A3FC-60CAC2B929BE}"/>
              </a:ext>
            </a:extLst>
          </p:cNvPr>
          <p:cNvSpPr/>
          <p:nvPr/>
        </p:nvSpPr>
        <p:spPr>
          <a:xfrm>
            <a:off x="445699" y="1354133"/>
            <a:ext cx="1847224" cy="642054"/>
          </a:xfrm>
          <a:prstGeom prst="round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420"/>
              </a:lnSpc>
            </a:pPr>
            <a:r>
              <a:rPr lang="ko-KR" altLang="en-US" sz="1000" b="1" spc="-40" dirty="0" err="1">
                <a:solidFill>
                  <a:schemeClr val="bg2">
                    <a:lumMod val="10000"/>
                  </a:schemeClr>
                </a:solidFill>
                <a:latin typeface="+mn-ea"/>
                <a:cs typeface="Malgun Gothic"/>
              </a:rPr>
              <a:t>特許第</a:t>
            </a:r>
            <a:r>
              <a:rPr lang="en-US" altLang="ko-KR" sz="1000" b="1" spc="-40" dirty="0">
                <a:solidFill>
                  <a:schemeClr val="bg2">
                    <a:lumMod val="10000"/>
                  </a:schemeClr>
                </a:solidFill>
                <a:latin typeface="+mn-ea"/>
                <a:cs typeface="Malgun Gothic"/>
              </a:rPr>
              <a:t>10-2260232</a:t>
            </a:r>
            <a:r>
              <a:rPr lang="ko-KR" altLang="en-US" sz="1000" b="1" spc="-40" dirty="0">
                <a:solidFill>
                  <a:schemeClr val="bg2">
                    <a:lumMod val="10000"/>
                  </a:schemeClr>
                </a:solidFill>
                <a:latin typeface="+mn-ea"/>
                <a:cs typeface="Malgun Gothic"/>
              </a:rPr>
              <a:t>号</a:t>
            </a:r>
            <a:endParaRPr lang="ko-KR" altLang="en-US" sz="1000" dirty="0">
              <a:solidFill>
                <a:schemeClr val="bg2">
                  <a:lumMod val="10000"/>
                </a:schemeClr>
              </a:solidFill>
              <a:latin typeface="+mn-ea"/>
              <a:cs typeface="Tahoma"/>
            </a:endParaRPr>
          </a:p>
        </p:txBody>
      </p:sp>
      <p:sp>
        <p:nvSpPr>
          <p:cNvPr id="12" name="사각형: 둥근 모서리 11">
            <a:extLst>
              <a:ext uri="{FF2B5EF4-FFF2-40B4-BE49-F238E27FC236}">
                <a16:creationId xmlns:a16="http://schemas.microsoft.com/office/drawing/2014/main" xmlns="" id="{332CF6DA-6586-1EE4-250B-EEAD0ABD7F4C}"/>
              </a:ext>
            </a:extLst>
          </p:cNvPr>
          <p:cNvSpPr/>
          <p:nvPr/>
        </p:nvSpPr>
        <p:spPr>
          <a:xfrm>
            <a:off x="2568863" y="1354133"/>
            <a:ext cx="1847224" cy="642054"/>
          </a:xfrm>
          <a:prstGeom prst="round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420"/>
              </a:lnSpc>
            </a:pPr>
            <a:r>
              <a:rPr lang="ko-KR" altLang="en-US" sz="1000" b="1" spc="-40" dirty="0" err="1">
                <a:solidFill>
                  <a:schemeClr val="bg2">
                    <a:lumMod val="10000"/>
                  </a:schemeClr>
                </a:solidFill>
                <a:latin typeface="+mn-ea"/>
                <a:cs typeface="Malgun Gothic"/>
              </a:rPr>
              <a:t>特許第</a:t>
            </a:r>
            <a:r>
              <a:rPr lang="en-US" altLang="ko-KR" sz="1000" b="1" spc="-40" dirty="0">
                <a:solidFill>
                  <a:schemeClr val="bg2">
                    <a:lumMod val="10000"/>
                  </a:schemeClr>
                </a:solidFill>
                <a:latin typeface="+mn-ea"/>
                <a:cs typeface="Malgun Gothic"/>
              </a:rPr>
              <a:t>10-2510115</a:t>
            </a:r>
            <a:r>
              <a:rPr lang="ko-KR" altLang="en-US" sz="1000" b="1" spc="-40" dirty="0">
                <a:solidFill>
                  <a:schemeClr val="bg2">
                    <a:lumMod val="10000"/>
                  </a:schemeClr>
                </a:solidFill>
                <a:latin typeface="+mn-ea"/>
                <a:cs typeface="Malgun Gothic"/>
              </a:rPr>
              <a:t>号</a:t>
            </a:r>
            <a:endParaRPr lang="ko-KR" altLang="en-US" sz="1000" dirty="0">
              <a:solidFill>
                <a:schemeClr val="bg2">
                  <a:lumMod val="10000"/>
                </a:schemeClr>
              </a:solidFill>
              <a:latin typeface="+mn-ea"/>
              <a:cs typeface="Tahoma"/>
            </a:endParaRPr>
          </a:p>
        </p:txBody>
      </p:sp>
    </p:spTree>
    <p:extLst>
      <p:ext uri="{BB962C8B-B14F-4D97-AF65-F5344CB8AC3E}">
        <p14:creationId xmlns:p14="http://schemas.microsoft.com/office/powerpoint/2010/main" xmlns="" val="76534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직선 연결선 8">
            <a:extLst>
              <a:ext uri="{FF2B5EF4-FFF2-40B4-BE49-F238E27FC236}">
                <a16:creationId xmlns:a16="http://schemas.microsoft.com/office/drawing/2014/main" xmlns="" id="{06BF6D74-5570-DC5D-3196-681DD1C75E20}"/>
              </a:ext>
            </a:extLst>
          </p:cNvPr>
          <p:cNvCxnSpPr>
            <a:cxnSpLocks/>
          </p:cNvCxnSpPr>
          <p:nvPr/>
        </p:nvCxnSpPr>
        <p:spPr>
          <a:xfrm>
            <a:off x="293298" y="6356559"/>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xmlns="" id="{805CF4E2-B20F-8A35-5A85-50DD35135A3D}"/>
              </a:ext>
            </a:extLst>
          </p:cNvPr>
          <p:cNvSpPr txBox="1"/>
          <p:nvPr/>
        </p:nvSpPr>
        <p:spPr>
          <a:xfrm>
            <a:off x="8373860" y="6489809"/>
            <a:ext cx="534121" cy="261610"/>
          </a:xfrm>
          <a:prstGeom prst="rect">
            <a:avLst/>
          </a:prstGeom>
          <a:noFill/>
        </p:spPr>
        <p:txBody>
          <a:bodyPr wrap="none" rtlCol="0">
            <a:spAutoFit/>
          </a:bodyPr>
          <a:lstStyle/>
          <a:p>
            <a:r>
              <a:rPr lang="en-US" altLang="ko-KR" sz="1100" dirty="0">
                <a:solidFill>
                  <a:schemeClr val="tx1">
                    <a:lumMod val="50000"/>
                    <a:lumOff val="50000"/>
                  </a:schemeClr>
                </a:solidFill>
              </a:rPr>
              <a:t>14/22</a:t>
            </a:r>
            <a:endParaRPr lang="ko-KR" altLang="en-US" sz="1100" dirty="0">
              <a:solidFill>
                <a:schemeClr val="tx1">
                  <a:lumMod val="50000"/>
                  <a:lumOff val="50000"/>
                </a:schemeClr>
              </a:solidFill>
            </a:endParaRPr>
          </a:p>
        </p:txBody>
      </p:sp>
      <p:cxnSp>
        <p:nvCxnSpPr>
          <p:cNvPr id="16" name="직선 연결선 15">
            <a:extLst>
              <a:ext uri="{FF2B5EF4-FFF2-40B4-BE49-F238E27FC236}">
                <a16:creationId xmlns:a16="http://schemas.microsoft.com/office/drawing/2014/main" xmlns="" id="{87FFD9AE-3B56-1F2E-9BF8-DB2B92F29459}"/>
              </a:ext>
            </a:extLst>
          </p:cNvPr>
          <p:cNvCxnSpPr>
            <a:cxnSpLocks/>
          </p:cNvCxnSpPr>
          <p:nvPr/>
        </p:nvCxnSpPr>
        <p:spPr>
          <a:xfrm>
            <a:off x="290698" y="832778"/>
            <a:ext cx="85521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0" name="제목 2">
            <a:extLst>
              <a:ext uri="{FF2B5EF4-FFF2-40B4-BE49-F238E27FC236}">
                <a16:creationId xmlns:a16="http://schemas.microsoft.com/office/drawing/2014/main" xmlns="" id="{0822A155-9488-2A73-827B-7E5498291496}"/>
              </a:ext>
            </a:extLst>
          </p:cNvPr>
          <p:cNvSpPr txBox="1">
            <a:spLocks/>
          </p:cNvSpPr>
          <p:nvPr/>
        </p:nvSpPr>
        <p:spPr>
          <a:xfrm>
            <a:off x="686087" y="420787"/>
            <a:ext cx="4277418" cy="307777"/>
          </a:xfrm>
          <a:prstGeom prst="rect">
            <a:avLst/>
          </a:prstGeom>
        </p:spPr>
        <p:txBody>
          <a:bodyPr vert="horz" lIns="91440" tIns="45720" rIns="91440" bIns="45720" rtlCol="0" anchor="ctr">
            <a:noAutofit/>
          </a:bodyPr>
          <a:lstStyle>
            <a:lvl1pPr algn="l" defTabSz="914400" rtl="0" eaLnBrk="1" latinLnBrk="1" hangingPunct="1">
              <a:lnSpc>
                <a:spcPct val="100000"/>
              </a:lnSpc>
              <a:spcBef>
                <a:spcPct val="0"/>
              </a:spcBef>
              <a:buNone/>
              <a:defRPr sz="3600" b="1" kern="1200">
                <a:solidFill>
                  <a:schemeClr val="tx2"/>
                </a:solidFill>
                <a:latin typeface="+mj-ea"/>
                <a:ea typeface="+mj-ea"/>
                <a:cs typeface="+mj-cs"/>
              </a:defRPr>
            </a:lvl1pPr>
          </a:lstStyle>
          <a:p>
            <a:pPr>
              <a:lnSpc>
                <a:spcPct val="150000"/>
              </a:lnSpc>
              <a:buClr>
                <a:schemeClr val="bg1"/>
              </a:buClr>
            </a:pPr>
            <a:r>
              <a:rPr lang="ja-JP" altLang="en-US" sz="1800" dirty="0"/>
              <a:t>特許および認証</a:t>
            </a:r>
            <a:endParaRPr lang="en-US" altLang="ko-KR" sz="1400" dirty="0">
              <a:solidFill>
                <a:schemeClr val="tx1"/>
              </a:solidFill>
            </a:endParaRPr>
          </a:p>
        </p:txBody>
      </p:sp>
      <p:sp>
        <p:nvSpPr>
          <p:cNvPr id="21" name="직사각형 20">
            <a:extLst>
              <a:ext uri="{FF2B5EF4-FFF2-40B4-BE49-F238E27FC236}">
                <a16:creationId xmlns:a16="http://schemas.microsoft.com/office/drawing/2014/main" xmlns="" id="{8849636B-14A5-6394-13B8-BBE1BE6DEC03}"/>
              </a:ext>
            </a:extLst>
          </p:cNvPr>
          <p:cNvSpPr/>
          <p:nvPr/>
        </p:nvSpPr>
        <p:spPr>
          <a:xfrm>
            <a:off x="325485" y="488782"/>
            <a:ext cx="1905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a:extLst>
              <a:ext uri="{FF2B5EF4-FFF2-40B4-BE49-F238E27FC236}">
                <a16:creationId xmlns:a16="http://schemas.microsoft.com/office/drawing/2014/main" xmlns="" id="{B05C2996-F09A-5BAA-8C57-96B62B3231FB}"/>
              </a:ext>
            </a:extLst>
          </p:cNvPr>
          <p:cNvSpPr/>
          <p:nvPr/>
        </p:nvSpPr>
        <p:spPr>
          <a:xfrm>
            <a:off x="515985" y="299178"/>
            <a:ext cx="190500" cy="19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a:extLst>
              <a:ext uri="{FF2B5EF4-FFF2-40B4-BE49-F238E27FC236}">
                <a16:creationId xmlns:a16="http://schemas.microsoft.com/office/drawing/2014/main" xmlns="" id="{76EE6811-DAAD-0831-D090-8992086E663B}"/>
              </a:ext>
            </a:extLst>
          </p:cNvPr>
          <p:cNvSpPr txBox="1"/>
          <p:nvPr/>
        </p:nvSpPr>
        <p:spPr>
          <a:xfrm>
            <a:off x="686088" y="281973"/>
            <a:ext cx="1664315" cy="246221"/>
          </a:xfrm>
          <a:prstGeom prst="rect">
            <a:avLst/>
          </a:prstGeom>
          <a:noFill/>
        </p:spPr>
        <p:txBody>
          <a:bodyPr wrap="square">
            <a:spAutoFit/>
          </a:bodyPr>
          <a:lstStyle/>
          <a:p>
            <a:r>
              <a:rPr lang="en-US" altLang="ko-KR" sz="1000" b="1" dirty="0">
                <a:solidFill>
                  <a:schemeClr val="tx2">
                    <a:lumMod val="75000"/>
                    <a:lumOff val="25000"/>
                  </a:schemeClr>
                </a:solidFill>
                <a:latin typeface="+mn-ea"/>
              </a:rPr>
              <a:t>02. What We Do</a:t>
            </a:r>
            <a:endParaRPr lang="ko-KR" altLang="en-US" sz="1000" dirty="0"/>
          </a:p>
        </p:txBody>
      </p:sp>
      <p:sp>
        <p:nvSpPr>
          <p:cNvPr id="3" name="사각형: 둥근 모서리 2">
            <a:extLst>
              <a:ext uri="{FF2B5EF4-FFF2-40B4-BE49-F238E27FC236}">
                <a16:creationId xmlns:a16="http://schemas.microsoft.com/office/drawing/2014/main" xmlns="" id="{CB10F865-E57F-97E7-640A-0F708081CED1}"/>
              </a:ext>
            </a:extLst>
          </p:cNvPr>
          <p:cNvSpPr/>
          <p:nvPr/>
        </p:nvSpPr>
        <p:spPr>
          <a:xfrm>
            <a:off x="4734551" y="1354133"/>
            <a:ext cx="1847225" cy="642054"/>
          </a:xfrm>
          <a:prstGeom prst="round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o-KR" altLang="en-US" sz="1000" b="1" dirty="0">
                <a:solidFill>
                  <a:schemeClr val="bg2">
                    <a:lumMod val="10000"/>
                  </a:schemeClr>
                </a:solidFill>
              </a:rPr>
              <a:t>絶縁破壊電圧試験</a:t>
            </a:r>
            <a:r>
              <a:rPr lang="ja-JP" altLang="en-US" sz="1000" b="1" dirty="0">
                <a:solidFill>
                  <a:schemeClr val="bg2">
                    <a:lumMod val="10000"/>
                  </a:schemeClr>
                </a:solidFill>
              </a:rPr>
              <a:t>の</a:t>
            </a:r>
            <a:r>
              <a:rPr lang="ko-KR" altLang="en-US" sz="1000" b="1" dirty="0">
                <a:solidFill>
                  <a:schemeClr val="bg2">
                    <a:lumMod val="10000"/>
                  </a:schemeClr>
                </a:solidFill>
              </a:rPr>
              <a:t>声明</a:t>
            </a:r>
            <a:r>
              <a:rPr lang="en-US" altLang="ko-KR" sz="1000" b="1" dirty="0">
                <a:solidFill>
                  <a:schemeClr val="bg2">
                    <a:lumMod val="10000"/>
                  </a:schemeClr>
                </a:solidFill>
              </a:rPr>
              <a:t>97.2KV</a:t>
            </a:r>
            <a:r>
              <a:rPr lang="ko-KR" altLang="en-US" sz="1000" b="1" dirty="0">
                <a:solidFill>
                  <a:schemeClr val="bg2">
                    <a:lumMod val="10000"/>
                  </a:schemeClr>
                </a:solidFill>
              </a:rPr>
              <a:t>、試験方法：</a:t>
            </a:r>
            <a:r>
              <a:rPr lang="en-US" altLang="ko-KR" sz="1000" b="1" dirty="0">
                <a:solidFill>
                  <a:schemeClr val="bg2">
                    <a:lumMod val="10000"/>
                  </a:schemeClr>
                </a:solidFill>
              </a:rPr>
              <a:t>KS C IEC 60156</a:t>
            </a:r>
            <a:r>
              <a:rPr lang="ko-KR" altLang="en-US" sz="1000" b="1" dirty="0">
                <a:solidFill>
                  <a:schemeClr val="bg2">
                    <a:lumMod val="10000"/>
                  </a:schemeClr>
                </a:solidFill>
              </a:rPr>
              <a:t>：</a:t>
            </a:r>
            <a:r>
              <a:rPr lang="en-US" altLang="ko-KR" sz="1000" b="1" dirty="0">
                <a:solidFill>
                  <a:schemeClr val="bg2">
                    <a:lumMod val="10000"/>
                  </a:schemeClr>
                </a:solidFill>
              </a:rPr>
              <a:t>2003</a:t>
            </a:r>
            <a:endParaRPr lang="ko-KR" altLang="en-US" sz="1000" b="1" dirty="0">
              <a:solidFill>
                <a:schemeClr val="bg2">
                  <a:lumMod val="10000"/>
                </a:schemeClr>
              </a:solidFill>
            </a:endParaRPr>
          </a:p>
        </p:txBody>
      </p:sp>
      <p:sp>
        <p:nvSpPr>
          <p:cNvPr id="4" name="사각형: 둥근 모서리 3">
            <a:extLst>
              <a:ext uri="{FF2B5EF4-FFF2-40B4-BE49-F238E27FC236}">
                <a16:creationId xmlns:a16="http://schemas.microsoft.com/office/drawing/2014/main" xmlns="" id="{2DB23AB1-E0FC-7420-57F0-18287373A3FE}"/>
              </a:ext>
            </a:extLst>
          </p:cNvPr>
          <p:cNvSpPr/>
          <p:nvPr/>
        </p:nvSpPr>
        <p:spPr>
          <a:xfrm>
            <a:off x="6855529" y="1348994"/>
            <a:ext cx="1847224" cy="642054"/>
          </a:xfrm>
          <a:prstGeom prst="round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000" b="1" dirty="0">
                <a:solidFill>
                  <a:schemeClr val="bg2">
                    <a:lumMod val="10000"/>
                  </a:schemeClr>
                </a:solidFill>
              </a:rPr>
              <a:t>安全基準適合</a:t>
            </a:r>
            <a:endParaRPr lang="en-US" altLang="zh-TW" sz="1000" b="1" dirty="0">
              <a:solidFill>
                <a:schemeClr val="bg2">
                  <a:lumMod val="10000"/>
                </a:schemeClr>
              </a:solidFill>
            </a:endParaRPr>
          </a:p>
          <a:p>
            <a:pPr algn="ctr"/>
            <a:r>
              <a:rPr lang="zh-TW" altLang="en-US" sz="1000" b="1" dirty="0">
                <a:solidFill>
                  <a:schemeClr val="bg2">
                    <a:lumMod val="10000"/>
                  </a:schemeClr>
                </a:solidFill>
              </a:rPr>
              <a:t>確認届出証明書</a:t>
            </a:r>
            <a:endParaRPr lang="ko-KR" altLang="en-US" sz="1000" b="1" dirty="0">
              <a:solidFill>
                <a:schemeClr val="bg2">
                  <a:lumMod val="10000"/>
                </a:schemeClr>
              </a:solidFill>
            </a:endParaRPr>
          </a:p>
        </p:txBody>
      </p:sp>
      <p:pic>
        <p:nvPicPr>
          <p:cNvPr id="5" name="그림 4">
            <a:extLst>
              <a:ext uri="{FF2B5EF4-FFF2-40B4-BE49-F238E27FC236}">
                <a16:creationId xmlns:a16="http://schemas.microsoft.com/office/drawing/2014/main" xmlns="" id="{83B4B30A-D282-8841-1AC2-5A9F94AECB84}"/>
              </a:ext>
            </a:extLst>
          </p:cNvPr>
          <p:cNvPicPr>
            <a:picLocks noChangeAspect="1"/>
          </p:cNvPicPr>
          <p:nvPr/>
        </p:nvPicPr>
        <p:blipFill>
          <a:blip r:embed="rId2" cstate="print"/>
          <a:stretch>
            <a:fillRect/>
          </a:stretch>
        </p:blipFill>
        <p:spPr>
          <a:xfrm>
            <a:off x="6886199" y="2418906"/>
            <a:ext cx="1851494" cy="2746603"/>
          </a:xfrm>
          <a:prstGeom prst="rect">
            <a:avLst/>
          </a:prstGeom>
          <a:ln w="9525">
            <a:solidFill>
              <a:schemeClr val="tx1"/>
            </a:solidFill>
          </a:ln>
          <a:effectLst>
            <a:outerShdw blurRad="50800" dist="38100" dir="2700000" algn="tl" rotWithShape="0">
              <a:prstClr val="black">
                <a:alpha val="40000"/>
              </a:prstClr>
            </a:outerShdw>
          </a:effectLst>
        </p:spPr>
      </p:pic>
      <p:pic>
        <p:nvPicPr>
          <p:cNvPr id="6" name="그림 5">
            <a:extLst>
              <a:ext uri="{FF2B5EF4-FFF2-40B4-BE49-F238E27FC236}">
                <a16:creationId xmlns:a16="http://schemas.microsoft.com/office/drawing/2014/main" xmlns="" id="{ACE24409-6967-5407-A1B2-F3B41ECD3017}"/>
              </a:ext>
            </a:extLst>
          </p:cNvPr>
          <p:cNvPicPr>
            <a:picLocks noChangeAspect="1"/>
          </p:cNvPicPr>
          <p:nvPr/>
        </p:nvPicPr>
        <p:blipFill>
          <a:blip r:embed="rId3" cstate="print"/>
          <a:stretch>
            <a:fillRect/>
          </a:stretch>
        </p:blipFill>
        <p:spPr>
          <a:xfrm>
            <a:off x="4734551" y="2418906"/>
            <a:ext cx="1851494" cy="2742342"/>
          </a:xfrm>
          <a:prstGeom prst="rect">
            <a:avLst/>
          </a:prstGeom>
          <a:ln w="9525">
            <a:solidFill>
              <a:schemeClr val="tx1"/>
            </a:solidFill>
          </a:ln>
          <a:effectLst>
            <a:outerShdw blurRad="50800" dist="38100" dir="2700000" algn="tl" rotWithShape="0">
              <a:prstClr val="black">
                <a:alpha val="40000"/>
              </a:prstClr>
            </a:outerShdw>
          </a:effectLst>
        </p:spPr>
      </p:pic>
      <p:pic>
        <p:nvPicPr>
          <p:cNvPr id="7" name="그림 6">
            <a:extLst>
              <a:ext uri="{FF2B5EF4-FFF2-40B4-BE49-F238E27FC236}">
                <a16:creationId xmlns:a16="http://schemas.microsoft.com/office/drawing/2014/main" xmlns="" id="{E8F92238-740A-B608-1F27-765F2AE8CACF}"/>
              </a:ext>
            </a:extLst>
          </p:cNvPr>
          <p:cNvPicPr>
            <a:picLocks noChangeAspect="1"/>
          </p:cNvPicPr>
          <p:nvPr/>
        </p:nvPicPr>
        <p:blipFill>
          <a:blip r:embed="rId4" cstate="print"/>
          <a:stretch>
            <a:fillRect/>
          </a:stretch>
        </p:blipFill>
        <p:spPr>
          <a:xfrm>
            <a:off x="445699" y="2406066"/>
            <a:ext cx="1847224" cy="2755182"/>
          </a:xfrm>
          <a:prstGeom prst="rect">
            <a:avLst/>
          </a:prstGeom>
          <a:ln>
            <a:solidFill>
              <a:schemeClr val="tx1"/>
            </a:solidFill>
          </a:ln>
          <a:effectLst>
            <a:outerShdw blurRad="50800" dist="38100" dir="2700000" algn="tl" rotWithShape="0">
              <a:prstClr val="black">
                <a:alpha val="40000"/>
              </a:prstClr>
            </a:outerShdw>
          </a:effectLst>
        </p:spPr>
      </p:pic>
      <p:sp>
        <p:nvSpPr>
          <p:cNvPr id="8" name="사각형: 둥근 모서리 7">
            <a:extLst>
              <a:ext uri="{FF2B5EF4-FFF2-40B4-BE49-F238E27FC236}">
                <a16:creationId xmlns:a16="http://schemas.microsoft.com/office/drawing/2014/main" xmlns="" id="{B78FAD44-5B56-429B-11C8-0088B2DC4D36}"/>
              </a:ext>
            </a:extLst>
          </p:cNvPr>
          <p:cNvSpPr/>
          <p:nvPr/>
        </p:nvSpPr>
        <p:spPr>
          <a:xfrm>
            <a:off x="445699" y="1354133"/>
            <a:ext cx="1847224" cy="642054"/>
          </a:xfrm>
          <a:prstGeom prst="round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925" algn="ctr">
              <a:lnSpc>
                <a:spcPts val="1415"/>
              </a:lnSpc>
              <a:spcBef>
                <a:spcPts val="100"/>
              </a:spcBef>
            </a:pPr>
            <a:r>
              <a:rPr lang="zh-TW" altLang="en-US" sz="1000" b="1" dirty="0">
                <a:solidFill>
                  <a:schemeClr val="bg2">
                    <a:lumMod val="10000"/>
                  </a:schemeClr>
                </a:solidFill>
                <a:latin typeface="Malgun Gothic"/>
                <a:cs typeface="Malgun Gothic"/>
              </a:rPr>
              <a:t>物質安全衛生資料</a:t>
            </a:r>
            <a:endParaRPr lang="en-US" altLang="zh-TW" sz="1000" b="1" dirty="0">
              <a:solidFill>
                <a:schemeClr val="bg2">
                  <a:lumMod val="10000"/>
                </a:schemeClr>
              </a:solidFill>
              <a:latin typeface="Malgun Gothic"/>
              <a:cs typeface="Malgun Gothic"/>
            </a:endParaRPr>
          </a:p>
          <a:p>
            <a:pPr marL="34925" algn="ctr">
              <a:lnSpc>
                <a:spcPts val="1415"/>
              </a:lnSpc>
              <a:spcBef>
                <a:spcPts val="100"/>
              </a:spcBef>
            </a:pPr>
            <a:r>
              <a:rPr lang="en-US" altLang="zh-TW" sz="1000" b="1" dirty="0">
                <a:solidFill>
                  <a:schemeClr val="bg2">
                    <a:lumMod val="10000"/>
                  </a:schemeClr>
                </a:solidFill>
                <a:latin typeface="Malgun Gothic"/>
                <a:cs typeface="Malgun Gothic"/>
              </a:rPr>
              <a:t>[MSDS]</a:t>
            </a:r>
            <a:endParaRPr lang="ko-KR" altLang="en-US" sz="1000" b="1" dirty="0">
              <a:solidFill>
                <a:schemeClr val="bg2">
                  <a:lumMod val="10000"/>
                </a:schemeClr>
              </a:solidFill>
              <a:latin typeface="Malgun Gothic"/>
              <a:cs typeface="Malgun Gothic"/>
            </a:endParaRPr>
          </a:p>
        </p:txBody>
      </p:sp>
      <p:sp>
        <p:nvSpPr>
          <p:cNvPr id="11" name="사각형: 둥근 모서리 10">
            <a:extLst>
              <a:ext uri="{FF2B5EF4-FFF2-40B4-BE49-F238E27FC236}">
                <a16:creationId xmlns:a16="http://schemas.microsoft.com/office/drawing/2014/main" xmlns="" id="{11FE7B38-BCE4-06DB-95FF-F099DA3D1E75}"/>
              </a:ext>
            </a:extLst>
          </p:cNvPr>
          <p:cNvSpPr/>
          <p:nvPr/>
        </p:nvSpPr>
        <p:spPr>
          <a:xfrm>
            <a:off x="2568863" y="1354133"/>
            <a:ext cx="1847224" cy="642054"/>
          </a:xfrm>
          <a:prstGeom prst="round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 algn="ctr">
              <a:lnSpc>
                <a:spcPts val="1415"/>
              </a:lnSpc>
              <a:spcBef>
                <a:spcPts val="100"/>
              </a:spcBef>
            </a:pPr>
            <a:r>
              <a:rPr lang="zh-TW" altLang="en-US" sz="1000" b="1" dirty="0">
                <a:solidFill>
                  <a:schemeClr val="bg2">
                    <a:lumMod val="10000"/>
                  </a:schemeClr>
                </a:solidFill>
                <a:latin typeface="Malgun Gothic"/>
                <a:cs typeface="Malgun Gothic"/>
              </a:rPr>
              <a:t>絶縁破壊電圧試験成績書</a:t>
            </a:r>
            <a:r>
              <a:rPr lang="en-US" altLang="zh-TW" sz="1000" b="1" dirty="0">
                <a:solidFill>
                  <a:schemeClr val="bg2">
                    <a:lumMod val="10000"/>
                  </a:schemeClr>
                </a:solidFill>
                <a:latin typeface="Malgun Gothic"/>
                <a:cs typeface="Malgun Gothic"/>
              </a:rPr>
              <a:t>82kV</a:t>
            </a:r>
            <a:r>
              <a:rPr lang="zh-TW" altLang="en-US" sz="1000" b="1" dirty="0">
                <a:solidFill>
                  <a:schemeClr val="bg2">
                    <a:lumMod val="10000"/>
                  </a:schemeClr>
                </a:solidFill>
                <a:latin typeface="Malgun Gothic"/>
                <a:cs typeface="Malgun Gothic"/>
              </a:rPr>
              <a:t>、試験方法：</a:t>
            </a:r>
            <a:r>
              <a:rPr lang="en-US" altLang="zh-TW" sz="1000" b="1" dirty="0">
                <a:solidFill>
                  <a:schemeClr val="bg2">
                    <a:lumMod val="10000"/>
                  </a:schemeClr>
                </a:solidFill>
                <a:latin typeface="Malgun Gothic"/>
                <a:cs typeface="Malgun Gothic"/>
              </a:rPr>
              <a:t>KS C IEC 60156:2003</a:t>
            </a:r>
            <a:endParaRPr lang="ko-KR" altLang="en-US" sz="1000" b="1" dirty="0">
              <a:solidFill>
                <a:schemeClr val="bg2">
                  <a:lumMod val="10000"/>
                </a:schemeClr>
              </a:solidFill>
              <a:latin typeface="Malgun Gothic"/>
              <a:cs typeface="Malgun Gothic"/>
            </a:endParaRPr>
          </a:p>
        </p:txBody>
      </p:sp>
      <p:pic>
        <p:nvPicPr>
          <p:cNvPr id="12" name="그림 11" descr="텍스트, 스크린샷, 폰트이(가) 표시된 사진&#10;&#10;자동 생성된 설명">
            <a:extLst>
              <a:ext uri="{FF2B5EF4-FFF2-40B4-BE49-F238E27FC236}">
                <a16:creationId xmlns:a16="http://schemas.microsoft.com/office/drawing/2014/main" xmlns="" id="{8BA279B1-D385-264B-D2FD-E5AACC62867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60523" y="2418906"/>
            <a:ext cx="1847224" cy="275518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508370756"/>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테마">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15374</TotalTime>
  <Words>1618</Words>
  <Application>Microsoft Office PowerPoint</Application>
  <PresentationFormat>画面に合わせる (4:3)</PresentationFormat>
  <Paragraphs>235</Paragraphs>
  <Slides>17</Slides>
  <Notes>0</Notes>
  <HiddenSlides>0</HiddenSlides>
  <MMClips>0</MMClips>
  <ScaleCrop>false</ScaleCrop>
  <HeadingPairs>
    <vt:vector size="4" baseType="variant">
      <vt:variant>
        <vt:lpstr>テーマ</vt:lpstr>
      </vt:variant>
      <vt:variant>
        <vt:i4>1</vt:i4>
      </vt:variant>
      <vt:variant>
        <vt:lpstr>スライド タイトル</vt:lpstr>
      </vt:variant>
      <vt:variant>
        <vt:i4>17</vt:i4>
      </vt:variant>
    </vt:vector>
  </HeadingPairs>
  <TitlesOfParts>
    <vt:vector size="18" baseType="lpstr">
      <vt:lpstr>Office 테마</vt:lpstr>
      <vt:lpstr>スライド 1</vt:lpstr>
      <vt:lpstr>事業分野</vt:lpstr>
      <vt:lpstr>事業分野</vt:lpstr>
      <vt:lpstr>スライド 4</vt:lpstr>
      <vt:lpstr>スライド 5</vt:lpstr>
      <vt:lpstr>製品使用分野</vt:lpstr>
      <vt:lpstr>特許および認証</vt:lpstr>
      <vt:lpstr>スライド 8</vt:lpstr>
      <vt:lpstr>スライド 9</vt:lpstr>
      <vt:lpstr>スライド 10</vt:lpstr>
      <vt:lpstr>スライド 11</vt:lpstr>
      <vt:lpstr>作業比較</vt:lpstr>
      <vt:lpstr>作業比較 Task comparison</vt:lpstr>
      <vt:lpstr>作業比較</vt:lpstr>
      <vt:lpstr>作業比較</vt:lpstr>
      <vt:lpstr>主なパフォーマンス</vt:lpstr>
      <vt:lpstr>Thank you. ありがとう</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Choi Hans</dc:creator>
  <cp:lastModifiedBy>KIMNAMI</cp:lastModifiedBy>
  <cp:revision>73</cp:revision>
  <cp:lastPrinted>2024-03-25T02:06:37Z</cp:lastPrinted>
  <dcterms:created xsi:type="dcterms:W3CDTF">2024-03-13T06:10:04Z</dcterms:created>
  <dcterms:modified xsi:type="dcterms:W3CDTF">2025-07-21T02:13:55Z</dcterms:modified>
</cp:coreProperties>
</file>