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30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11" Type="http://schemas.openxmlformats.org/officeDocument/2006/relationships/image" Target="../media/image21.jpeg"/><Relationship Id="rId5" Type="http://schemas.openxmlformats.org/officeDocument/2006/relationships/image" Target="../media/image15.jpeg"/><Relationship Id="rId10" Type="http://schemas.openxmlformats.org/officeDocument/2006/relationships/image" Target="../media/image20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image" Target="../media/image32.jpeg"/><Relationship Id="rId7" Type="http://schemas.openxmlformats.org/officeDocument/2006/relationships/image" Target="../media/image35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13.jpeg"/><Relationship Id="rId9" Type="http://schemas.openxmlformats.org/officeDocument/2006/relationships/image" Target="../media/image3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jpeg"/><Relationship Id="rId3" Type="http://schemas.openxmlformats.org/officeDocument/2006/relationships/image" Target="../media/image17.jpeg"/><Relationship Id="rId7" Type="http://schemas.openxmlformats.org/officeDocument/2006/relationships/image" Target="../media/image41.jpeg"/><Relationship Id="rId12" Type="http://schemas.openxmlformats.org/officeDocument/2006/relationships/image" Target="../media/image46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jpeg"/><Relationship Id="rId11" Type="http://schemas.openxmlformats.org/officeDocument/2006/relationships/image" Target="../media/image45.jpeg"/><Relationship Id="rId5" Type="http://schemas.openxmlformats.org/officeDocument/2006/relationships/image" Target="../media/image39.jpeg"/><Relationship Id="rId10" Type="http://schemas.openxmlformats.org/officeDocument/2006/relationships/image" Target="../media/image44.jpeg"/><Relationship Id="rId4" Type="http://schemas.openxmlformats.org/officeDocument/2006/relationships/image" Target="../media/image38.jpeg"/><Relationship Id="rId9" Type="http://schemas.openxmlformats.org/officeDocument/2006/relationships/image" Target="../media/image4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_tmp_all_1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926" y="4142232"/>
            <a:ext cx="8042655" cy="4961466"/>
          </a:xfrm>
          <a:prstGeom prst="rect">
            <a:avLst/>
          </a:prstGeom>
        </p:spPr>
      </p:pic>
      <p:pic>
        <p:nvPicPr>
          <p:cNvPr id="3" name="Picture 2" descr="_tmp_all_1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5757" y="0"/>
            <a:ext cx="1518174" cy="14549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37661" y="1841270"/>
            <a:ext cx="339970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sz="4800" dirty="0" err="1">
                <a:solidFill>
                  <a:srgbClr val="FF0000"/>
                </a:solidFill>
              </a:rPr>
              <a:t>산소수</a:t>
            </a:r>
            <a:r>
              <a:rPr sz="4800" dirty="0">
                <a:solidFill>
                  <a:srgbClr val="FF0000"/>
                </a:solidFill>
              </a:rPr>
              <a:t> </a:t>
            </a:r>
            <a:r>
              <a:rPr sz="4800" dirty="0" err="1">
                <a:solidFill>
                  <a:srgbClr val="FF0000"/>
                </a:solidFill>
              </a:rPr>
              <a:t>농법</a:t>
            </a:r>
            <a:endParaRPr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_tmp_all_2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68" y="1937342"/>
            <a:ext cx="4535762" cy="6173554"/>
          </a:xfrm>
          <a:prstGeom prst="rect">
            <a:avLst/>
          </a:prstGeom>
        </p:spPr>
      </p:pic>
      <p:pic>
        <p:nvPicPr>
          <p:cNvPr id="3" name="Picture 2" descr="_tmp_all_2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4610" y="7488258"/>
            <a:ext cx="1263903" cy="1363471"/>
          </a:xfrm>
          <a:prstGeom prst="rect">
            <a:avLst/>
          </a:prstGeom>
        </p:spPr>
      </p:pic>
      <p:pic>
        <p:nvPicPr>
          <p:cNvPr id="4" name="Picture 3" descr="_tmp_all_2_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5692" y="7065162"/>
            <a:ext cx="614138" cy="387874"/>
          </a:xfrm>
          <a:prstGeom prst="rect">
            <a:avLst/>
          </a:prstGeom>
        </p:spPr>
      </p:pic>
      <p:pic>
        <p:nvPicPr>
          <p:cNvPr id="5" name="Picture 4" descr="_tmp_all_2_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4601" y="680213"/>
            <a:ext cx="1399065" cy="1044075"/>
          </a:xfrm>
          <a:prstGeom prst="rect">
            <a:avLst/>
          </a:prstGeom>
        </p:spPr>
      </p:pic>
      <p:pic>
        <p:nvPicPr>
          <p:cNvPr id="6" name="Picture 5" descr="_tmp_all_2_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27696" y="7873678"/>
            <a:ext cx="1285477" cy="1247123"/>
          </a:xfrm>
          <a:prstGeom prst="rect">
            <a:avLst/>
          </a:prstGeom>
        </p:spPr>
      </p:pic>
      <p:pic>
        <p:nvPicPr>
          <p:cNvPr id="8" name="Picture 7" descr="_tmp_all_2_6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34729" y="6811772"/>
            <a:ext cx="2167636" cy="1862836"/>
          </a:xfrm>
          <a:prstGeom prst="rect">
            <a:avLst/>
          </a:prstGeom>
        </p:spPr>
      </p:pic>
      <p:pic>
        <p:nvPicPr>
          <p:cNvPr id="9" name="Picture 8" descr="_tmp_all_2_7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64604" y="7119179"/>
            <a:ext cx="614138" cy="387874"/>
          </a:xfrm>
          <a:prstGeom prst="rect">
            <a:avLst/>
          </a:prstGeom>
        </p:spPr>
      </p:pic>
      <p:pic>
        <p:nvPicPr>
          <p:cNvPr id="10" name="Picture 9" descr="_tmp_all_2_8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48953" y="2557441"/>
            <a:ext cx="4270078" cy="4247218"/>
          </a:xfrm>
          <a:prstGeom prst="rect">
            <a:avLst/>
          </a:prstGeom>
        </p:spPr>
      </p:pic>
      <p:pic>
        <p:nvPicPr>
          <p:cNvPr id="11" name="Picture 10" descr="_tmp_all_2_9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70320" y="10871403"/>
            <a:ext cx="2285491" cy="1067731"/>
          </a:xfrm>
          <a:prstGeom prst="rect">
            <a:avLst/>
          </a:prstGeom>
        </p:spPr>
      </p:pic>
      <p:pic>
        <p:nvPicPr>
          <p:cNvPr id="12" name="Picture 11" descr="_tmp_all_1_1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625757" y="0"/>
            <a:ext cx="1518174" cy="14549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413955" y="946538"/>
            <a:ext cx="3270575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dirty="0" err="1"/>
              <a:t>농도</a:t>
            </a:r>
            <a:r>
              <a:rPr dirty="0"/>
              <a:t> </a:t>
            </a:r>
            <a:r>
              <a:rPr dirty="0" err="1"/>
              <a:t>초미세</a:t>
            </a:r>
            <a:r>
              <a:rPr dirty="0"/>
              <a:t> </a:t>
            </a:r>
            <a:r>
              <a:rPr dirty="0" err="1"/>
              <a:t>산소기포</a:t>
            </a:r>
            <a:r>
              <a:rPr dirty="0"/>
              <a:t> &amp; OH Radical(OH-)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76430" y="1230037"/>
            <a:ext cx="300979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sz="2400" b="1" dirty="0"/>
              <a:t>Oxygen water farming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89922" y="2113025"/>
            <a:ext cx="116249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dirty="0" err="1"/>
              <a:t>산소</a:t>
            </a:r>
            <a:r>
              <a:rPr dirty="0"/>
              <a:t> 수 </a:t>
            </a:r>
            <a:r>
              <a:rPr dirty="0" err="1"/>
              <a:t>농법</a:t>
            </a:r>
            <a:endParaRPr dirty="0"/>
          </a:p>
        </p:txBody>
      </p:sp>
      <p:sp>
        <p:nvSpPr>
          <p:cNvPr id="18" name="TextBox 17"/>
          <p:cNvSpPr txBox="1"/>
          <p:nvPr/>
        </p:nvSpPr>
        <p:spPr>
          <a:xfrm>
            <a:off x="7636594" y="7354485"/>
            <a:ext cx="1175331" cy="2038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Nano Oxygen Bubble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36594" y="7526494"/>
            <a:ext cx="1118112" cy="2546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GENERATOR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8198" y="8253837"/>
            <a:ext cx="2889077" cy="23638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Water is our precious resource and future.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8198" y="8457037"/>
            <a:ext cx="3917372" cy="23638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And more, our goal is life &amp; healthy water for all, human,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8198" y="8660237"/>
            <a:ext cx="2388168" cy="23638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nature and sustainable agricultures.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45513" y="9336193"/>
            <a:ext cx="5227557" cy="37253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dirty="0" err="1"/>
              <a:t>지속</a:t>
            </a:r>
            <a:r>
              <a:rPr dirty="0"/>
              <a:t> </a:t>
            </a:r>
            <a:r>
              <a:rPr dirty="0" err="1"/>
              <a:t>가능한</a:t>
            </a:r>
            <a:r>
              <a:rPr dirty="0"/>
              <a:t> </a:t>
            </a:r>
            <a:r>
              <a:rPr dirty="0" err="1"/>
              <a:t>농업을</a:t>
            </a:r>
            <a:r>
              <a:rPr dirty="0"/>
              <a:t> </a:t>
            </a:r>
            <a:r>
              <a:rPr dirty="0" err="1"/>
              <a:t>위한</a:t>
            </a:r>
            <a:r>
              <a:rPr dirty="0"/>
              <a:t> </a:t>
            </a:r>
            <a:r>
              <a:rPr dirty="0" err="1"/>
              <a:t>혁신적인</a:t>
            </a:r>
            <a:r>
              <a:rPr dirty="0"/>
              <a:t> </a:t>
            </a:r>
            <a:r>
              <a:rPr dirty="0" err="1"/>
              <a:t>기술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_tmp_all_3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069" y="3300475"/>
            <a:ext cx="3682492" cy="2326809"/>
          </a:xfrm>
          <a:prstGeom prst="rect">
            <a:avLst/>
          </a:prstGeom>
        </p:spPr>
      </p:pic>
      <p:pic>
        <p:nvPicPr>
          <p:cNvPr id="3" name="Picture 2" descr="_tmp_all_3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85" y="273033"/>
            <a:ext cx="1136243" cy="847953"/>
          </a:xfrm>
          <a:prstGeom prst="rect">
            <a:avLst/>
          </a:prstGeom>
        </p:spPr>
      </p:pic>
      <p:pic>
        <p:nvPicPr>
          <p:cNvPr id="4" name="Picture 3" descr="_tmp_all_3_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599" y="5627285"/>
            <a:ext cx="3481832" cy="2364909"/>
          </a:xfrm>
          <a:prstGeom prst="rect">
            <a:avLst/>
          </a:prstGeom>
        </p:spPr>
      </p:pic>
      <p:pic>
        <p:nvPicPr>
          <p:cNvPr id="5" name="Picture 4" descr="_tmp_all_3_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5634" y="6727833"/>
            <a:ext cx="1933617" cy="930943"/>
          </a:xfrm>
          <a:prstGeom prst="rect">
            <a:avLst/>
          </a:prstGeom>
        </p:spPr>
      </p:pic>
      <p:pic>
        <p:nvPicPr>
          <p:cNvPr id="6" name="Picture 5" descr="_tmp_all_3_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1236" y="3328924"/>
            <a:ext cx="4557606" cy="2270759"/>
          </a:xfrm>
          <a:prstGeom prst="rect">
            <a:avLst/>
          </a:prstGeom>
        </p:spPr>
      </p:pic>
      <p:pic>
        <p:nvPicPr>
          <p:cNvPr id="7" name="Picture 6" descr="_tmp_all_3_5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61766" y="19303"/>
            <a:ext cx="1518174" cy="1454911"/>
          </a:xfrm>
          <a:prstGeom prst="rect">
            <a:avLst/>
          </a:prstGeom>
        </p:spPr>
      </p:pic>
      <p:pic>
        <p:nvPicPr>
          <p:cNvPr id="8" name="Picture 7" descr="_tmp_all_3_6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3515" y="8004725"/>
            <a:ext cx="1793409" cy="3629151"/>
          </a:xfrm>
          <a:prstGeom prst="rect">
            <a:avLst/>
          </a:prstGeom>
        </p:spPr>
      </p:pic>
      <p:pic>
        <p:nvPicPr>
          <p:cNvPr id="9" name="Picture 8" descr="_tmp_all_3_7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66112" y="7992194"/>
            <a:ext cx="2651252" cy="3654551"/>
          </a:xfrm>
          <a:prstGeom prst="rect">
            <a:avLst/>
          </a:prstGeom>
        </p:spPr>
      </p:pic>
      <p:pic>
        <p:nvPicPr>
          <p:cNvPr id="11" name="Picture 10" descr="_tmp_all_3_9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17194" y="8182152"/>
            <a:ext cx="4142232" cy="2620433"/>
          </a:xfrm>
          <a:prstGeom prst="rect">
            <a:avLst/>
          </a:prstGeom>
        </p:spPr>
      </p:pic>
      <p:pic>
        <p:nvPicPr>
          <p:cNvPr id="12" name="Picture 11" descr="_tmp_all_3_10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017594" y="9736666"/>
            <a:ext cx="1116905" cy="107037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838960" y="1037993"/>
            <a:ext cx="3058851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sz="3600" dirty="0" err="1">
                <a:solidFill>
                  <a:srgbClr val="FF0000"/>
                </a:solidFill>
              </a:rPr>
              <a:t>혁신적인</a:t>
            </a:r>
            <a:r>
              <a:rPr sz="3600" dirty="0">
                <a:solidFill>
                  <a:srgbClr val="FF0000"/>
                </a:solidFill>
              </a:rPr>
              <a:t> </a:t>
            </a:r>
            <a:r>
              <a:rPr sz="3600" dirty="0" err="1">
                <a:solidFill>
                  <a:srgbClr val="FF0000"/>
                </a:solidFill>
              </a:rPr>
              <a:t>기술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921" y="1159933"/>
            <a:ext cx="1205794" cy="2644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Nano O2Bubble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1929" y="1802011"/>
            <a:ext cx="5841221" cy="3054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dirty="0"/>
              <a:t>○ </a:t>
            </a:r>
            <a:r>
              <a:rPr dirty="0" err="1"/>
              <a:t>용존산소</a:t>
            </a:r>
            <a:r>
              <a:rPr dirty="0"/>
              <a:t>(Dissolved Oxygen)량 </a:t>
            </a:r>
            <a:r>
              <a:rPr dirty="0" err="1"/>
              <a:t>증가</a:t>
            </a:r>
            <a:r>
              <a:rPr dirty="0"/>
              <a:t> </a:t>
            </a:r>
            <a:r>
              <a:rPr dirty="0" err="1"/>
              <a:t>기술</a:t>
            </a:r>
            <a:r>
              <a:rPr dirty="0"/>
              <a:t> </a:t>
            </a:r>
            <a:r>
              <a:rPr dirty="0" err="1"/>
              <a:t>특허제품</a:t>
            </a:r>
            <a:endParaRPr dirty="0"/>
          </a:p>
        </p:txBody>
      </p:sp>
      <p:sp>
        <p:nvSpPr>
          <p:cNvPr id="16" name="TextBox 15"/>
          <p:cNvSpPr txBox="1"/>
          <p:nvPr/>
        </p:nvSpPr>
        <p:spPr>
          <a:xfrm>
            <a:off x="401929" y="2079582"/>
            <a:ext cx="8224282" cy="2729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dirty="0"/>
              <a:t>• </a:t>
            </a:r>
            <a:r>
              <a:rPr dirty="0" err="1"/>
              <a:t>표면장력에</a:t>
            </a:r>
            <a:r>
              <a:rPr dirty="0"/>
              <a:t> </a:t>
            </a:r>
            <a:r>
              <a:rPr dirty="0" err="1"/>
              <a:t>의해</a:t>
            </a:r>
            <a:r>
              <a:rPr dirty="0"/>
              <a:t> </a:t>
            </a:r>
            <a:r>
              <a:rPr dirty="0" err="1"/>
              <a:t>기체</a:t>
            </a:r>
            <a:r>
              <a:rPr dirty="0"/>
              <a:t> </a:t>
            </a:r>
            <a:r>
              <a:rPr dirty="0" err="1"/>
              <a:t>내부</a:t>
            </a:r>
            <a:r>
              <a:rPr dirty="0"/>
              <a:t> </a:t>
            </a:r>
            <a:r>
              <a:rPr dirty="0" err="1"/>
              <a:t>가압</a:t>
            </a:r>
            <a:r>
              <a:rPr dirty="0"/>
              <a:t>, </a:t>
            </a:r>
            <a:r>
              <a:rPr dirty="0" err="1"/>
              <a:t>압력상승</a:t>
            </a:r>
            <a:r>
              <a:rPr dirty="0"/>
              <a:t>, </a:t>
            </a:r>
            <a:r>
              <a:rPr dirty="0" err="1"/>
              <a:t>헨리의</a:t>
            </a:r>
            <a:r>
              <a:rPr dirty="0"/>
              <a:t> </a:t>
            </a:r>
            <a:r>
              <a:rPr dirty="0" err="1"/>
              <a:t>법칙에</a:t>
            </a:r>
            <a:r>
              <a:rPr dirty="0"/>
              <a:t> </a:t>
            </a:r>
            <a:r>
              <a:rPr dirty="0" err="1"/>
              <a:t>의거</a:t>
            </a:r>
            <a:r>
              <a:rPr dirty="0"/>
              <a:t> </a:t>
            </a:r>
            <a:r>
              <a:rPr dirty="0" err="1"/>
              <a:t>산소기포</a:t>
            </a:r>
            <a:r>
              <a:rPr dirty="0"/>
              <a:t> </a:t>
            </a:r>
            <a:r>
              <a:rPr dirty="0" err="1"/>
              <a:t>용해</a:t>
            </a:r>
            <a:r>
              <a:rPr dirty="0"/>
              <a:t> </a:t>
            </a:r>
            <a:r>
              <a:rPr dirty="0" err="1"/>
              <a:t>능력상승</a:t>
            </a:r>
            <a:endParaRPr dirty="0"/>
          </a:p>
        </p:txBody>
      </p:sp>
      <p:sp>
        <p:nvSpPr>
          <p:cNvPr id="17" name="TextBox 16"/>
          <p:cNvSpPr txBox="1"/>
          <p:nvPr/>
        </p:nvSpPr>
        <p:spPr>
          <a:xfrm>
            <a:off x="401929" y="2323422"/>
            <a:ext cx="8394462" cy="2729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• 당사 특허기술에 의해 기존 방식보다 용존산소량 2배 이상 50ppm 써큘레이션 시 70ppm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1545" y="2567262"/>
            <a:ext cx="4284709" cy="27093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dirty="0" err="1"/>
              <a:t>이상</a:t>
            </a:r>
            <a:r>
              <a:rPr dirty="0"/>
              <a:t>, </a:t>
            </a:r>
            <a:r>
              <a:rPr dirty="0" err="1"/>
              <a:t>내압</a:t>
            </a:r>
            <a:r>
              <a:rPr dirty="0"/>
              <a:t> 4kg/cm2 </a:t>
            </a:r>
            <a:r>
              <a:rPr dirty="0" err="1"/>
              <a:t>용존</a:t>
            </a:r>
            <a:r>
              <a:rPr dirty="0"/>
              <a:t> </a:t>
            </a:r>
            <a:r>
              <a:rPr dirty="0" err="1"/>
              <a:t>지속시간</a:t>
            </a:r>
            <a:r>
              <a:rPr dirty="0"/>
              <a:t> 2~3배 </a:t>
            </a:r>
            <a:r>
              <a:rPr dirty="0" err="1"/>
              <a:t>이상</a:t>
            </a:r>
            <a:endParaRPr dirty="0"/>
          </a:p>
        </p:txBody>
      </p:sp>
      <p:sp>
        <p:nvSpPr>
          <p:cNvPr id="19" name="TextBox 18"/>
          <p:cNvSpPr txBox="1"/>
          <p:nvPr/>
        </p:nvSpPr>
        <p:spPr>
          <a:xfrm>
            <a:off x="4827693" y="5755775"/>
            <a:ext cx="3173476" cy="26212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10∼ 100㎛ 5㎛이내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72864" y="6126818"/>
            <a:ext cx="3987630" cy="3080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일반 미세기포 발생기 O2Bubble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012770" y="6163902"/>
            <a:ext cx="452526" cy="27093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Nano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95264" y="6769743"/>
            <a:ext cx="2119300" cy="2546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육안 확인가능 기포 2mm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95264" y="6993263"/>
            <a:ext cx="3054933" cy="2546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피부 모공 크기 0.02mm ∽ 0.05mm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95264" y="7216783"/>
            <a:ext cx="2617554" cy="2546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초미세기포 0.005mm(5㎛)이내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_tmp_all_4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133" y="5892969"/>
            <a:ext cx="2480733" cy="1923626"/>
          </a:xfrm>
          <a:prstGeom prst="rect">
            <a:avLst/>
          </a:prstGeom>
        </p:spPr>
      </p:pic>
      <p:pic>
        <p:nvPicPr>
          <p:cNvPr id="3" name="Picture 2" descr="_tmp_all_3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85" y="273033"/>
            <a:ext cx="1136243" cy="847953"/>
          </a:xfrm>
          <a:prstGeom prst="rect">
            <a:avLst/>
          </a:prstGeom>
        </p:spPr>
      </p:pic>
      <p:pic>
        <p:nvPicPr>
          <p:cNvPr id="4" name="Picture 3" descr="_tmp_all_4_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410" y="2617554"/>
            <a:ext cx="2908977" cy="3039364"/>
          </a:xfrm>
          <a:prstGeom prst="rect">
            <a:avLst/>
          </a:prstGeom>
        </p:spPr>
      </p:pic>
      <p:pic>
        <p:nvPicPr>
          <p:cNvPr id="5" name="Picture 4" descr="_tmp_all_4_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2062" y="7660470"/>
            <a:ext cx="3636264" cy="2425022"/>
          </a:xfrm>
          <a:prstGeom prst="rect">
            <a:avLst/>
          </a:prstGeom>
        </p:spPr>
      </p:pic>
      <p:pic>
        <p:nvPicPr>
          <p:cNvPr id="6" name="Picture 5" descr="_tmp_all_4_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6666" y="5791030"/>
            <a:ext cx="4011506" cy="3278124"/>
          </a:xfrm>
          <a:prstGeom prst="rect">
            <a:avLst/>
          </a:prstGeom>
        </p:spPr>
      </p:pic>
      <p:pic>
        <p:nvPicPr>
          <p:cNvPr id="7" name="Picture 6" descr="_tmp_all_3_5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61766" y="19303"/>
            <a:ext cx="1518174" cy="145491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6288" y="1037993"/>
            <a:ext cx="278473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sz="2400" dirty="0" err="1">
                <a:solidFill>
                  <a:srgbClr val="FF0000"/>
                </a:solidFill>
              </a:rPr>
              <a:t>산소수</a:t>
            </a:r>
            <a:r>
              <a:rPr sz="2400" dirty="0">
                <a:solidFill>
                  <a:srgbClr val="FF0000"/>
                </a:solidFill>
              </a:rPr>
              <a:t> </a:t>
            </a:r>
            <a:r>
              <a:rPr sz="2400" dirty="0" err="1">
                <a:solidFill>
                  <a:srgbClr val="FF0000"/>
                </a:solidFill>
              </a:rPr>
              <a:t>농법의</a:t>
            </a:r>
            <a:r>
              <a:rPr sz="2400" dirty="0">
                <a:solidFill>
                  <a:srgbClr val="FF0000"/>
                </a:solidFill>
              </a:rPr>
              <a:t> </a:t>
            </a:r>
            <a:r>
              <a:rPr sz="2400" dirty="0" err="1">
                <a:solidFill>
                  <a:srgbClr val="FF0000"/>
                </a:solidFill>
              </a:rPr>
              <a:t>특성</a:t>
            </a:r>
            <a:endParaRPr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921" y="1159933"/>
            <a:ext cx="1205794" cy="2644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Nano O2Bubble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921" y="1645039"/>
            <a:ext cx="8333299" cy="3054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고농도 산소수와 초미세 버블을 통해 작물의 생장률을 높이고 수확량을 극대화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0784" y="2123101"/>
            <a:ext cx="5088906" cy="38777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OH RADICAL 적용 (무농약 유기농 재배)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20177" y="2602213"/>
            <a:ext cx="4817025" cy="27093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OHR의 강력한 살균력으로 토양소독 및 각종세균 박멸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20177" y="2831829"/>
            <a:ext cx="2858651" cy="27093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무농약 친환경 산소농 법입니다.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92254" y="3360928"/>
            <a:ext cx="4443137" cy="28109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※뿌리 호흡 및 활착 최적화 ※생육속도 15%향상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92254" y="3751071"/>
            <a:ext cx="3900254" cy="27093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※양분 흡수율 극대화 ※생산비 절감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92254" y="4141216"/>
            <a:ext cx="4322910" cy="27093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※추비와 농약 사용 감소 ※대사작용 정상화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92254" y="4531698"/>
            <a:ext cx="4404529" cy="27093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※작물 발육상태 최대 안정호 ※작물 저항력 강화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92254" y="4921842"/>
            <a:ext cx="5310801" cy="27093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※생산샹 증가 및 상품성 증가※미생물 활동 및 배양 최적화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92254" y="5311986"/>
            <a:ext cx="4589915" cy="27093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※배드 사용 기간 연장 효과 ※친환경 재배 현실화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7113" y="10157121"/>
            <a:ext cx="51807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sz="2000" dirty="0">
                <a:solidFill>
                  <a:srgbClr val="FF0000"/>
                </a:solidFill>
              </a:rPr>
              <a:t>(</a:t>
            </a:r>
            <a:r>
              <a:rPr sz="2000" dirty="0" err="1">
                <a:solidFill>
                  <a:srgbClr val="FF0000"/>
                </a:solidFill>
              </a:rPr>
              <a:t>참조</a:t>
            </a:r>
            <a:r>
              <a:rPr sz="2000" dirty="0">
                <a:solidFill>
                  <a:srgbClr val="FF0000"/>
                </a:solidFill>
              </a:rPr>
              <a:t>) OH Radical(</a:t>
            </a:r>
            <a:r>
              <a:rPr sz="2000" dirty="0" err="1">
                <a:solidFill>
                  <a:srgbClr val="FF0000"/>
                </a:solidFill>
              </a:rPr>
              <a:t>수산기</a:t>
            </a:r>
            <a:r>
              <a:rPr sz="2000" dirty="0">
                <a:solidFill>
                  <a:srgbClr val="FF0000"/>
                </a:solidFill>
              </a:rPr>
              <a:t>, </a:t>
            </a:r>
            <a:r>
              <a:rPr sz="2000" dirty="0" err="1">
                <a:solidFill>
                  <a:srgbClr val="FF0000"/>
                </a:solidFill>
              </a:rPr>
              <a:t>하이드록실</a:t>
            </a:r>
            <a:r>
              <a:rPr sz="2000" dirty="0">
                <a:solidFill>
                  <a:srgbClr val="FF0000"/>
                </a:solidFill>
              </a:rPr>
              <a:t> </a:t>
            </a:r>
            <a:r>
              <a:rPr sz="2000" dirty="0" err="1">
                <a:solidFill>
                  <a:srgbClr val="FF0000"/>
                </a:solidFill>
              </a:rPr>
              <a:t>라디칼</a:t>
            </a:r>
            <a:r>
              <a:rPr dirty="0"/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7113" y="10505846"/>
            <a:ext cx="8036627" cy="2660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산소 음이온계 천연물질로 산화력이 매우 뛰어나고, 염소의 2배, 과산화수소의 1.57배 살균력과 오존(O3)의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7113" y="10810646"/>
            <a:ext cx="8130099" cy="23638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2,000배, 자외선의 180배 빠른 살균력이 있으며, 오염물질(세균, 중금속, 화학물질, 악취성분 등)을 강하게 분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7113" y="11115446"/>
            <a:ext cx="8189667" cy="2660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해한 후 이산화탄소(CO2)와 물(H2O)로 환원되어 안전하며, 불안정한 상태의 수소(H)원자는 공기중의 물(H2O)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7113" y="11420652"/>
            <a:ext cx="6370519" cy="23638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과 결합,더 강한 OH•(수산기)를 형성하여 지속적인 살균, 정화작용(방류 시 2차 정화)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_tmp_all_3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385" y="273033"/>
            <a:ext cx="1136243" cy="847953"/>
          </a:xfrm>
          <a:prstGeom prst="rect">
            <a:avLst/>
          </a:prstGeom>
        </p:spPr>
      </p:pic>
      <p:pic>
        <p:nvPicPr>
          <p:cNvPr id="4" name="Picture 3" descr="_tmp_all_5_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8268" y="88392"/>
            <a:ext cx="1518174" cy="1454911"/>
          </a:xfrm>
          <a:prstGeom prst="rect">
            <a:avLst/>
          </a:prstGeom>
        </p:spPr>
      </p:pic>
      <p:pic>
        <p:nvPicPr>
          <p:cNvPr id="5" name="Picture 4" descr="_tmp_all_5_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651" y="8345813"/>
            <a:ext cx="2620772" cy="2502069"/>
          </a:xfrm>
          <a:prstGeom prst="rect">
            <a:avLst/>
          </a:prstGeom>
        </p:spPr>
      </p:pic>
      <p:pic>
        <p:nvPicPr>
          <p:cNvPr id="6" name="Picture 5" descr="_tmp_all_5_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5865" y="8360951"/>
            <a:ext cx="2828713" cy="2471758"/>
          </a:xfrm>
          <a:prstGeom prst="rect">
            <a:avLst/>
          </a:prstGeom>
        </p:spPr>
      </p:pic>
      <p:pic>
        <p:nvPicPr>
          <p:cNvPr id="7" name="Picture 6" descr="_tmp_all_5_5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51372" y="8375666"/>
            <a:ext cx="2619925" cy="2471758"/>
          </a:xfrm>
          <a:prstGeom prst="rect">
            <a:avLst/>
          </a:prstGeom>
        </p:spPr>
      </p:pic>
      <p:pic>
        <p:nvPicPr>
          <p:cNvPr id="8" name="Picture 7" descr="_tmp_all_5_6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60737" y="11107798"/>
            <a:ext cx="2285491" cy="106773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838960" y="1050916"/>
            <a:ext cx="681539" cy="40748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SPEC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4921" y="1155869"/>
            <a:ext cx="1205794" cy="2644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Nano O2Bubble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8912" y="1730044"/>
            <a:ext cx="4694270" cy="3054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○ 기본 모델 : OXYGEN WATER SOLUTION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4588" y="2208783"/>
            <a:ext cx="3136256" cy="2729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• Compact Design 소형 및 경량화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4588" y="2574882"/>
            <a:ext cx="4599635" cy="2729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• 산소수 토출 노즐 조절 가능 / 1인 유지보수 가능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4588" y="2940642"/>
            <a:ext cx="7265957" cy="2729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• 용도별 제품(2, 3, 5, 7마력) 및 플랜트 설계, Nano Bubble GEN 별도 공급 가능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1791" y="3457244"/>
            <a:ext cx="7406654" cy="2546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Article SPECIFICATION Compared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1791" y="3809803"/>
            <a:ext cx="4835012" cy="2670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• 품명 OXYGEN WATER SOLUTION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1791" y="4164556"/>
            <a:ext cx="3271786" cy="2670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• 모델명 NO2-B1PH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21791" y="4496883"/>
            <a:ext cx="4552582" cy="28962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• O2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51408" y="4531834"/>
            <a:ext cx="5292655" cy="2546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규격 400*600*400(mm) (Inc. Generator)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1791" y="5248967"/>
            <a:ext cx="4711398" cy="2670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• 동력 NB GEN 220V 60Hz, 1.1kW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74001" y="5591285"/>
            <a:ext cx="212569" cy="28962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O2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50353" y="5626235"/>
            <a:ext cx="2666756" cy="2546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GEN AC 220V, 50/60Hz, 0.5kW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21791" y="5968634"/>
            <a:ext cx="2873596" cy="2670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• 전력 1.1kW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1791" y="6313227"/>
            <a:ext cx="7399697" cy="2670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• 나노버블 규격 5㎛(0.005mm)이내 5㎛ ∽50㎛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1791" y="6657820"/>
            <a:ext cx="3757841" cy="2670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• 산소유량 5LPM(Litter/min)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1791" y="7000043"/>
            <a:ext cx="7712625" cy="2670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• 용존산소량 40∽50ppm / circulation 70ppm 시간당: 4~5톤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1791" y="7342604"/>
            <a:ext cx="4631617" cy="2670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• 중량 100kg 내외(69kg+28kg + 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91840" y="7952062"/>
            <a:ext cx="2436774" cy="27093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dirty="0"/>
              <a:t>Plant Prototype &amp; TEST Room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88032" y="9996559"/>
            <a:ext cx="488563" cy="3054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GEN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608937" y="10052642"/>
            <a:ext cx="555223" cy="2465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NB 5PH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_tmp_all_6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11" y="8297079"/>
            <a:ext cx="8442960" cy="2870030"/>
          </a:xfrm>
          <a:prstGeom prst="rect">
            <a:avLst/>
          </a:prstGeom>
        </p:spPr>
      </p:pic>
      <p:pic>
        <p:nvPicPr>
          <p:cNvPr id="3" name="Picture 2" descr="_tmp_all_6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621" y="2013542"/>
            <a:ext cx="4107010" cy="2008970"/>
          </a:xfrm>
          <a:prstGeom prst="rect">
            <a:avLst/>
          </a:prstGeom>
        </p:spPr>
      </p:pic>
      <p:pic>
        <p:nvPicPr>
          <p:cNvPr id="4" name="Picture 3" descr="_tmp_all_3_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385" y="273033"/>
            <a:ext cx="1136243" cy="847953"/>
          </a:xfrm>
          <a:prstGeom prst="rect">
            <a:avLst/>
          </a:prstGeom>
        </p:spPr>
      </p:pic>
      <p:pic>
        <p:nvPicPr>
          <p:cNvPr id="5" name="Picture 4" descr="_tmp_all_6_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1766" y="189670"/>
            <a:ext cx="1518174" cy="1284545"/>
          </a:xfrm>
          <a:prstGeom prst="rect">
            <a:avLst/>
          </a:prstGeom>
        </p:spPr>
      </p:pic>
      <p:pic>
        <p:nvPicPr>
          <p:cNvPr id="7" name="Picture 6" descr="_tmp_all_6_5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9102" y="11165365"/>
            <a:ext cx="2285492" cy="1067731"/>
          </a:xfrm>
          <a:prstGeom prst="rect">
            <a:avLst/>
          </a:prstGeom>
        </p:spPr>
      </p:pic>
      <p:pic>
        <p:nvPicPr>
          <p:cNvPr id="8" name="Picture 7" descr="_tmp_all_6_6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18397" y="1981877"/>
            <a:ext cx="4106164" cy="2054860"/>
          </a:xfrm>
          <a:prstGeom prst="rect">
            <a:avLst/>
          </a:prstGeom>
        </p:spPr>
      </p:pic>
      <p:pic>
        <p:nvPicPr>
          <p:cNvPr id="9" name="Picture 8" descr="_tmp_all_6_7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6621" y="8297164"/>
            <a:ext cx="2985854" cy="2868337"/>
          </a:xfrm>
          <a:prstGeom prst="rect">
            <a:avLst/>
          </a:prstGeom>
        </p:spPr>
      </p:pic>
      <p:pic>
        <p:nvPicPr>
          <p:cNvPr id="10" name="Picture 9" descr="_tmp_all_6_8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2318" y="4598416"/>
            <a:ext cx="8516789" cy="31368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884510" y="997203"/>
            <a:ext cx="1234872" cy="4070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compare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3110" y="1101851"/>
            <a:ext cx="1205390" cy="264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Nano O2Bubble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70480" y="1685069"/>
            <a:ext cx="2769954" cy="283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✓ 현미 / 검정콩 7일 후 촬영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89507" y="3702303"/>
            <a:ext cx="6546731" cy="27364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✓ 일반 물 산소 수 ✓ 일반 물 산소 수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55392" y="4246395"/>
            <a:ext cx="3278869" cy="28437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✓ 고구마 / 일반 물 / 산소수 비교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96253" y="7900957"/>
            <a:ext cx="3481493" cy="283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✓ 산소수 삽목/ 블루베리/ 목 백일홍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_tmp_all_3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385" y="273033"/>
            <a:ext cx="1136243" cy="847953"/>
          </a:xfrm>
          <a:prstGeom prst="rect">
            <a:avLst/>
          </a:prstGeom>
        </p:spPr>
      </p:pic>
      <p:pic>
        <p:nvPicPr>
          <p:cNvPr id="3" name="Picture 2" descr="_tmp_all_3_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1766" y="19303"/>
            <a:ext cx="1518174" cy="1454911"/>
          </a:xfrm>
          <a:prstGeom prst="rect">
            <a:avLst/>
          </a:prstGeom>
        </p:spPr>
      </p:pic>
      <p:pic>
        <p:nvPicPr>
          <p:cNvPr id="5" name="Picture 4" descr="_tmp_all_7_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7009" y="11296861"/>
            <a:ext cx="1483868" cy="872523"/>
          </a:xfrm>
          <a:prstGeom prst="rect">
            <a:avLst/>
          </a:prstGeom>
        </p:spPr>
      </p:pic>
      <p:pic>
        <p:nvPicPr>
          <p:cNvPr id="6" name="Picture 5" descr="_tmp_all_7_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575" y="6872224"/>
            <a:ext cx="3972559" cy="1954445"/>
          </a:xfrm>
          <a:prstGeom prst="rect">
            <a:avLst/>
          </a:prstGeom>
        </p:spPr>
      </p:pic>
      <p:pic>
        <p:nvPicPr>
          <p:cNvPr id="7" name="Picture 6" descr="_tmp_all_7_5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11454" y="6843268"/>
            <a:ext cx="4130209" cy="1954445"/>
          </a:xfrm>
          <a:prstGeom prst="rect">
            <a:avLst/>
          </a:prstGeom>
        </p:spPr>
      </p:pic>
      <p:pic>
        <p:nvPicPr>
          <p:cNvPr id="8" name="Picture 7" descr="_tmp_all_7_6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3172" y="4437380"/>
            <a:ext cx="3976116" cy="1988989"/>
          </a:xfrm>
          <a:prstGeom prst="rect">
            <a:avLst/>
          </a:prstGeom>
        </p:spPr>
      </p:pic>
      <p:pic>
        <p:nvPicPr>
          <p:cNvPr id="9" name="Picture 8" descr="_tmp_all_7_7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11454" y="4440258"/>
            <a:ext cx="4130209" cy="1988989"/>
          </a:xfrm>
          <a:prstGeom prst="rect">
            <a:avLst/>
          </a:prstGeom>
        </p:spPr>
      </p:pic>
      <p:pic>
        <p:nvPicPr>
          <p:cNvPr id="10" name="Picture 9" descr="_tmp_all_7_8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3172" y="9276503"/>
            <a:ext cx="3977809" cy="2021670"/>
          </a:xfrm>
          <a:prstGeom prst="rect">
            <a:avLst/>
          </a:prstGeom>
        </p:spPr>
      </p:pic>
      <p:pic>
        <p:nvPicPr>
          <p:cNvPr id="11" name="Picture 10" descr="_tmp_all_7_9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22461" y="9251950"/>
            <a:ext cx="4158826" cy="2046224"/>
          </a:xfrm>
          <a:prstGeom prst="rect">
            <a:avLst/>
          </a:prstGeom>
        </p:spPr>
      </p:pic>
      <p:pic>
        <p:nvPicPr>
          <p:cNvPr id="12" name="Picture 11" descr="_tmp_all_7_10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0318" y="2075518"/>
            <a:ext cx="3968834" cy="1878075"/>
          </a:xfrm>
          <a:prstGeom prst="rect">
            <a:avLst/>
          </a:prstGeom>
        </p:spPr>
      </p:pic>
      <p:pic>
        <p:nvPicPr>
          <p:cNvPr id="13" name="Picture 12" descr="_tmp_all_7_11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25001" y="2072809"/>
            <a:ext cx="4117339" cy="187807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019469" y="1051729"/>
            <a:ext cx="1234872" cy="4070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compare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5363" y="1156377"/>
            <a:ext cx="1204984" cy="264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Nano O2Bubble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08201" y="1574833"/>
            <a:ext cx="6310613" cy="5618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✓일반 물 ✓산소 수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94486" y="4070434"/>
            <a:ext cx="7046908" cy="2980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✓ 일반 물 2024년12월12일 정식 ✓ 산소 수 2024년12월12일 정식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77340" y="6582833"/>
            <a:ext cx="6747797" cy="28177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✓ 일반 물 2024년12월27일 ✓ 산소 수 2024년12월27일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58620" y="8953838"/>
            <a:ext cx="6826368" cy="2719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✓ 일반 물 2024년12월30일 ✓ 산소 수 2024년12월30일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_tmp_all_6_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1766" y="189670"/>
            <a:ext cx="1518174" cy="1284545"/>
          </a:xfrm>
          <a:prstGeom prst="rect">
            <a:avLst/>
          </a:prstGeom>
        </p:spPr>
      </p:pic>
      <p:pic>
        <p:nvPicPr>
          <p:cNvPr id="4" name="Picture 3" descr="_tmp_all_8_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1927" y="10272200"/>
            <a:ext cx="2285492" cy="1067731"/>
          </a:xfrm>
          <a:prstGeom prst="rect">
            <a:avLst/>
          </a:prstGeom>
        </p:spPr>
      </p:pic>
      <p:pic>
        <p:nvPicPr>
          <p:cNvPr id="5" name="Picture 4" descr="_tmp_all_8_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210" y="1327573"/>
            <a:ext cx="4403174" cy="68669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05664" y="10168661"/>
            <a:ext cx="207140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sz="2800" dirty="0" err="1"/>
              <a:t>감사합니다</a:t>
            </a:r>
            <a:r>
              <a:rPr sz="2800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84849" y="7884668"/>
            <a:ext cx="1514784" cy="33798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Oxygen water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571</Words>
  <Application>Microsoft Office PowerPoint</Application>
  <PresentationFormat>ユーザー設定</PresentationFormat>
  <Paragraphs>75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Theme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이승오</dc:creator>
  <dc:description>generated using python-pptx</dc:description>
  <cp:lastModifiedBy>KIMNAMI</cp:lastModifiedBy>
  <cp:revision>3</cp:revision>
  <dcterms:created xsi:type="dcterms:W3CDTF">2013-01-27T09:14:16Z</dcterms:created>
  <dcterms:modified xsi:type="dcterms:W3CDTF">2025-08-19T02:04:44Z</dcterms:modified>
</cp:coreProperties>
</file>