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556500" cy="10680700"/>
  <p:notesSz cx="7556500" cy="10680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326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1017"/>
            <a:ext cx="6423025" cy="2242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1192"/>
            <a:ext cx="5289550" cy="26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&lt;#&gt;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228"/>
            <a:ext cx="6800850" cy="1708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6561"/>
            <a:ext cx="6800850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&lt;#&gt;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068705"/>
            <a:ext cx="268198" cy="4410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05098" y="1107694"/>
            <a:ext cx="263207" cy="40210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01700" y="1319301"/>
            <a:ext cx="5756910" cy="1450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957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Malgun Gothic"/>
                <a:cs typeface="Malgun Gothic"/>
              </a:rPr>
              <a:t>농업의</a:t>
            </a:r>
            <a:r>
              <a:rPr sz="1400" b="1" spc="204" dirty="0">
                <a:latin typeface="Malgun Gothic"/>
                <a:cs typeface="Malgun Gothic"/>
              </a:rPr>
              <a:t> </a:t>
            </a:r>
            <a:r>
              <a:rPr sz="1400" b="1" dirty="0">
                <a:latin typeface="Malgun Gothic"/>
                <a:cs typeface="Malgun Gothic"/>
              </a:rPr>
              <a:t>미래</a:t>
            </a:r>
            <a:r>
              <a:rPr sz="1400" b="1" spc="204" dirty="0">
                <a:latin typeface="Malgun Gothic"/>
                <a:cs typeface="Malgun Gothic"/>
              </a:rPr>
              <a:t> </a:t>
            </a:r>
            <a:r>
              <a:rPr sz="1400" b="1" dirty="0">
                <a:latin typeface="Malgun Gothic"/>
                <a:cs typeface="Malgun Gothic"/>
              </a:rPr>
              <a:t>산소수</a:t>
            </a:r>
            <a:r>
              <a:rPr sz="1400" b="1" spc="204" dirty="0">
                <a:latin typeface="Malgun Gothic"/>
                <a:cs typeface="Malgun Gothic"/>
              </a:rPr>
              <a:t> </a:t>
            </a:r>
            <a:r>
              <a:rPr sz="1400" b="1" spc="-25" dirty="0">
                <a:latin typeface="Malgun Gothic"/>
                <a:cs typeface="Malgun Gothic"/>
              </a:rPr>
              <a:t>농법</a:t>
            </a:r>
            <a:endParaRPr sz="1400">
              <a:latin typeface="Malgun Gothic"/>
              <a:cs typeface="Malgun Gothic"/>
            </a:endParaRPr>
          </a:p>
          <a:p>
            <a:pPr marL="12700" marR="5080" algn="just">
              <a:lnSpc>
                <a:spcPct val="144100"/>
              </a:lnSpc>
              <a:spcBef>
                <a:spcPts val="894"/>
              </a:spcBef>
            </a:pPr>
            <a:r>
              <a:rPr sz="1000" dirty="0">
                <a:latin typeface="Malgun Gothic"/>
                <a:cs typeface="Malgun Gothic"/>
              </a:rPr>
              <a:t>농업은</a:t>
            </a:r>
            <a:r>
              <a:rPr sz="1000" spc="17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인류의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생존과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직결된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중요한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산업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중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하나입니다.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그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중에서도</a:t>
            </a:r>
            <a:r>
              <a:rPr sz="1000" spc="17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산소수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농법은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최근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spc="-25" dirty="0">
                <a:latin typeface="Malgun Gothic"/>
                <a:cs typeface="Malgun Gothic"/>
              </a:rPr>
              <a:t>농업 </a:t>
            </a:r>
            <a:r>
              <a:rPr sz="1000" dirty="0">
                <a:latin typeface="Malgun Gothic"/>
                <a:cs typeface="Malgun Gothic"/>
              </a:rPr>
              <a:t>분야에서</a:t>
            </a:r>
            <a:r>
              <a:rPr sz="1000" spc="31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주목받고</a:t>
            </a:r>
            <a:r>
              <a:rPr sz="1000" spc="31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있는</a:t>
            </a:r>
            <a:r>
              <a:rPr sz="1000" spc="31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혁신적인</a:t>
            </a:r>
            <a:r>
              <a:rPr sz="1000" spc="31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기술입니다.</a:t>
            </a:r>
            <a:r>
              <a:rPr sz="1000" spc="31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산소수</a:t>
            </a:r>
            <a:r>
              <a:rPr sz="1000" spc="31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농법이란,</a:t>
            </a:r>
            <a:r>
              <a:rPr sz="1000" spc="31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농작물의</a:t>
            </a:r>
            <a:r>
              <a:rPr sz="1000" spc="31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뿌리에</a:t>
            </a:r>
            <a:r>
              <a:rPr sz="1000" spc="31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충분한</a:t>
            </a:r>
            <a:r>
              <a:rPr sz="1000" spc="315" dirty="0">
                <a:latin typeface="Malgun Gothic"/>
                <a:cs typeface="Malgun Gothic"/>
              </a:rPr>
              <a:t> </a:t>
            </a:r>
            <a:r>
              <a:rPr sz="1000" spc="-25" dirty="0">
                <a:latin typeface="Malgun Gothic"/>
                <a:cs typeface="Malgun Gothic"/>
              </a:rPr>
              <a:t>양의 </a:t>
            </a:r>
            <a:r>
              <a:rPr sz="1000" dirty="0">
                <a:latin typeface="Malgun Gothic"/>
                <a:cs typeface="Malgun Gothic"/>
              </a:rPr>
              <a:t>용존</a:t>
            </a:r>
            <a:r>
              <a:rPr sz="1000" spc="21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산소를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공급하여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작물의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성장을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촉진하는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방법입니다.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이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방법은</a:t>
            </a:r>
            <a:r>
              <a:rPr sz="1000" spc="21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토양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내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호기성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spc="-20" dirty="0">
                <a:latin typeface="Malgun Gothic"/>
                <a:cs typeface="Malgun Gothic"/>
              </a:rPr>
              <a:t>미생물의 </a:t>
            </a:r>
            <a:r>
              <a:rPr sz="1000" dirty="0">
                <a:latin typeface="Malgun Gothic"/>
                <a:cs typeface="Malgun Gothic"/>
              </a:rPr>
              <a:t>증식을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돕고,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작물의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뿌리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호흡을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최적화하여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전반적인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작물의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건강과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수확량을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향상시키는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spc="-25" dirty="0">
                <a:latin typeface="Malgun Gothic"/>
                <a:cs typeface="Malgun Gothic"/>
              </a:rPr>
              <a:t>것을 </a:t>
            </a:r>
            <a:r>
              <a:rPr sz="1000" dirty="0">
                <a:latin typeface="Malgun Gothic"/>
                <a:cs typeface="Malgun Gothic"/>
              </a:rPr>
              <a:t>말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spc="-20" dirty="0">
                <a:latin typeface="Malgun Gothic"/>
                <a:cs typeface="Malgun Gothic"/>
              </a:rPr>
              <a:t>합니다.</a:t>
            </a:r>
            <a:endParaRPr sz="1000">
              <a:latin typeface="Malgun Gothic"/>
              <a:cs typeface="Malgun Gothic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00" y="2889440"/>
            <a:ext cx="978204" cy="112508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56104" y="2904261"/>
            <a:ext cx="969327" cy="111025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88932" y="2909074"/>
            <a:ext cx="1066698" cy="110544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19143" y="2939529"/>
            <a:ext cx="924382" cy="107499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07025" y="2932582"/>
            <a:ext cx="936853" cy="108193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01700" y="4393971"/>
            <a:ext cx="5756910" cy="904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4100"/>
              </a:lnSpc>
              <a:spcBef>
                <a:spcPts val="100"/>
              </a:spcBef>
            </a:pPr>
            <a:r>
              <a:rPr sz="1000" dirty="0">
                <a:latin typeface="Malgun Gothic"/>
                <a:cs typeface="Malgun Gothic"/>
              </a:rPr>
              <a:t>기존의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농법에서는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지하수에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포함된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용존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산소량의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부족으로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작물의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뿌리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호흡에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필요한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spc="-25" dirty="0">
                <a:latin typeface="Malgun Gothic"/>
                <a:cs typeface="Malgun Gothic"/>
              </a:rPr>
              <a:t>산소가 </a:t>
            </a:r>
            <a:r>
              <a:rPr sz="1000" dirty="0">
                <a:latin typeface="Malgun Gothic"/>
                <a:cs typeface="Malgun Gothic"/>
              </a:rPr>
              <a:t>충분하지</a:t>
            </a:r>
            <a:r>
              <a:rPr sz="1000" spc="2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않아</a:t>
            </a:r>
            <a:r>
              <a:rPr sz="1000" spc="28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성장에</a:t>
            </a:r>
            <a:r>
              <a:rPr sz="1000" spc="28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제한을</a:t>
            </a:r>
            <a:r>
              <a:rPr sz="1000" spc="28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받는</a:t>
            </a:r>
            <a:r>
              <a:rPr sz="1000" spc="2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원인이</a:t>
            </a:r>
            <a:r>
              <a:rPr sz="1000" spc="28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되곤</a:t>
            </a:r>
            <a:r>
              <a:rPr sz="1000" spc="28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했습니다.</a:t>
            </a:r>
            <a:r>
              <a:rPr sz="1000" spc="28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반면,</a:t>
            </a:r>
            <a:r>
              <a:rPr sz="1000" spc="2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산소수</a:t>
            </a:r>
            <a:r>
              <a:rPr sz="1000" spc="28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농법을</a:t>
            </a:r>
            <a:r>
              <a:rPr sz="1000" spc="28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적용하면</a:t>
            </a:r>
            <a:r>
              <a:rPr sz="1000" spc="285" dirty="0">
                <a:latin typeface="Malgun Gothic"/>
                <a:cs typeface="Malgun Gothic"/>
              </a:rPr>
              <a:t> </a:t>
            </a:r>
            <a:r>
              <a:rPr sz="1000" spc="-25" dirty="0">
                <a:latin typeface="Malgun Gothic"/>
                <a:cs typeface="Malgun Gothic"/>
              </a:rPr>
              <a:t>용존 </a:t>
            </a:r>
            <a:r>
              <a:rPr sz="1000" dirty="0">
                <a:latin typeface="Malgun Gothic"/>
                <a:cs typeface="Malgun Gothic"/>
              </a:rPr>
              <a:t>산소량을</a:t>
            </a:r>
            <a:r>
              <a:rPr sz="1000" spc="17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증가시켜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작물의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뿌리가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필요로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하는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산소를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충분히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공급받을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수</a:t>
            </a:r>
            <a:r>
              <a:rPr sz="1000" spc="17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있게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됩니다.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이는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spc="-50" dirty="0">
                <a:latin typeface="Malgun Gothic"/>
                <a:cs typeface="Malgun Gothic"/>
              </a:rPr>
              <a:t>작 </a:t>
            </a:r>
            <a:r>
              <a:rPr sz="1000" dirty="0">
                <a:latin typeface="Malgun Gothic"/>
                <a:cs typeface="Malgun Gothic"/>
              </a:rPr>
              <a:t>물의</a:t>
            </a:r>
            <a:r>
              <a:rPr sz="1000" spc="14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생육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조건을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개선하고,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더욱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건강한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작물을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재배할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수</a:t>
            </a:r>
            <a:r>
              <a:rPr sz="1000" spc="14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있는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환경을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spc="-10" dirty="0">
                <a:latin typeface="Malgun Gothic"/>
                <a:cs typeface="Malgun Gothic"/>
              </a:rPr>
              <a:t>조성합니다.</a:t>
            </a:r>
            <a:endParaRPr sz="1000">
              <a:latin typeface="Malgun Gothic"/>
              <a:cs typeface="Malgun Gothic"/>
            </a:endParaRPr>
          </a:p>
        </p:txBody>
      </p:sp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14400" y="5417286"/>
            <a:ext cx="1200797" cy="165467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78697" y="5424703"/>
            <a:ext cx="1219822" cy="164725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462032" y="5417388"/>
            <a:ext cx="1248867" cy="165456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774400" y="5428691"/>
            <a:ext cx="1234897" cy="164326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901700" y="7451420"/>
            <a:ext cx="5756910" cy="1210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5500"/>
              </a:lnSpc>
              <a:spcBef>
                <a:spcPts val="100"/>
              </a:spcBef>
            </a:pPr>
            <a:r>
              <a:rPr sz="1000" dirty="0">
                <a:latin typeface="Malgun Gothic"/>
                <a:cs typeface="Malgun Gothic"/>
              </a:rPr>
              <a:t>산소수</a:t>
            </a:r>
            <a:r>
              <a:rPr sz="1000" spc="19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농법의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적용은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농가에</a:t>
            </a:r>
            <a:r>
              <a:rPr sz="1000" spc="19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여러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이점을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제공합니다.</a:t>
            </a:r>
            <a:r>
              <a:rPr sz="1000" spc="19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먼저,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작물의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생육</a:t>
            </a:r>
            <a:r>
              <a:rPr sz="1000" spc="19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속도와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품질이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spc="-25" dirty="0">
                <a:latin typeface="Malgun Gothic"/>
                <a:cs typeface="Malgun Gothic"/>
              </a:rPr>
              <a:t>향상되 </a:t>
            </a:r>
            <a:r>
              <a:rPr sz="1000" dirty="0">
                <a:latin typeface="Malgun Gothic"/>
                <a:cs typeface="Malgun Gothic"/>
              </a:rPr>
              <a:t>어</a:t>
            </a:r>
            <a:r>
              <a:rPr sz="1000" spc="229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수확량이</a:t>
            </a:r>
            <a:r>
              <a:rPr sz="1000" spc="23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증가합니다.</a:t>
            </a:r>
            <a:r>
              <a:rPr sz="1000" spc="229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또한,</a:t>
            </a:r>
            <a:r>
              <a:rPr sz="1000" spc="23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토양의</a:t>
            </a:r>
            <a:r>
              <a:rPr sz="1000" spc="23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물리적</a:t>
            </a:r>
            <a:r>
              <a:rPr sz="1000" spc="229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조건을</a:t>
            </a:r>
            <a:r>
              <a:rPr sz="1000" spc="23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개선하여</a:t>
            </a:r>
            <a:r>
              <a:rPr sz="1000" spc="23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뿌리가</a:t>
            </a:r>
            <a:r>
              <a:rPr sz="1000" spc="229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더욱</a:t>
            </a:r>
            <a:r>
              <a:rPr sz="1000" spc="23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튼튼해지고,</a:t>
            </a:r>
            <a:r>
              <a:rPr sz="1000" spc="229" dirty="0">
                <a:latin typeface="Malgun Gothic"/>
                <a:cs typeface="Malgun Gothic"/>
              </a:rPr>
              <a:t> </a:t>
            </a:r>
            <a:r>
              <a:rPr sz="1000" spc="-25" dirty="0">
                <a:latin typeface="Malgun Gothic"/>
                <a:cs typeface="Malgun Gothic"/>
              </a:rPr>
              <a:t>작물의 </a:t>
            </a:r>
            <a:r>
              <a:rPr sz="1000" dirty="0">
                <a:latin typeface="Malgun Gothic"/>
                <a:cs typeface="Malgun Gothic"/>
              </a:rPr>
              <a:t>면역력이</a:t>
            </a:r>
            <a:r>
              <a:rPr sz="1000" spc="19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강화됩니다.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이는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병해충에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대한</a:t>
            </a:r>
            <a:r>
              <a:rPr sz="1000" spc="19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저항력을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높이고,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농약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사용을</a:t>
            </a:r>
            <a:r>
              <a:rPr sz="1000" spc="19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줄일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수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있는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spc="-20" dirty="0">
                <a:latin typeface="Malgun Gothic"/>
                <a:cs typeface="Malgun Gothic"/>
              </a:rPr>
              <a:t>긍정적인 </a:t>
            </a:r>
            <a:r>
              <a:rPr sz="1000" dirty="0">
                <a:latin typeface="Malgun Gothic"/>
                <a:cs typeface="Malgun Gothic"/>
              </a:rPr>
              <a:t>결과를</a:t>
            </a:r>
            <a:r>
              <a:rPr sz="1000" spc="28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가져옵니다.</a:t>
            </a:r>
            <a:r>
              <a:rPr sz="1000" spc="29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더</a:t>
            </a:r>
            <a:r>
              <a:rPr sz="1000" spc="28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나아가,</a:t>
            </a:r>
            <a:r>
              <a:rPr sz="1000" spc="29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산소수</a:t>
            </a:r>
            <a:r>
              <a:rPr sz="1000" spc="28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농법은</a:t>
            </a:r>
            <a:r>
              <a:rPr sz="1000" spc="29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농작물의</a:t>
            </a:r>
            <a:r>
              <a:rPr sz="1000" spc="29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스트레스를</a:t>
            </a:r>
            <a:r>
              <a:rPr sz="1000" spc="28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감소시키고,</a:t>
            </a:r>
            <a:r>
              <a:rPr sz="1000" spc="29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극단적인</a:t>
            </a:r>
            <a:r>
              <a:rPr sz="1000" spc="285" dirty="0">
                <a:latin typeface="Malgun Gothic"/>
                <a:cs typeface="Malgun Gothic"/>
              </a:rPr>
              <a:t> </a:t>
            </a:r>
            <a:r>
              <a:rPr sz="1000" spc="-25" dirty="0">
                <a:latin typeface="Malgun Gothic"/>
                <a:cs typeface="Malgun Gothic"/>
              </a:rPr>
              <a:t>기후 </a:t>
            </a:r>
            <a:r>
              <a:rPr sz="1000" dirty="0">
                <a:latin typeface="Malgun Gothic"/>
                <a:cs typeface="Malgun Gothic"/>
              </a:rPr>
              <a:t>조건에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대한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대응력을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spc="-10" dirty="0">
                <a:latin typeface="Malgun Gothic"/>
                <a:cs typeface="Malgun Gothic"/>
              </a:rPr>
              <a:t>향상시킵니다.</a:t>
            </a:r>
            <a:endParaRPr sz="10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079665"/>
            <a:ext cx="725360" cy="115633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3260" y="1079931"/>
            <a:ext cx="688149" cy="11560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4910" y="1073911"/>
            <a:ext cx="875245" cy="11620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93656" y="1071511"/>
            <a:ext cx="733513" cy="11644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90682" y="1068705"/>
            <a:ext cx="731469" cy="11672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85639" y="1081112"/>
            <a:ext cx="761034" cy="115488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01700" y="2615462"/>
            <a:ext cx="5756910" cy="973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5500"/>
              </a:lnSpc>
              <a:spcBef>
                <a:spcPts val="100"/>
              </a:spcBef>
            </a:pPr>
            <a:r>
              <a:rPr sz="1000" dirty="0">
                <a:latin typeface="Malgun Gothic"/>
                <a:cs typeface="Malgun Gothic"/>
              </a:rPr>
              <a:t>산소수</a:t>
            </a:r>
            <a:r>
              <a:rPr sz="1000" spc="16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농법은</a:t>
            </a:r>
            <a:r>
              <a:rPr sz="1000" spc="16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농업의</a:t>
            </a:r>
            <a:r>
              <a:rPr sz="1000" spc="16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지속</a:t>
            </a:r>
            <a:r>
              <a:rPr sz="1000" spc="16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가능성을</a:t>
            </a:r>
            <a:r>
              <a:rPr sz="1000" spc="16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높이는</a:t>
            </a:r>
            <a:r>
              <a:rPr sz="1000" spc="16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데에도</a:t>
            </a:r>
            <a:r>
              <a:rPr sz="1000" spc="16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기여합니다.</a:t>
            </a:r>
            <a:r>
              <a:rPr sz="1000" spc="16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토양의</a:t>
            </a:r>
            <a:r>
              <a:rPr sz="1000" spc="16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건강을</a:t>
            </a:r>
            <a:r>
              <a:rPr sz="1000" spc="16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유지하고,</a:t>
            </a:r>
            <a:r>
              <a:rPr sz="1000" spc="165" dirty="0">
                <a:latin typeface="Malgun Gothic"/>
                <a:cs typeface="Malgun Gothic"/>
              </a:rPr>
              <a:t> </a:t>
            </a:r>
            <a:r>
              <a:rPr sz="1000" spc="-25" dirty="0">
                <a:latin typeface="Malgun Gothic"/>
                <a:cs typeface="Malgun Gothic"/>
              </a:rPr>
              <a:t>자원의 </a:t>
            </a:r>
            <a:r>
              <a:rPr sz="1000" dirty="0">
                <a:latin typeface="Malgun Gothic"/>
                <a:cs typeface="Malgun Gothic"/>
              </a:rPr>
              <a:t>효율적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사용을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도모함으로써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환경에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미치는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부정적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영향을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최소화할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수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있습니다.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이러한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spc="-25" dirty="0">
                <a:latin typeface="Malgun Gothic"/>
                <a:cs typeface="Malgun Gothic"/>
              </a:rPr>
              <a:t>방법은 </a:t>
            </a:r>
            <a:r>
              <a:rPr sz="1000" dirty="0">
                <a:latin typeface="Malgun Gothic"/>
                <a:cs typeface="Malgun Gothic"/>
              </a:rPr>
              <a:t>농업이</a:t>
            </a:r>
            <a:r>
              <a:rPr sz="1000" spc="17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직면한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여러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도전과제에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대응하고,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미래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세대를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위한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지속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가능한</a:t>
            </a:r>
            <a:r>
              <a:rPr sz="1000" spc="17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농업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실천을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위한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spc="-25" dirty="0">
                <a:latin typeface="Malgun Gothic"/>
                <a:cs typeface="Malgun Gothic"/>
              </a:rPr>
              <a:t>중요 </a:t>
            </a:r>
            <a:r>
              <a:rPr sz="1000" dirty="0">
                <a:latin typeface="Malgun Gothic"/>
                <a:cs typeface="Malgun Gothic"/>
              </a:rPr>
              <a:t>한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발걸음이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될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spc="-10" dirty="0">
                <a:latin typeface="Malgun Gothic"/>
                <a:cs typeface="Malgun Gothic"/>
              </a:rPr>
              <a:t>것입니다.</a:t>
            </a:r>
            <a:endParaRPr sz="1000">
              <a:latin typeface="Malgun Gothic"/>
              <a:cs typeface="Malgun Gothic"/>
            </a:endParaRPr>
          </a:p>
        </p:txBody>
      </p:sp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4400" y="3725710"/>
            <a:ext cx="934338" cy="132445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12239" y="3736149"/>
            <a:ext cx="1034072" cy="131401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09811" y="3732428"/>
            <a:ext cx="962545" cy="131773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035856" y="3729507"/>
            <a:ext cx="970813" cy="132066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70170" y="3730320"/>
            <a:ext cx="1019530" cy="131984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901700" y="5429618"/>
            <a:ext cx="5756910" cy="973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5500"/>
              </a:lnSpc>
              <a:spcBef>
                <a:spcPts val="100"/>
              </a:spcBef>
            </a:pPr>
            <a:r>
              <a:rPr sz="1000" dirty="0">
                <a:latin typeface="Malgun Gothic"/>
                <a:cs typeface="Malgun Gothic"/>
              </a:rPr>
              <a:t>산소수</a:t>
            </a:r>
            <a:r>
              <a:rPr sz="1000" spc="19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농법의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도입은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농업</a:t>
            </a:r>
            <a:r>
              <a:rPr sz="1000" spc="19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기술의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진보를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상징하며,</a:t>
            </a:r>
            <a:r>
              <a:rPr sz="1000" spc="19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농가의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경제적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부담을</a:t>
            </a:r>
            <a:r>
              <a:rPr sz="1000" spc="19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줄이고,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환경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spc="-25" dirty="0">
                <a:latin typeface="Malgun Gothic"/>
                <a:cs typeface="Malgun Gothic"/>
              </a:rPr>
              <a:t>보호에 </a:t>
            </a:r>
            <a:r>
              <a:rPr sz="1000" dirty="0">
                <a:latin typeface="Malgun Gothic"/>
                <a:cs typeface="Malgun Gothic"/>
              </a:rPr>
              <a:t>기여하는</a:t>
            </a:r>
            <a:r>
              <a:rPr sz="1000" spc="21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등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다방면에서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긍정적인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영향을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끼칩니다.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이러한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혁신적인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농법이</a:t>
            </a:r>
            <a:r>
              <a:rPr sz="1000" spc="21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더욱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널리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퍼져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spc="-50" dirty="0">
                <a:latin typeface="Malgun Gothic"/>
                <a:cs typeface="Malgun Gothic"/>
              </a:rPr>
              <a:t>나 </a:t>
            </a:r>
            <a:r>
              <a:rPr sz="1000" dirty="0">
                <a:latin typeface="Malgun Gothic"/>
                <a:cs typeface="Malgun Gothic"/>
              </a:rPr>
              <a:t>가길</a:t>
            </a:r>
            <a:r>
              <a:rPr sz="1000" spc="15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기대합니다.</a:t>
            </a:r>
            <a:r>
              <a:rPr sz="1000" spc="16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농업의</a:t>
            </a:r>
            <a:r>
              <a:rPr sz="1000" spc="16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미래를</a:t>
            </a:r>
            <a:r>
              <a:rPr sz="1000" spc="16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위한</a:t>
            </a:r>
            <a:r>
              <a:rPr sz="1000" spc="15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새로운</a:t>
            </a:r>
            <a:r>
              <a:rPr sz="1000" spc="16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지평을</a:t>
            </a:r>
            <a:r>
              <a:rPr sz="1000" spc="16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여는</a:t>
            </a:r>
            <a:r>
              <a:rPr sz="1000" spc="16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산소수</a:t>
            </a:r>
            <a:r>
              <a:rPr sz="1000" spc="16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농법,</a:t>
            </a:r>
            <a:r>
              <a:rPr sz="1000" spc="15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그</a:t>
            </a:r>
            <a:r>
              <a:rPr sz="1000" spc="16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가능성에</a:t>
            </a:r>
            <a:r>
              <a:rPr sz="1000" spc="16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주목해</a:t>
            </a:r>
            <a:r>
              <a:rPr sz="1000" spc="160" dirty="0">
                <a:latin typeface="Malgun Gothic"/>
                <a:cs typeface="Malgun Gothic"/>
              </a:rPr>
              <a:t> </a:t>
            </a:r>
            <a:r>
              <a:rPr sz="1000" spc="-25" dirty="0">
                <a:latin typeface="Malgun Gothic"/>
                <a:cs typeface="Malgun Gothic"/>
              </a:rPr>
              <a:t>보시 </a:t>
            </a:r>
            <a:r>
              <a:rPr sz="1000" dirty="0">
                <a:latin typeface="Malgun Gothic"/>
                <a:cs typeface="Malgun Gothic"/>
              </a:rPr>
              <a:t>기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spc="-20" dirty="0">
                <a:latin typeface="Malgun Gothic"/>
                <a:cs typeface="Malgun Gothic"/>
              </a:rPr>
              <a:t>바랍니다</a:t>
            </a:r>
            <a:endParaRPr sz="1000">
              <a:latin typeface="Malgun Gothic"/>
              <a:cs typeface="Malgun Gothic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42187" y="6555537"/>
            <a:ext cx="1414500" cy="94294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420175" y="6553898"/>
            <a:ext cx="1090206" cy="94458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573894" y="6539865"/>
            <a:ext cx="1105573" cy="95862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742954" y="6549046"/>
            <a:ext cx="1410347" cy="94943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901700" y="7358786"/>
            <a:ext cx="5756910" cy="2202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latin typeface="Malgun Gothic"/>
                <a:cs typeface="Malgun Gothic"/>
              </a:rPr>
              <a:t>.</a:t>
            </a:r>
            <a:endParaRPr sz="10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580"/>
              </a:spcBef>
            </a:pPr>
            <a:r>
              <a:rPr sz="1400" b="1" dirty="0">
                <a:latin typeface="Malgun Gothic"/>
                <a:cs typeface="Malgun Gothic"/>
              </a:rPr>
              <a:t>산소수의</a:t>
            </a:r>
            <a:r>
              <a:rPr sz="1400" b="1" spc="204" dirty="0">
                <a:latin typeface="Malgun Gothic"/>
                <a:cs typeface="Malgun Gothic"/>
              </a:rPr>
              <a:t> </a:t>
            </a:r>
            <a:r>
              <a:rPr sz="1400" b="1" dirty="0">
                <a:latin typeface="Malgun Gothic"/>
                <a:cs typeface="Malgun Gothic"/>
              </a:rPr>
              <a:t>역할은</a:t>
            </a:r>
            <a:r>
              <a:rPr sz="1400" b="1" spc="204" dirty="0">
                <a:latin typeface="Malgun Gothic"/>
                <a:cs typeface="Malgun Gothic"/>
              </a:rPr>
              <a:t> </a:t>
            </a:r>
            <a:r>
              <a:rPr sz="1400" b="1" dirty="0">
                <a:latin typeface="Malgun Gothic"/>
                <a:cs typeface="Malgun Gothic"/>
              </a:rPr>
              <a:t>매우</a:t>
            </a:r>
            <a:r>
              <a:rPr sz="1400" b="1" spc="204" dirty="0">
                <a:latin typeface="Malgun Gothic"/>
                <a:cs typeface="Malgun Gothic"/>
              </a:rPr>
              <a:t> </a:t>
            </a:r>
            <a:r>
              <a:rPr sz="1400" b="1" spc="-10" dirty="0">
                <a:latin typeface="Malgun Gothic"/>
                <a:cs typeface="Malgun Gothic"/>
              </a:rPr>
              <a:t>중요합니다.</a:t>
            </a:r>
            <a:endParaRPr sz="14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614"/>
              </a:spcBef>
            </a:pPr>
            <a:r>
              <a:rPr sz="1000" dirty="0">
                <a:solidFill>
                  <a:srgbClr val="FF0000"/>
                </a:solidFill>
                <a:latin typeface="Malgun Gothic"/>
                <a:cs typeface="Malgun Gothic"/>
              </a:rPr>
              <a:t>산소수의</a:t>
            </a:r>
            <a:r>
              <a:rPr sz="1000" spc="14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1000" dirty="0">
                <a:solidFill>
                  <a:srgbClr val="FF0000"/>
                </a:solidFill>
                <a:latin typeface="Malgun Gothic"/>
                <a:cs typeface="Malgun Gothic"/>
              </a:rPr>
              <a:t>주요</a:t>
            </a:r>
            <a:r>
              <a:rPr sz="1000" spc="14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1000" dirty="0">
                <a:solidFill>
                  <a:srgbClr val="FF0000"/>
                </a:solidFill>
                <a:latin typeface="Malgun Gothic"/>
                <a:cs typeface="Malgun Gothic"/>
              </a:rPr>
              <a:t>역할은</a:t>
            </a:r>
            <a:r>
              <a:rPr sz="1000" spc="14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1000" dirty="0">
                <a:solidFill>
                  <a:srgbClr val="FF0000"/>
                </a:solidFill>
                <a:latin typeface="Malgun Gothic"/>
                <a:cs typeface="Malgun Gothic"/>
              </a:rPr>
              <a:t>다음과</a:t>
            </a:r>
            <a:r>
              <a:rPr sz="1000" spc="14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1000" spc="-10" dirty="0">
                <a:solidFill>
                  <a:srgbClr val="FF0000"/>
                </a:solidFill>
                <a:latin typeface="Malgun Gothic"/>
                <a:cs typeface="Malgun Gothic"/>
              </a:rPr>
              <a:t>같습니다.</a:t>
            </a:r>
            <a:endParaRPr sz="10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sz="1000" b="1" dirty="0">
                <a:solidFill>
                  <a:srgbClr val="0000FF"/>
                </a:solidFill>
                <a:latin typeface="Malgun Gothic"/>
                <a:cs typeface="Malgun Gothic"/>
              </a:rPr>
              <a:t>뿌리</a:t>
            </a:r>
            <a:r>
              <a:rPr sz="1000" b="1" spc="140" dirty="0">
                <a:solidFill>
                  <a:srgbClr val="0000FF"/>
                </a:solidFill>
                <a:latin typeface="Malgun Gothic"/>
                <a:cs typeface="Malgun Gothic"/>
              </a:rPr>
              <a:t> </a:t>
            </a:r>
            <a:r>
              <a:rPr sz="1000" b="1" dirty="0">
                <a:solidFill>
                  <a:srgbClr val="0000FF"/>
                </a:solidFill>
                <a:latin typeface="Malgun Gothic"/>
                <a:cs typeface="Malgun Gothic"/>
              </a:rPr>
              <a:t>호흡</a:t>
            </a:r>
            <a:r>
              <a:rPr sz="1000" b="1" spc="145" dirty="0">
                <a:solidFill>
                  <a:srgbClr val="0000FF"/>
                </a:solidFill>
                <a:latin typeface="Malgun Gothic"/>
                <a:cs typeface="Malgun Gothic"/>
              </a:rPr>
              <a:t> </a:t>
            </a:r>
            <a:r>
              <a:rPr sz="1000" b="1" dirty="0">
                <a:solidFill>
                  <a:srgbClr val="0000FF"/>
                </a:solidFill>
                <a:latin typeface="Malgun Gothic"/>
                <a:cs typeface="Malgun Gothic"/>
              </a:rPr>
              <a:t>촉진</a:t>
            </a:r>
            <a:r>
              <a:rPr sz="1000" dirty="0">
                <a:latin typeface="Malgun Gothic"/>
                <a:cs typeface="Malgun Gothic"/>
              </a:rPr>
              <a:t>: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산소수는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뿌리에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충분한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산소를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공급하여</a:t>
            </a:r>
            <a:r>
              <a:rPr sz="1000" spc="14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뿌리의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호흡을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spc="-10" dirty="0">
                <a:latin typeface="Malgun Gothic"/>
                <a:cs typeface="Malgun Gothic"/>
              </a:rPr>
              <a:t>돕습니다.</a:t>
            </a:r>
            <a:endParaRPr sz="1000">
              <a:latin typeface="Malgun Gothic"/>
              <a:cs typeface="Malgun Gothic"/>
            </a:endParaRPr>
          </a:p>
          <a:p>
            <a:pPr marL="12700" marR="5080">
              <a:lnSpc>
                <a:spcPct val="155500"/>
              </a:lnSpc>
              <a:spcBef>
                <a:spcPts val="800"/>
              </a:spcBef>
            </a:pPr>
            <a:r>
              <a:rPr sz="1000" b="1" dirty="0">
                <a:solidFill>
                  <a:srgbClr val="0000FF"/>
                </a:solidFill>
                <a:latin typeface="Malgun Gothic"/>
                <a:cs typeface="Malgun Gothic"/>
              </a:rPr>
              <a:t>영양소</a:t>
            </a:r>
            <a:r>
              <a:rPr sz="1000" b="1" spc="210" dirty="0">
                <a:solidFill>
                  <a:srgbClr val="0000FF"/>
                </a:solidFill>
                <a:latin typeface="Malgun Gothic"/>
                <a:cs typeface="Malgun Gothic"/>
              </a:rPr>
              <a:t> </a:t>
            </a:r>
            <a:r>
              <a:rPr sz="1000" b="1" dirty="0">
                <a:solidFill>
                  <a:srgbClr val="0000FF"/>
                </a:solidFill>
                <a:latin typeface="Malgun Gothic"/>
                <a:cs typeface="Malgun Gothic"/>
              </a:rPr>
              <a:t>흡수</a:t>
            </a:r>
            <a:r>
              <a:rPr sz="1000" b="1" spc="215" dirty="0">
                <a:solidFill>
                  <a:srgbClr val="0000FF"/>
                </a:solidFill>
                <a:latin typeface="Malgun Gothic"/>
                <a:cs typeface="Malgun Gothic"/>
              </a:rPr>
              <a:t> </a:t>
            </a:r>
            <a:r>
              <a:rPr sz="1000" b="1" dirty="0">
                <a:solidFill>
                  <a:srgbClr val="0000FF"/>
                </a:solidFill>
                <a:latin typeface="Malgun Gothic"/>
                <a:cs typeface="Malgun Gothic"/>
              </a:rPr>
              <a:t>촉진:</a:t>
            </a:r>
            <a:r>
              <a:rPr sz="1000" b="1" spc="215" dirty="0">
                <a:solidFill>
                  <a:srgbClr val="0000FF"/>
                </a:solidFill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산소수는</a:t>
            </a:r>
            <a:r>
              <a:rPr sz="1000" spc="21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토양</a:t>
            </a:r>
            <a:r>
              <a:rPr sz="1000" spc="21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내</a:t>
            </a:r>
            <a:r>
              <a:rPr sz="1000" spc="21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미생물</a:t>
            </a:r>
            <a:r>
              <a:rPr sz="1000" spc="21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활동을</a:t>
            </a:r>
            <a:r>
              <a:rPr sz="1000" spc="21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활성화하여</a:t>
            </a:r>
            <a:r>
              <a:rPr sz="1000" spc="21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식물이</a:t>
            </a:r>
            <a:r>
              <a:rPr sz="1000" spc="21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영양소를</a:t>
            </a:r>
            <a:r>
              <a:rPr sz="1000" spc="21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더</a:t>
            </a:r>
            <a:r>
              <a:rPr sz="1000" spc="215" dirty="0">
                <a:latin typeface="Malgun Gothic"/>
                <a:cs typeface="Malgun Gothic"/>
              </a:rPr>
              <a:t> </a:t>
            </a:r>
            <a:r>
              <a:rPr sz="1000" spc="-10" dirty="0">
                <a:latin typeface="Malgun Gothic"/>
                <a:cs typeface="Malgun Gothic"/>
              </a:rPr>
              <a:t>효율적으로 </a:t>
            </a:r>
            <a:r>
              <a:rPr sz="1000" dirty="0">
                <a:latin typeface="Malgun Gothic"/>
                <a:cs typeface="Malgun Gothic"/>
              </a:rPr>
              <a:t>흡수할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수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있게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spc="-20" dirty="0">
                <a:latin typeface="Malgun Gothic"/>
                <a:cs typeface="Malgun Gothic"/>
              </a:rPr>
              <a:t>합니다.</a:t>
            </a:r>
            <a:endParaRPr sz="10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sz="1000" b="1" dirty="0">
                <a:solidFill>
                  <a:srgbClr val="0000FF"/>
                </a:solidFill>
                <a:latin typeface="Malgun Gothic"/>
                <a:cs typeface="Malgun Gothic"/>
              </a:rPr>
              <a:t>병해충</a:t>
            </a:r>
            <a:r>
              <a:rPr sz="1000" b="1" spc="140" dirty="0">
                <a:solidFill>
                  <a:srgbClr val="0000FF"/>
                </a:solidFill>
                <a:latin typeface="Malgun Gothic"/>
                <a:cs typeface="Malgun Gothic"/>
              </a:rPr>
              <a:t> </a:t>
            </a:r>
            <a:r>
              <a:rPr sz="1000" b="1" dirty="0">
                <a:solidFill>
                  <a:srgbClr val="0000FF"/>
                </a:solidFill>
                <a:latin typeface="Malgun Gothic"/>
                <a:cs typeface="Malgun Gothic"/>
              </a:rPr>
              <a:t>예방</a:t>
            </a:r>
            <a:r>
              <a:rPr sz="1000" dirty="0">
                <a:latin typeface="Malgun Gothic"/>
                <a:cs typeface="Malgun Gothic"/>
              </a:rPr>
              <a:t>: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산소수는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병해충을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예방하는</a:t>
            </a:r>
            <a:r>
              <a:rPr sz="1000" spc="14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데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spc="-10" dirty="0">
                <a:latin typeface="Malgun Gothic"/>
                <a:cs typeface="Malgun Gothic"/>
              </a:rPr>
              <a:t>효과적입니다.</a:t>
            </a:r>
            <a:endParaRPr sz="10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1007985"/>
            <a:ext cx="5756910" cy="1989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5500"/>
              </a:lnSpc>
              <a:spcBef>
                <a:spcPts val="100"/>
              </a:spcBef>
            </a:pPr>
            <a:r>
              <a:rPr sz="1000" b="1" dirty="0">
                <a:solidFill>
                  <a:srgbClr val="0000FF"/>
                </a:solidFill>
                <a:latin typeface="Malgun Gothic"/>
                <a:cs typeface="Malgun Gothic"/>
              </a:rPr>
              <a:t>뿌리</a:t>
            </a:r>
            <a:r>
              <a:rPr sz="1000" b="1" spc="185" dirty="0">
                <a:solidFill>
                  <a:srgbClr val="0000FF"/>
                </a:solidFill>
                <a:latin typeface="Malgun Gothic"/>
                <a:cs typeface="Malgun Gothic"/>
              </a:rPr>
              <a:t> </a:t>
            </a:r>
            <a:r>
              <a:rPr sz="1000" b="1" dirty="0">
                <a:solidFill>
                  <a:srgbClr val="0000FF"/>
                </a:solidFill>
                <a:latin typeface="Malgun Gothic"/>
                <a:cs typeface="Malgun Gothic"/>
              </a:rPr>
              <a:t>성장</a:t>
            </a:r>
            <a:r>
              <a:rPr sz="1000" b="1" spc="190" dirty="0">
                <a:solidFill>
                  <a:srgbClr val="0000FF"/>
                </a:solidFill>
                <a:latin typeface="Malgun Gothic"/>
                <a:cs typeface="Malgun Gothic"/>
              </a:rPr>
              <a:t> </a:t>
            </a:r>
            <a:r>
              <a:rPr sz="1000" b="1" dirty="0">
                <a:solidFill>
                  <a:srgbClr val="0000FF"/>
                </a:solidFill>
                <a:latin typeface="Malgun Gothic"/>
                <a:cs typeface="Malgun Gothic"/>
              </a:rPr>
              <a:t>촉진:</a:t>
            </a:r>
            <a:r>
              <a:rPr sz="1000" b="1" spc="190" dirty="0">
                <a:solidFill>
                  <a:srgbClr val="0000FF"/>
                </a:solidFill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산소수는</a:t>
            </a:r>
            <a:r>
              <a:rPr sz="1000" spc="19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뿌리의</a:t>
            </a:r>
            <a:r>
              <a:rPr sz="1000" spc="19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산소</a:t>
            </a:r>
            <a:r>
              <a:rPr sz="1000" spc="19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공급을</a:t>
            </a:r>
            <a:r>
              <a:rPr sz="1000" spc="19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증가시켜</a:t>
            </a:r>
            <a:r>
              <a:rPr sz="1000" spc="18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뿌리</a:t>
            </a:r>
            <a:r>
              <a:rPr sz="1000" spc="19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성장을</a:t>
            </a:r>
            <a:r>
              <a:rPr sz="1000" spc="19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촉진하고,</a:t>
            </a:r>
            <a:r>
              <a:rPr sz="1000" spc="19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더</a:t>
            </a:r>
            <a:r>
              <a:rPr sz="1000" spc="19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강한</a:t>
            </a:r>
            <a:r>
              <a:rPr sz="1000" spc="19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뿌리</a:t>
            </a:r>
            <a:r>
              <a:rPr sz="1000" spc="190" dirty="0">
                <a:latin typeface="Malgun Gothic"/>
                <a:cs typeface="Malgun Gothic"/>
              </a:rPr>
              <a:t> </a:t>
            </a:r>
            <a:r>
              <a:rPr sz="1000" spc="-50" dirty="0">
                <a:latin typeface="Malgun Gothic"/>
                <a:cs typeface="Malgun Gothic"/>
              </a:rPr>
              <a:t>시 </a:t>
            </a:r>
            <a:r>
              <a:rPr sz="1000" dirty="0">
                <a:latin typeface="Malgun Gothic"/>
                <a:cs typeface="Malgun Gothic"/>
              </a:rPr>
              <a:t>스템을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spc="-10" dirty="0">
                <a:latin typeface="Malgun Gothic"/>
                <a:cs typeface="Malgun Gothic"/>
              </a:rPr>
              <a:t>형성합니다.</a:t>
            </a:r>
            <a:endParaRPr sz="1000">
              <a:latin typeface="Malgun Gothic"/>
              <a:cs typeface="Malgun Gothic"/>
            </a:endParaRPr>
          </a:p>
          <a:p>
            <a:pPr marL="12700" marR="5080">
              <a:lnSpc>
                <a:spcPct val="155500"/>
              </a:lnSpc>
              <a:spcBef>
                <a:spcPts val="800"/>
              </a:spcBef>
            </a:pPr>
            <a:r>
              <a:rPr sz="1000" b="1" dirty="0">
                <a:solidFill>
                  <a:srgbClr val="0000FF"/>
                </a:solidFill>
                <a:latin typeface="Malgun Gothic"/>
                <a:cs typeface="Malgun Gothic"/>
              </a:rPr>
              <a:t>병해</a:t>
            </a:r>
            <a:r>
              <a:rPr sz="1000" b="1" spc="175" dirty="0">
                <a:solidFill>
                  <a:srgbClr val="0000FF"/>
                </a:solidFill>
                <a:latin typeface="Malgun Gothic"/>
                <a:cs typeface="Malgun Gothic"/>
              </a:rPr>
              <a:t> </a:t>
            </a:r>
            <a:r>
              <a:rPr sz="1000" b="1" dirty="0">
                <a:solidFill>
                  <a:srgbClr val="0000FF"/>
                </a:solidFill>
                <a:latin typeface="Malgun Gothic"/>
                <a:cs typeface="Malgun Gothic"/>
              </a:rPr>
              <a:t>예방:</a:t>
            </a:r>
            <a:r>
              <a:rPr sz="1000" b="1" spc="180" dirty="0">
                <a:solidFill>
                  <a:srgbClr val="0000FF"/>
                </a:solidFill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산소수는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병원균의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성장을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억제하여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식물의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건강을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유지하고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병해를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예방하는데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spc="-25" dirty="0">
                <a:latin typeface="Malgun Gothic"/>
                <a:cs typeface="Malgun Gothic"/>
              </a:rPr>
              <a:t>도움 </a:t>
            </a:r>
            <a:r>
              <a:rPr sz="1000" dirty="0">
                <a:latin typeface="Malgun Gothic"/>
                <a:cs typeface="Malgun Gothic"/>
              </a:rPr>
              <a:t>을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spc="-20" dirty="0">
                <a:latin typeface="Malgun Gothic"/>
                <a:cs typeface="Malgun Gothic"/>
              </a:rPr>
              <a:t>줍니다.</a:t>
            </a:r>
            <a:endParaRPr sz="10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sz="1000" b="1" dirty="0">
                <a:solidFill>
                  <a:srgbClr val="0000FF"/>
                </a:solidFill>
                <a:latin typeface="Malgun Gothic"/>
                <a:cs typeface="Malgun Gothic"/>
              </a:rPr>
              <a:t>수확량</a:t>
            </a:r>
            <a:r>
              <a:rPr sz="1000" b="1" spc="140" dirty="0">
                <a:solidFill>
                  <a:srgbClr val="0000FF"/>
                </a:solidFill>
                <a:latin typeface="Malgun Gothic"/>
                <a:cs typeface="Malgun Gothic"/>
              </a:rPr>
              <a:t> </a:t>
            </a:r>
            <a:r>
              <a:rPr sz="1000" b="1" dirty="0">
                <a:solidFill>
                  <a:srgbClr val="0000FF"/>
                </a:solidFill>
                <a:latin typeface="Malgun Gothic"/>
                <a:cs typeface="Malgun Gothic"/>
              </a:rPr>
              <a:t>증가:</a:t>
            </a:r>
            <a:r>
              <a:rPr sz="1000" b="1" spc="145" dirty="0">
                <a:solidFill>
                  <a:srgbClr val="0000FF"/>
                </a:solidFill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산소수는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식물의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생장과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결실을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촉진하여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수확량을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증가시킬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수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spc="-10" dirty="0">
                <a:latin typeface="Malgun Gothic"/>
                <a:cs typeface="Malgun Gothic"/>
              </a:rPr>
              <a:t>있습니다.</a:t>
            </a:r>
            <a:endParaRPr sz="1000">
              <a:latin typeface="Malgun Gothic"/>
              <a:cs typeface="Malgun Gothic"/>
            </a:endParaRPr>
          </a:p>
          <a:p>
            <a:pPr marL="12700" marR="5080">
              <a:lnSpc>
                <a:spcPct val="155500"/>
              </a:lnSpc>
              <a:spcBef>
                <a:spcPts val="800"/>
              </a:spcBef>
            </a:pPr>
            <a:r>
              <a:rPr sz="1000" dirty="0">
                <a:latin typeface="Malgun Gothic"/>
                <a:cs typeface="Malgun Gothic"/>
              </a:rPr>
              <a:t>산소수</a:t>
            </a:r>
            <a:r>
              <a:rPr sz="1000" spc="17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재배의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실제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적용은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이미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다양한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농장에서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진행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중이며,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수경</a:t>
            </a:r>
            <a:r>
              <a:rPr sz="1000" spc="17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재배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시스템과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결합하면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spc="-50" dirty="0">
                <a:latin typeface="Malgun Gothic"/>
                <a:cs typeface="Malgun Gothic"/>
              </a:rPr>
              <a:t>특 </a:t>
            </a:r>
            <a:r>
              <a:rPr sz="1000" dirty="0">
                <a:latin typeface="Malgun Gothic"/>
                <a:cs typeface="Malgun Gothic"/>
              </a:rPr>
              <a:t>히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효과적인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결과를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spc="-10" dirty="0">
                <a:latin typeface="Malgun Gothic"/>
                <a:cs typeface="Malgun Gothic"/>
              </a:rPr>
              <a:t>보여줍니다.</a:t>
            </a:r>
            <a:endParaRPr sz="1000">
              <a:latin typeface="Malgun Gothic"/>
              <a:cs typeface="Malgun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3551123"/>
            <a:ext cx="5756910" cy="6021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Malgun Gothic"/>
                <a:cs typeface="Malgun Gothic"/>
              </a:rPr>
              <a:t>산소수</a:t>
            </a:r>
            <a:r>
              <a:rPr sz="1200" b="1" spc="175" dirty="0">
                <a:latin typeface="Malgun Gothic"/>
                <a:cs typeface="Malgun Gothic"/>
              </a:rPr>
              <a:t> </a:t>
            </a:r>
            <a:r>
              <a:rPr sz="1200" b="1" dirty="0">
                <a:latin typeface="Malgun Gothic"/>
                <a:cs typeface="Malgun Gothic"/>
              </a:rPr>
              <a:t>농법의</a:t>
            </a:r>
            <a:r>
              <a:rPr sz="1200" b="1" spc="175" dirty="0">
                <a:latin typeface="Malgun Gothic"/>
                <a:cs typeface="Malgun Gothic"/>
              </a:rPr>
              <a:t> </a:t>
            </a:r>
            <a:r>
              <a:rPr sz="1200" b="1" dirty="0">
                <a:latin typeface="Malgun Gothic"/>
                <a:cs typeface="Malgun Gothic"/>
              </a:rPr>
              <a:t>적용</a:t>
            </a:r>
            <a:r>
              <a:rPr sz="1200" b="1" spc="175" dirty="0">
                <a:latin typeface="Malgun Gothic"/>
                <a:cs typeface="Malgun Gothic"/>
              </a:rPr>
              <a:t> </a:t>
            </a:r>
            <a:r>
              <a:rPr sz="1200" b="1" dirty="0">
                <a:latin typeface="Malgun Gothic"/>
                <a:cs typeface="Malgun Gothic"/>
              </a:rPr>
              <a:t>가능</a:t>
            </a:r>
            <a:r>
              <a:rPr sz="1200" b="1" spc="175" dirty="0">
                <a:latin typeface="Malgun Gothic"/>
                <a:cs typeface="Malgun Gothic"/>
              </a:rPr>
              <a:t> </a:t>
            </a:r>
            <a:r>
              <a:rPr sz="1200" b="1" spc="-25" dirty="0">
                <a:latin typeface="Malgun Gothic"/>
                <a:cs typeface="Malgun Gothic"/>
              </a:rPr>
              <a:t>과일</a:t>
            </a:r>
            <a:endParaRPr sz="1200">
              <a:latin typeface="Malgun Gothic"/>
              <a:cs typeface="Malgun Gothic"/>
            </a:endParaRPr>
          </a:p>
          <a:p>
            <a:pPr marL="12700" marR="5080" algn="just">
              <a:lnSpc>
                <a:spcPct val="155500"/>
              </a:lnSpc>
              <a:spcBef>
                <a:spcPts val="875"/>
              </a:spcBef>
            </a:pPr>
            <a:r>
              <a:rPr sz="1000" dirty="0">
                <a:latin typeface="Malgun Gothic"/>
                <a:cs typeface="Malgun Gothic"/>
              </a:rPr>
              <a:t>산소수</a:t>
            </a:r>
            <a:r>
              <a:rPr sz="1000" spc="27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농법은</a:t>
            </a:r>
            <a:r>
              <a:rPr sz="1000" spc="2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식물</a:t>
            </a:r>
            <a:r>
              <a:rPr sz="1000" spc="2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재배에</a:t>
            </a:r>
            <a:r>
              <a:rPr sz="1000" spc="2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혁신적인</a:t>
            </a:r>
            <a:r>
              <a:rPr sz="1000" spc="2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변화를</a:t>
            </a:r>
            <a:r>
              <a:rPr sz="1000" spc="2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가져온</a:t>
            </a:r>
            <a:r>
              <a:rPr sz="1000" spc="2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기술로,</a:t>
            </a:r>
            <a:r>
              <a:rPr sz="1000" spc="2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용존산소가</a:t>
            </a:r>
            <a:r>
              <a:rPr sz="1000" spc="27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풍부한</a:t>
            </a:r>
            <a:r>
              <a:rPr sz="1000" spc="2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물을</a:t>
            </a:r>
            <a:r>
              <a:rPr sz="1000" spc="275" dirty="0">
                <a:latin typeface="Malgun Gothic"/>
                <a:cs typeface="Malgun Gothic"/>
              </a:rPr>
              <a:t> </a:t>
            </a:r>
            <a:r>
              <a:rPr sz="1000" spc="-20" dirty="0">
                <a:latin typeface="Malgun Gothic"/>
                <a:cs typeface="Malgun Gothic"/>
              </a:rPr>
              <a:t>사용하여 </a:t>
            </a:r>
            <a:r>
              <a:rPr sz="1000" dirty="0">
                <a:latin typeface="Malgun Gothic"/>
                <a:cs typeface="Malgun Gothic"/>
              </a:rPr>
              <a:t>식물의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뿌리에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직접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공급함으로써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생육을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촉진하고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품질을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향상시키는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방법입니다.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이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농법은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spc="-50" dirty="0">
                <a:latin typeface="Malgun Gothic"/>
                <a:cs typeface="Malgun Gothic"/>
              </a:rPr>
              <a:t>참 </a:t>
            </a:r>
            <a:r>
              <a:rPr sz="1000" dirty="0">
                <a:latin typeface="Malgun Gothic"/>
                <a:cs typeface="Malgun Gothic"/>
              </a:rPr>
              <a:t>외뿐만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아니라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다양한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과일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재배가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spc="-10" dirty="0">
                <a:latin typeface="Malgun Gothic"/>
                <a:cs typeface="Malgun Gothic"/>
              </a:rPr>
              <a:t>가능해집니다.</a:t>
            </a:r>
            <a:endParaRPr sz="1000">
              <a:latin typeface="Malgun Gothic"/>
              <a:cs typeface="Malgun Gothic"/>
            </a:endParaRPr>
          </a:p>
          <a:p>
            <a:pPr marL="12700" marR="5080" algn="just">
              <a:lnSpc>
                <a:spcPct val="155500"/>
              </a:lnSpc>
              <a:spcBef>
                <a:spcPts val="800"/>
              </a:spcBef>
            </a:pPr>
            <a:r>
              <a:rPr sz="1000" spc="-10" dirty="0">
                <a:latin typeface="Malgun Gothic"/>
                <a:cs typeface="Malgun Gothic"/>
              </a:rPr>
              <a:t>-</a:t>
            </a:r>
            <a:r>
              <a:rPr sz="1000" dirty="0">
                <a:solidFill>
                  <a:srgbClr val="0000FF"/>
                </a:solidFill>
                <a:latin typeface="Malgun Gothic"/>
                <a:cs typeface="Malgun Gothic"/>
              </a:rPr>
              <a:t>딸기:</a:t>
            </a:r>
            <a:r>
              <a:rPr sz="1000" spc="210" dirty="0">
                <a:solidFill>
                  <a:srgbClr val="0000FF"/>
                </a:solidFill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딸기는</a:t>
            </a:r>
            <a:r>
              <a:rPr sz="1000" spc="21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산소수</a:t>
            </a:r>
            <a:r>
              <a:rPr sz="1000" spc="21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농법을</a:t>
            </a:r>
            <a:r>
              <a:rPr sz="1000" spc="21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통해</a:t>
            </a:r>
            <a:r>
              <a:rPr sz="1000" spc="21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생산성이</a:t>
            </a:r>
            <a:r>
              <a:rPr sz="1000" spc="21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20%</a:t>
            </a:r>
            <a:r>
              <a:rPr sz="1000" spc="21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증가하고,</a:t>
            </a:r>
            <a:r>
              <a:rPr sz="1000" spc="21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당도가</a:t>
            </a:r>
            <a:r>
              <a:rPr sz="1000" spc="21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1~2</a:t>
            </a:r>
            <a:r>
              <a:rPr sz="1000" spc="6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Bx</a:t>
            </a:r>
            <a:r>
              <a:rPr sz="1000" spc="21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향상되며,</a:t>
            </a:r>
            <a:r>
              <a:rPr sz="1000" spc="21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농약</a:t>
            </a:r>
            <a:r>
              <a:rPr sz="1000" spc="215" dirty="0">
                <a:latin typeface="Malgun Gothic"/>
                <a:cs typeface="Malgun Gothic"/>
              </a:rPr>
              <a:t> </a:t>
            </a:r>
            <a:r>
              <a:rPr sz="1000" spc="-25" dirty="0">
                <a:latin typeface="Malgun Gothic"/>
                <a:cs typeface="Malgun Gothic"/>
              </a:rPr>
              <a:t>사용 </a:t>
            </a:r>
            <a:r>
              <a:rPr sz="1000" dirty="0">
                <a:latin typeface="Malgun Gothic"/>
                <a:cs typeface="Malgun Gothic"/>
              </a:rPr>
              <a:t>량이</a:t>
            </a:r>
            <a:r>
              <a:rPr sz="1000" spc="14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30%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감소하는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등의</a:t>
            </a:r>
            <a:r>
              <a:rPr sz="1000" spc="14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긍정적인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결과를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spc="-10" dirty="0">
                <a:latin typeface="Malgun Gothic"/>
                <a:cs typeface="Malgun Gothic"/>
              </a:rPr>
              <a:t>보였습니다.</a:t>
            </a:r>
            <a:endParaRPr sz="1000">
              <a:latin typeface="Malgun Gothic"/>
              <a:cs typeface="Malgun Gothic"/>
            </a:endParaRPr>
          </a:p>
          <a:p>
            <a:pPr marL="12700" marR="5080" algn="just">
              <a:lnSpc>
                <a:spcPct val="155500"/>
              </a:lnSpc>
              <a:spcBef>
                <a:spcPts val="800"/>
              </a:spcBef>
            </a:pPr>
            <a:r>
              <a:rPr sz="1000" spc="-10" dirty="0">
                <a:latin typeface="Malgun Gothic"/>
                <a:cs typeface="Malgun Gothic"/>
              </a:rPr>
              <a:t>-</a:t>
            </a:r>
            <a:r>
              <a:rPr sz="1000" dirty="0">
                <a:solidFill>
                  <a:srgbClr val="0000FF"/>
                </a:solidFill>
                <a:latin typeface="Malgun Gothic"/>
                <a:cs typeface="Malgun Gothic"/>
              </a:rPr>
              <a:t>토마토:</a:t>
            </a:r>
            <a:r>
              <a:rPr sz="1000" spc="225" dirty="0">
                <a:solidFill>
                  <a:srgbClr val="0000FF"/>
                </a:solidFill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토마토</a:t>
            </a:r>
            <a:r>
              <a:rPr sz="1000" spc="229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재배에서도</a:t>
            </a:r>
            <a:r>
              <a:rPr sz="1000" spc="22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산소수</a:t>
            </a:r>
            <a:r>
              <a:rPr sz="1000" spc="229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농법을</a:t>
            </a:r>
            <a:r>
              <a:rPr sz="1000" spc="22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적용하면</a:t>
            </a:r>
            <a:r>
              <a:rPr sz="1000" spc="229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초장,</a:t>
            </a:r>
            <a:r>
              <a:rPr sz="1000" spc="229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옆면적,</a:t>
            </a:r>
            <a:r>
              <a:rPr sz="1000" spc="22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생체중이</a:t>
            </a:r>
            <a:r>
              <a:rPr sz="1000" spc="229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증가하고,</a:t>
            </a:r>
            <a:r>
              <a:rPr sz="1000" spc="225" dirty="0">
                <a:latin typeface="Malgun Gothic"/>
                <a:cs typeface="Malgun Gothic"/>
              </a:rPr>
              <a:t> </a:t>
            </a:r>
            <a:r>
              <a:rPr sz="1000" spc="-20" dirty="0">
                <a:latin typeface="Malgun Gothic"/>
                <a:cs typeface="Malgun Gothic"/>
              </a:rPr>
              <a:t>생산량이 </a:t>
            </a:r>
            <a:r>
              <a:rPr sz="1000" dirty="0">
                <a:latin typeface="Malgun Gothic"/>
                <a:cs typeface="Malgun Gothic"/>
              </a:rPr>
              <a:t>16%</a:t>
            </a:r>
            <a:r>
              <a:rPr sz="1000" spc="14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증가하며,</a:t>
            </a:r>
            <a:r>
              <a:rPr sz="1000" spc="14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당도가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0.5</a:t>
            </a:r>
            <a:r>
              <a:rPr sz="1000" spc="-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Bx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증가하는</a:t>
            </a:r>
            <a:r>
              <a:rPr sz="1000" spc="14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효과를</a:t>
            </a:r>
            <a:r>
              <a:rPr sz="1000" spc="14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경험할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수</a:t>
            </a:r>
            <a:r>
              <a:rPr sz="1000" spc="140" dirty="0">
                <a:latin typeface="Malgun Gothic"/>
                <a:cs typeface="Malgun Gothic"/>
              </a:rPr>
              <a:t> </a:t>
            </a:r>
            <a:r>
              <a:rPr sz="1000" spc="-10" dirty="0">
                <a:latin typeface="Malgun Gothic"/>
                <a:cs typeface="Malgun Gothic"/>
              </a:rPr>
              <a:t>있습니다.</a:t>
            </a:r>
            <a:endParaRPr sz="1000">
              <a:latin typeface="Malgun Gothic"/>
              <a:cs typeface="Malgun Gothic"/>
            </a:endParaRPr>
          </a:p>
          <a:p>
            <a:pPr marL="12700" marR="5080" algn="just">
              <a:lnSpc>
                <a:spcPct val="155500"/>
              </a:lnSpc>
              <a:spcBef>
                <a:spcPts val="800"/>
              </a:spcBef>
            </a:pPr>
            <a:r>
              <a:rPr sz="1000" spc="-10" dirty="0">
                <a:latin typeface="Malgun Gothic"/>
                <a:cs typeface="Malgun Gothic"/>
              </a:rPr>
              <a:t>-</a:t>
            </a:r>
            <a:r>
              <a:rPr sz="1000" dirty="0">
                <a:solidFill>
                  <a:srgbClr val="0000FF"/>
                </a:solidFill>
                <a:latin typeface="Malgun Gothic"/>
                <a:cs typeface="Malgun Gothic"/>
              </a:rPr>
              <a:t>시금치:</a:t>
            </a:r>
            <a:r>
              <a:rPr sz="1000" spc="165" dirty="0">
                <a:solidFill>
                  <a:srgbClr val="0000FF"/>
                </a:solidFill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시금치의</a:t>
            </a:r>
            <a:r>
              <a:rPr sz="1000" spc="17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경우,</a:t>
            </a:r>
            <a:r>
              <a:rPr sz="1000" spc="16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산소수에</a:t>
            </a:r>
            <a:r>
              <a:rPr sz="1000" spc="17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담가</a:t>
            </a:r>
            <a:r>
              <a:rPr sz="1000" spc="17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발아시키면</a:t>
            </a:r>
            <a:r>
              <a:rPr sz="1000" spc="16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발아</a:t>
            </a:r>
            <a:r>
              <a:rPr sz="1000" spc="17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시간을</a:t>
            </a:r>
            <a:r>
              <a:rPr sz="1000" spc="17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1/3로</a:t>
            </a:r>
            <a:r>
              <a:rPr sz="1000" spc="16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단축시키는</a:t>
            </a:r>
            <a:r>
              <a:rPr sz="1000" spc="17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효과가</a:t>
            </a:r>
            <a:r>
              <a:rPr sz="1000" spc="165" dirty="0">
                <a:latin typeface="Malgun Gothic"/>
                <a:cs typeface="Malgun Gothic"/>
              </a:rPr>
              <a:t> </a:t>
            </a:r>
            <a:r>
              <a:rPr sz="1000" spc="-25" dirty="0">
                <a:latin typeface="Malgun Gothic"/>
                <a:cs typeface="Malgun Gothic"/>
              </a:rPr>
              <a:t>있습니 다.</a:t>
            </a:r>
            <a:endParaRPr sz="1000">
              <a:latin typeface="Malgun Gothic"/>
              <a:cs typeface="Malgun Gothic"/>
            </a:endParaRPr>
          </a:p>
          <a:p>
            <a:pPr marL="12700" marR="5080" algn="just">
              <a:lnSpc>
                <a:spcPct val="155500"/>
              </a:lnSpc>
              <a:spcBef>
                <a:spcPts val="800"/>
              </a:spcBef>
            </a:pPr>
            <a:r>
              <a:rPr sz="1000" spc="-10" dirty="0">
                <a:latin typeface="Malgun Gothic"/>
                <a:cs typeface="Malgun Gothic"/>
              </a:rPr>
              <a:t>-</a:t>
            </a:r>
            <a:r>
              <a:rPr sz="1000" dirty="0">
                <a:solidFill>
                  <a:srgbClr val="0000FF"/>
                </a:solidFill>
                <a:latin typeface="Malgun Gothic"/>
                <a:cs typeface="Malgun Gothic"/>
              </a:rPr>
              <a:t>상추:</a:t>
            </a:r>
            <a:r>
              <a:rPr sz="1000" spc="165" dirty="0">
                <a:solidFill>
                  <a:srgbClr val="0000FF"/>
                </a:solidFill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상추와</a:t>
            </a:r>
            <a:r>
              <a:rPr sz="1000" spc="17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같은</a:t>
            </a:r>
            <a:r>
              <a:rPr sz="1000" spc="17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잎채소류도</a:t>
            </a:r>
            <a:r>
              <a:rPr sz="1000" spc="17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산소수</a:t>
            </a:r>
            <a:r>
              <a:rPr sz="1000" spc="17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농법으로</a:t>
            </a:r>
            <a:r>
              <a:rPr sz="1000" spc="17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재배</a:t>
            </a:r>
            <a:r>
              <a:rPr sz="1000" spc="17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시</a:t>
            </a:r>
            <a:r>
              <a:rPr sz="1000" spc="16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생육</a:t>
            </a:r>
            <a:r>
              <a:rPr sz="1000" spc="17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속도가</a:t>
            </a:r>
            <a:r>
              <a:rPr sz="1000" spc="17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빨라지고,</a:t>
            </a:r>
            <a:r>
              <a:rPr sz="1000" spc="17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수확량이</a:t>
            </a:r>
            <a:r>
              <a:rPr sz="1000" spc="170" dirty="0">
                <a:latin typeface="Malgun Gothic"/>
                <a:cs typeface="Malgun Gothic"/>
              </a:rPr>
              <a:t> </a:t>
            </a:r>
            <a:r>
              <a:rPr sz="1000" spc="-25" dirty="0">
                <a:latin typeface="Malgun Gothic"/>
                <a:cs typeface="Malgun Gothic"/>
              </a:rPr>
              <a:t>증가합 니다.</a:t>
            </a:r>
            <a:endParaRPr sz="1000">
              <a:latin typeface="Malgun Gothic"/>
              <a:cs typeface="Malgun Gothic"/>
            </a:endParaRPr>
          </a:p>
          <a:p>
            <a:pPr marL="12700" marR="5080" algn="just">
              <a:lnSpc>
                <a:spcPct val="155500"/>
              </a:lnSpc>
              <a:spcBef>
                <a:spcPts val="800"/>
              </a:spcBef>
            </a:pPr>
            <a:r>
              <a:rPr sz="1000" spc="-10" dirty="0">
                <a:latin typeface="Malgun Gothic"/>
                <a:cs typeface="Malgun Gothic"/>
              </a:rPr>
              <a:t>-</a:t>
            </a:r>
            <a:r>
              <a:rPr sz="1000" dirty="0">
                <a:solidFill>
                  <a:srgbClr val="0000FF"/>
                </a:solidFill>
                <a:latin typeface="Malgun Gothic"/>
                <a:cs typeface="Malgun Gothic"/>
              </a:rPr>
              <a:t>오이:</a:t>
            </a:r>
            <a:r>
              <a:rPr sz="1000" spc="140" dirty="0">
                <a:solidFill>
                  <a:srgbClr val="0000FF"/>
                </a:solidFill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오이는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산소수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농법을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사용할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때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더욱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왕성한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뿌리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발육으로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전반적인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작물의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건강이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spc="-25" dirty="0">
                <a:latin typeface="Malgun Gothic"/>
                <a:cs typeface="Malgun Gothic"/>
              </a:rPr>
              <a:t>향상 </a:t>
            </a:r>
            <a:r>
              <a:rPr sz="1000" dirty="0">
                <a:latin typeface="Malgun Gothic"/>
                <a:cs typeface="Malgun Gothic"/>
              </a:rPr>
              <a:t>되어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수학량이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spc="-10" dirty="0">
                <a:latin typeface="Malgun Gothic"/>
                <a:cs typeface="Malgun Gothic"/>
              </a:rPr>
              <a:t>증가합니다.</a:t>
            </a:r>
            <a:endParaRPr sz="1000">
              <a:latin typeface="Malgun Gothic"/>
              <a:cs typeface="Malgun Gothic"/>
            </a:endParaRPr>
          </a:p>
          <a:p>
            <a:pPr marL="12700" algn="just">
              <a:lnSpc>
                <a:spcPct val="100000"/>
              </a:lnSpc>
              <a:spcBef>
                <a:spcPts val="1465"/>
              </a:spcBef>
            </a:pPr>
            <a:r>
              <a:rPr sz="1000" spc="-10" dirty="0">
                <a:latin typeface="Malgun Gothic"/>
                <a:cs typeface="Malgun Gothic"/>
              </a:rPr>
              <a:t>-</a:t>
            </a:r>
            <a:r>
              <a:rPr sz="1000" dirty="0">
                <a:solidFill>
                  <a:srgbClr val="0000FF"/>
                </a:solidFill>
                <a:latin typeface="Malgun Gothic"/>
                <a:cs typeface="Malgun Gothic"/>
              </a:rPr>
              <a:t>파:</a:t>
            </a:r>
            <a:r>
              <a:rPr sz="1000" spc="140" dirty="0">
                <a:solidFill>
                  <a:srgbClr val="0000FF"/>
                </a:solidFill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파의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수경재배에</a:t>
            </a:r>
            <a:r>
              <a:rPr sz="1000" spc="14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산소를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공급하면</a:t>
            </a:r>
            <a:r>
              <a:rPr sz="1000" spc="14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뿌리가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7cm</a:t>
            </a:r>
            <a:r>
              <a:rPr sz="1000" spc="14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길어지고, 20%의</a:t>
            </a:r>
            <a:r>
              <a:rPr sz="1000" spc="14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생산성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향상을</a:t>
            </a:r>
            <a:r>
              <a:rPr sz="1000" spc="140" dirty="0">
                <a:latin typeface="Malgun Gothic"/>
                <a:cs typeface="Malgun Gothic"/>
              </a:rPr>
              <a:t> </a:t>
            </a:r>
            <a:r>
              <a:rPr sz="1000" spc="-10" dirty="0">
                <a:latin typeface="Malgun Gothic"/>
                <a:cs typeface="Malgun Gothic"/>
              </a:rPr>
              <a:t>보입니다.</a:t>
            </a:r>
            <a:endParaRPr sz="1000">
              <a:latin typeface="Malgun Gothic"/>
              <a:cs typeface="Malgun Gothic"/>
            </a:endParaRPr>
          </a:p>
          <a:p>
            <a:pPr marL="12700" marR="5080" algn="just">
              <a:lnSpc>
                <a:spcPct val="155500"/>
              </a:lnSpc>
              <a:spcBef>
                <a:spcPts val="800"/>
              </a:spcBef>
            </a:pPr>
            <a:r>
              <a:rPr sz="1000" dirty="0">
                <a:latin typeface="Malgun Gothic"/>
                <a:cs typeface="Malgun Gothic"/>
              </a:rPr>
              <a:t>이</a:t>
            </a:r>
            <a:r>
              <a:rPr sz="1000" spc="21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외에도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산소수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농법은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다양한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과일과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채소에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적용하여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재배</a:t>
            </a:r>
            <a:r>
              <a:rPr sz="1000" spc="21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환경을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개선하고,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생산성을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spc="-25" dirty="0">
                <a:latin typeface="Malgun Gothic"/>
                <a:cs typeface="Malgun Gothic"/>
              </a:rPr>
              <a:t>높이 </a:t>
            </a:r>
            <a:r>
              <a:rPr sz="1000" dirty="0">
                <a:latin typeface="Malgun Gothic"/>
                <a:cs typeface="Malgun Gothic"/>
              </a:rPr>
              <a:t>며,</a:t>
            </a:r>
            <a:r>
              <a:rPr sz="1000" spc="14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작물의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품질을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향상시킬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수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있는</a:t>
            </a:r>
            <a:r>
              <a:rPr sz="1000" spc="14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가능성을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가지고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spc="-10" dirty="0">
                <a:latin typeface="Malgun Gothic"/>
                <a:cs typeface="Malgun Gothic"/>
              </a:rPr>
              <a:t>있습니다.</a:t>
            </a:r>
            <a:endParaRPr sz="10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z="1200" b="1" spc="-25" dirty="0">
                <a:latin typeface="Malgun Gothic"/>
                <a:cs typeface="Malgun Gothic"/>
              </a:rPr>
              <a:t>결론</a:t>
            </a:r>
            <a:endParaRPr sz="1200">
              <a:latin typeface="Malgun Gothic"/>
              <a:cs typeface="Malgun Gothic"/>
            </a:endParaRPr>
          </a:p>
          <a:p>
            <a:pPr marL="12700" marR="5080" algn="just">
              <a:lnSpc>
                <a:spcPct val="155500"/>
              </a:lnSpc>
              <a:spcBef>
                <a:spcPts val="875"/>
              </a:spcBef>
            </a:pPr>
            <a:r>
              <a:rPr sz="1000" dirty="0">
                <a:latin typeface="Malgun Gothic"/>
                <a:cs typeface="Malgun Gothic"/>
              </a:rPr>
              <a:t>산소수</a:t>
            </a:r>
            <a:r>
              <a:rPr sz="1000" spc="15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농법은</a:t>
            </a:r>
            <a:r>
              <a:rPr sz="1000" spc="15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농업</a:t>
            </a:r>
            <a:r>
              <a:rPr sz="1000" spc="15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생산성을</a:t>
            </a:r>
            <a:r>
              <a:rPr sz="1000" spc="15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향상시키는</a:t>
            </a:r>
            <a:r>
              <a:rPr sz="1000" spc="15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동시에</a:t>
            </a:r>
            <a:r>
              <a:rPr sz="1000" spc="15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지속</a:t>
            </a:r>
            <a:r>
              <a:rPr sz="1000" spc="15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가능한</a:t>
            </a:r>
            <a:r>
              <a:rPr sz="1000" spc="15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농업</a:t>
            </a:r>
            <a:r>
              <a:rPr sz="1000" spc="15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실천을</a:t>
            </a:r>
            <a:r>
              <a:rPr sz="1000" spc="15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가능하게</a:t>
            </a:r>
            <a:r>
              <a:rPr sz="1000" spc="15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하는</a:t>
            </a:r>
            <a:r>
              <a:rPr sz="1000" spc="155" dirty="0">
                <a:latin typeface="Malgun Gothic"/>
                <a:cs typeface="Malgun Gothic"/>
              </a:rPr>
              <a:t> </a:t>
            </a:r>
            <a:r>
              <a:rPr sz="1000" spc="-25" dirty="0">
                <a:latin typeface="Malgun Gothic"/>
                <a:cs typeface="Malgun Gothic"/>
              </a:rPr>
              <a:t>중요한 </a:t>
            </a:r>
            <a:r>
              <a:rPr sz="1000" dirty="0">
                <a:latin typeface="Malgun Gothic"/>
                <a:cs typeface="Malgun Gothic"/>
              </a:rPr>
              <a:t>발전입니다.</a:t>
            </a:r>
            <a:r>
              <a:rPr sz="1000" spc="21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이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방법은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작물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자체의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왕성한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발육을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유도하여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작물의</a:t>
            </a:r>
            <a:r>
              <a:rPr sz="1000" spc="21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상품성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및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생산량을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spc="-25" dirty="0">
                <a:latin typeface="Malgun Gothic"/>
                <a:cs typeface="Malgun Gothic"/>
              </a:rPr>
              <a:t>증대시 </a:t>
            </a:r>
            <a:r>
              <a:rPr sz="1000" dirty="0">
                <a:latin typeface="Malgun Gothic"/>
                <a:cs typeface="Malgun Gothic"/>
              </a:rPr>
              <a:t>농가</a:t>
            </a:r>
            <a:r>
              <a:rPr sz="1000" spc="15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소득의</a:t>
            </a:r>
            <a:r>
              <a:rPr sz="1000" spc="16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약</a:t>
            </a:r>
            <a:r>
              <a:rPr sz="1000" spc="16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15~20%</a:t>
            </a:r>
            <a:r>
              <a:rPr sz="1000" spc="15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증대시키는</a:t>
            </a:r>
            <a:r>
              <a:rPr sz="1000" spc="16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효과를</a:t>
            </a:r>
            <a:r>
              <a:rPr sz="1000" spc="15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도모할</a:t>
            </a:r>
            <a:r>
              <a:rPr sz="1000" spc="16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수</a:t>
            </a:r>
            <a:r>
              <a:rPr sz="1000" spc="16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있습니다.</a:t>
            </a:r>
            <a:r>
              <a:rPr sz="1000" spc="15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산소수</a:t>
            </a:r>
            <a:r>
              <a:rPr sz="1000" spc="16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농법의</a:t>
            </a:r>
            <a:r>
              <a:rPr sz="1000" spc="16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적키고</a:t>
            </a:r>
            <a:r>
              <a:rPr sz="1000" spc="155" dirty="0">
                <a:latin typeface="Malgun Gothic"/>
                <a:cs typeface="Malgun Gothic"/>
              </a:rPr>
              <a:t> </a:t>
            </a:r>
            <a:r>
              <a:rPr sz="1000" spc="-20" dirty="0">
                <a:latin typeface="Malgun Gothic"/>
                <a:cs typeface="Malgun Gothic"/>
              </a:rPr>
              <a:t>생산비를</a:t>
            </a:r>
            <a:endParaRPr sz="10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1007985"/>
            <a:ext cx="5756910" cy="499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5500"/>
              </a:lnSpc>
              <a:spcBef>
                <a:spcPts val="100"/>
              </a:spcBef>
            </a:pPr>
            <a:r>
              <a:rPr sz="1000" dirty="0">
                <a:latin typeface="Malgun Gothic"/>
                <a:cs typeface="Malgun Gothic"/>
              </a:rPr>
              <a:t>감소시켜,</a:t>
            </a:r>
            <a:r>
              <a:rPr sz="1000" spc="19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기존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농법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대비용은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농업</a:t>
            </a:r>
            <a:r>
              <a:rPr sz="1000" spc="19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기술의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발전을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이끌고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있으며,</a:t>
            </a:r>
            <a:r>
              <a:rPr sz="1000" spc="19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농민들에게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더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건강하고</a:t>
            </a:r>
            <a:r>
              <a:rPr sz="1000" spc="200" dirty="0">
                <a:latin typeface="Malgun Gothic"/>
                <a:cs typeface="Malgun Gothic"/>
              </a:rPr>
              <a:t> </a:t>
            </a:r>
            <a:r>
              <a:rPr sz="1000" spc="-25" dirty="0">
                <a:latin typeface="Malgun Gothic"/>
                <a:cs typeface="Malgun Gothic"/>
              </a:rPr>
              <a:t>풍부 </a:t>
            </a:r>
            <a:r>
              <a:rPr sz="1000" dirty="0">
                <a:latin typeface="Malgun Gothic"/>
                <a:cs typeface="Malgun Gothic"/>
              </a:rPr>
              <a:t>한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수확을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기대할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수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있는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새로운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기회를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spc="-10" dirty="0">
                <a:latin typeface="Malgun Gothic"/>
                <a:cs typeface="Malgun Gothic"/>
              </a:rPr>
              <a:t>제공합니다.</a:t>
            </a:r>
            <a:endParaRPr sz="1000">
              <a:latin typeface="Malgun Gothic"/>
              <a:cs typeface="Malgun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2061412"/>
            <a:ext cx="5757545" cy="524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Malgun Gothic"/>
                <a:cs typeface="Malgun Gothic"/>
              </a:rPr>
              <a:t>전통적인</a:t>
            </a:r>
            <a:r>
              <a:rPr sz="1200" b="1" spc="175" dirty="0">
                <a:latin typeface="Malgun Gothic"/>
                <a:cs typeface="Malgun Gothic"/>
              </a:rPr>
              <a:t> </a:t>
            </a:r>
            <a:r>
              <a:rPr sz="1200" b="1" dirty="0">
                <a:latin typeface="Malgun Gothic"/>
                <a:cs typeface="Malgun Gothic"/>
              </a:rPr>
              <a:t>재배</a:t>
            </a:r>
            <a:r>
              <a:rPr sz="1200" b="1" spc="175" dirty="0">
                <a:latin typeface="Malgun Gothic"/>
                <a:cs typeface="Malgun Gothic"/>
              </a:rPr>
              <a:t> </a:t>
            </a:r>
            <a:r>
              <a:rPr sz="1200" b="1" dirty="0">
                <a:latin typeface="Malgun Gothic"/>
                <a:cs typeface="Malgun Gothic"/>
              </a:rPr>
              <a:t>방법과의</a:t>
            </a:r>
            <a:r>
              <a:rPr sz="1200" b="1" spc="175" dirty="0">
                <a:latin typeface="Malgun Gothic"/>
                <a:cs typeface="Malgun Gothic"/>
              </a:rPr>
              <a:t> </a:t>
            </a:r>
            <a:r>
              <a:rPr sz="1200" b="1" spc="-25" dirty="0">
                <a:latin typeface="Malgun Gothic"/>
                <a:cs typeface="Malgun Gothic"/>
              </a:rPr>
              <a:t>차이점</a:t>
            </a:r>
            <a:endParaRPr sz="1200">
              <a:latin typeface="Malgun Gothic"/>
              <a:cs typeface="Malgun Gothic"/>
            </a:endParaRPr>
          </a:p>
          <a:p>
            <a:pPr marL="12700" marR="5080" indent="-5080" algn="just">
              <a:lnSpc>
                <a:spcPct val="155500"/>
              </a:lnSpc>
              <a:spcBef>
                <a:spcPts val="875"/>
              </a:spcBef>
              <a:buClr>
                <a:srgbClr val="000000"/>
              </a:buClr>
              <a:buSzPct val="90000"/>
              <a:buAutoNum type="arabicPeriod"/>
              <a:tabLst>
                <a:tab pos="109220" algn="l"/>
              </a:tabLst>
            </a:pPr>
            <a:r>
              <a:rPr sz="1000" dirty="0">
                <a:solidFill>
                  <a:srgbClr val="0000FF"/>
                </a:solidFill>
                <a:latin typeface="Malgun Gothic"/>
                <a:cs typeface="Malgun Gothic"/>
              </a:rPr>
              <a:t>	생육</a:t>
            </a:r>
            <a:r>
              <a:rPr sz="1000" spc="155" dirty="0">
                <a:solidFill>
                  <a:srgbClr val="0000FF"/>
                </a:solidFill>
                <a:latin typeface="Malgun Gothic"/>
                <a:cs typeface="Malgun Gothic"/>
              </a:rPr>
              <a:t> </a:t>
            </a:r>
            <a:r>
              <a:rPr sz="1000" dirty="0">
                <a:solidFill>
                  <a:srgbClr val="0000FF"/>
                </a:solidFill>
                <a:latin typeface="Malgun Gothic"/>
                <a:cs typeface="Malgun Gothic"/>
              </a:rPr>
              <a:t>환경:</a:t>
            </a:r>
            <a:r>
              <a:rPr sz="1000" spc="160" dirty="0">
                <a:solidFill>
                  <a:srgbClr val="0000FF"/>
                </a:solidFill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전통적인</a:t>
            </a:r>
            <a:r>
              <a:rPr sz="1000" spc="16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재배</a:t>
            </a:r>
            <a:r>
              <a:rPr sz="1000" spc="15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방법은</a:t>
            </a:r>
            <a:r>
              <a:rPr sz="1000" spc="16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자연</a:t>
            </a:r>
            <a:r>
              <a:rPr sz="1000" spc="16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기후와</a:t>
            </a:r>
            <a:r>
              <a:rPr sz="1000" spc="15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토양</a:t>
            </a:r>
            <a:r>
              <a:rPr sz="1000" spc="16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조건에</a:t>
            </a:r>
            <a:r>
              <a:rPr sz="1000" spc="16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크게</a:t>
            </a:r>
            <a:r>
              <a:rPr sz="1000" spc="15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의존합니다.</a:t>
            </a:r>
            <a:r>
              <a:rPr sz="1000" spc="16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반면,</a:t>
            </a:r>
            <a:r>
              <a:rPr sz="1000" spc="16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산소수</a:t>
            </a:r>
            <a:r>
              <a:rPr sz="1000" spc="155" dirty="0">
                <a:latin typeface="Malgun Gothic"/>
                <a:cs typeface="Malgun Gothic"/>
              </a:rPr>
              <a:t> </a:t>
            </a:r>
            <a:r>
              <a:rPr sz="1000" spc="-25" dirty="0">
                <a:latin typeface="Malgun Gothic"/>
                <a:cs typeface="Malgun Gothic"/>
              </a:rPr>
              <a:t>농법 </a:t>
            </a:r>
            <a:r>
              <a:rPr sz="1000" dirty="0">
                <a:latin typeface="Malgun Gothic"/>
                <a:cs typeface="Malgun Gothic"/>
              </a:rPr>
              <a:t>은</a:t>
            </a:r>
            <a:r>
              <a:rPr sz="1000" spc="21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인공적으로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조성된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환경에서도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적용이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가능하여,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기후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변화나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토양</a:t>
            </a:r>
            <a:r>
              <a:rPr sz="1000" spc="21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상태에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영향을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덜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spc="-25" dirty="0">
                <a:latin typeface="Malgun Gothic"/>
                <a:cs typeface="Malgun Gothic"/>
              </a:rPr>
              <a:t>받습니 다.</a:t>
            </a:r>
            <a:endParaRPr sz="1000">
              <a:latin typeface="Malgun Gothic"/>
              <a:cs typeface="Malgun Gothic"/>
            </a:endParaRPr>
          </a:p>
          <a:p>
            <a:pPr marL="12700" marR="5080" indent="-5080" algn="just">
              <a:lnSpc>
                <a:spcPct val="155500"/>
              </a:lnSpc>
              <a:spcBef>
                <a:spcPts val="800"/>
              </a:spcBef>
              <a:buClr>
                <a:srgbClr val="000000"/>
              </a:buClr>
              <a:buSzPct val="90000"/>
              <a:buAutoNum type="arabicPeriod"/>
              <a:tabLst>
                <a:tab pos="109220" algn="l"/>
              </a:tabLst>
            </a:pPr>
            <a:r>
              <a:rPr sz="1000" dirty="0">
                <a:solidFill>
                  <a:srgbClr val="0000FF"/>
                </a:solidFill>
                <a:latin typeface="Malgun Gothic"/>
                <a:cs typeface="Malgun Gothic"/>
              </a:rPr>
              <a:t>	생산성:</a:t>
            </a:r>
            <a:r>
              <a:rPr sz="1000" spc="215" dirty="0">
                <a:solidFill>
                  <a:srgbClr val="0000FF"/>
                </a:solidFill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산소수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농법은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식물의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생육</a:t>
            </a:r>
            <a:r>
              <a:rPr sz="1000" spc="21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에너지를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증가시켜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생산량을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높일</a:t>
            </a:r>
            <a:r>
              <a:rPr sz="1000" spc="21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수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있습니다.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연구에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spc="-50" dirty="0">
                <a:latin typeface="Malgun Gothic"/>
                <a:cs typeface="Malgun Gothic"/>
              </a:rPr>
              <a:t>따 </a:t>
            </a:r>
            <a:r>
              <a:rPr sz="1000" dirty="0">
                <a:latin typeface="Malgun Gothic"/>
                <a:cs typeface="Malgun Gothic"/>
              </a:rPr>
              <a:t>르면,</a:t>
            </a:r>
            <a:r>
              <a:rPr sz="1000" spc="18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산소수</a:t>
            </a:r>
            <a:r>
              <a:rPr sz="1000" spc="19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농법을</a:t>
            </a:r>
            <a:r>
              <a:rPr sz="1000" spc="19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사용할</a:t>
            </a:r>
            <a:r>
              <a:rPr sz="1000" spc="18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경우</a:t>
            </a:r>
            <a:r>
              <a:rPr sz="1000" spc="19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기존</a:t>
            </a:r>
            <a:r>
              <a:rPr sz="1000" spc="19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농법</a:t>
            </a:r>
            <a:r>
              <a:rPr sz="1000" spc="19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대비</a:t>
            </a:r>
            <a:r>
              <a:rPr sz="1000" spc="18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약</a:t>
            </a:r>
            <a:r>
              <a:rPr sz="1000" spc="19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15~20%의</a:t>
            </a:r>
            <a:r>
              <a:rPr sz="1000" spc="19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소득</a:t>
            </a:r>
            <a:r>
              <a:rPr sz="1000" spc="19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증가</a:t>
            </a:r>
            <a:r>
              <a:rPr sz="1000" spc="18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효과가</a:t>
            </a:r>
            <a:r>
              <a:rPr sz="1000" spc="19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있을</a:t>
            </a:r>
            <a:r>
              <a:rPr sz="1000" spc="19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수</a:t>
            </a:r>
            <a:r>
              <a:rPr sz="1000" spc="185" dirty="0">
                <a:latin typeface="Malgun Gothic"/>
                <a:cs typeface="Malgun Gothic"/>
              </a:rPr>
              <a:t> </a:t>
            </a:r>
            <a:r>
              <a:rPr sz="1000" spc="-25" dirty="0">
                <a:latin typeface="Malgun Gothic"/>
                <a:cs typeface="Malgun Gothic"/>
              </a:rPr>
              <a:t>있습 니다.</a:t>
            </a:r>
            <a:endParaRPr sz="1000">
              <a:latin typeface="Malgun Gothic"/>
              <a:cs typeface="Malgun Gothic"/>
            </a:endParaRPr>
          </a:p>
          <a:p>
            <a:pPr marL="12700" marR="5080" indent="-5080" algn="just">
              <a:lnSpc>
                <a:spcPct val="155500"/>
              </a:lnSpc>
              <a:spcBef>
                <a:spcPts val="800"/>
              </a:spcBef>
              <a:buClr>
                <a:srgbClr val="000000"/>
              </a:buClr>
              <a:buSzPct val="90000"/>
              <a:buAutoNum type="arabicPeriod"/>
              <a:tabLst>
                <a:tab pos="109220" algn="l"/>
              </a:tabLst>
            </a:pPr>
            <a:r>
              <a:rPr sz="1000" dirty="0">
                <a:solidFill>
                  <a:srgbClr val="0000FF"/>
                </a:solidFill>
                <a:latin typeface="Malgun Gothic"/>
                <a:cs typeface="Malgun Gothic"/>
              </a:rPr>
              <a:t>	병해충</a:t>
            </a:r>
            <a:r>
              <a:rPr sz="1000" spc="180" dirty="0">
                <a:solidFill>
                  <a:srgbClr val="0000FF"/>
                </a:solidFill>
                <a:latin typeface="Malgun Gothic"/>
                <a:cs typeface="Malgun Gothic"/>
              </a:rPr>
              <a:t> </a:t>
            </a:r>
            <a:r>
              <a:rPr sz="1000" dirty="0">
                <a:solidFill>
                  <a:srgbClr val="0000FF"/>
                </a:solidFill>
                <a:latin typeface="Malgun Gothic"/>
                <a:cs typeface="Malgun Gothic"/>
              </a:rPr>
              <a:t>관리:</a:t>
            </a:r>
            <a:r>
              <a:rPr sz="1000" spc="185" dirty="0">
                <a:solidFill>
                  <a:srgbClr val="0000FF"/>
                </a:solidFill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산소수</a:t>
            </a:r>
            <a:r>
              <a:rPr sz="1000" spc="18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농법은</a:t>
            </a:r>
            <a:r>
              <a:rPr sz="1000" spc="18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식물의</a:t>
            </a:r>
            <a:r>
              <a:rPr sz="1000" spc="18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자체</a:t>
            </a:r>
            <a:r>
              <a:rPr sz="1000" spc="18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면역력을</a:t>
            </a:r>
            <a:r>
              <a:rPr sz="1000" spc="18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강화하여</a:t>
            </a:r>
            <a:r>
              <a:rPr sz="1000" spc="18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병해충에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대한</a:t>
            </a:r>
            <a:r>
              <a:rPr sz="1000" spc="18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저항력을</a:t>
            </a:r>
            <a:r>
              <a:rPr sz="1000" spc="185" dirty="0">
                <a:latin typeface="Malgun Gothic"/>
                <a:cs typeface="Malgun Gothic"/>
              </a:rPr>
              <a:t> </a:t>
            </a:r>
            <a:r>
              <a:rPr sz="1000" spc="-10" dirty="0">
                <a:latin typeface="Malgun Gothic"/>
                <a:cs typeface="Malgun Gothic"/>
              </a:rPr>
              <a:t>높입니다. </a:t>
            </a:r>
            <a:r>
              <a:rPr sz="1000" dirty="0">
                <a:latin typeface="Malgun Gothic"/>
                <a:cs typeface="Malgun Gothic"/>
              </a:rPr>
              <a:t>이는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화학적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방제의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필요성을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줄여주어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더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친환경적인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농법이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될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수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spc="-10" dirty="0">
                <a:latin typeface="Malgun Gothic"/>
                <a:cs typeface="Malgun Gothic"/>
              </a:rPr>
              <a:t>있습니다.</a:t>
            </a:r>
            <a:endParaRPr sz="1000">
              <a:latin typeface="Malgun Gothic"/>
              <a:cs typeface="Malgun Gothic"/>
            </a:endParaRPr>
          </a:p>
          <a:p>
            <a:pPr marL="12700" marR="5080" indent="-5080" algn="just">
              <a:lnSpc>
                <a:spcPct val="155500"/>
              </a:lnSpc>
              <a:spcBef>
                <a:spcPts val="800"/>
              </a:spcBef>
              <a:buClr>
                <a:srgbClr val="000000"/>
              </a:buClr>
              <a:buSzPct val="90000"/>
              <a:buAutoNum type="arabicPeriod"/>
              <a:tabLst>
                <a:tab pos="109220" algn="l"/>
              </a:tabLst>
            </a:pPr>
            <a:r>
              <a:rPr sz="1000" dirty="0">
                <a:solidFill>
                  <a:srgbClr val="0000FF"/>
                </a:solidFill>
                <a:latin typeface="Malgun Gothic"/>
                <a:cs typeface="Malgun Gothic"/>
              </a:rPr>
              <a:t>	토양</a:t>
            </a:r>
            <a:r>
              <a:rPr sz="1000" spc="215" dirty="0">
                <a:solidFill>
                  <a:srgbClr val="0000FF"/>
                </a:solidFill>
                <a:latin typeface="Malgun Gothic"/>
                <a:cs typeface="Malgun Gothic"/>
              </a:rPr>
              <a:t> </a:t>
            </a:r>
            <a:r>
              <a:rPr sz="1000" dirty="0">
                <a:solidFill>
                  <a:srgbClr val="0000FF"/>
                </a:solidFill>
                <a:latin typeface="Malgun Gothic"/>
                <a:cs typeface="Malgun Gothic"/>
              </a:rPr>
              <a:t>건강:</a:t>
            </a:r>
            <a:r>
              <a:rPr sz="1000" spc="220" dirty="0">
                <a:solidFill>
                  <a:srgbClr val="0000FF"/>
                </a:solidFill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산소수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농법은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토양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내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호기성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미생물의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활동을</a:t>
            </a:r>
            <a:r>
              <a:rPr sz="1000" spc="21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촉진하여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토양의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건강을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spc="-10" dirty="0">
                <a:latin typeface="Malgun Gothic"/>
                <a:cs typeface="Malgun Gothic"/>
              </a:rPr>
              <a:t>유지하고, </a:t>
            </a:r>
            <a:r>
              <a:rPr sz="1000" dirty="0">
                <a:latin typeface="Malgun Gothic"/>
                <a:cs typeface="Malgun Gothic"/>
              </a:rPr>
              <a:t>연작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장애를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극복하는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데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도움을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spc="-20" dirty="0">
                <a:latin typeface="Malgun Gothic"/>
                <a:cs typeface="Malgun Gothic"/>
              </a:rPr>
              <a:t>줍니다.</a:t>
            </a:r>
            <a:endParaRPr sz="1000">
              <a:latin typeface="Malgun Gothic"/>
              <a:cs typeface="Malgun Gothic"/>
            </a:endParaRPr>
          </a:p>
          <a:p>
            <a:pPr marL="12700" marR="5080" indent="-5080" algn="just">
              <a:lnSpc>
                <a:spcPct val="155500"/>
              </a:lnSpc>
              <a:spcBef>
                <a:spcPts val="800"/>
              </a:spcBef>
              <a:buClr>
                <a:srgbClr val="000000"/>
              </a:buClr>
              <a:buSzPct val="90000"/>
              <a:buAutoNum type="arabicPeriod"/>
              <a:tabLst>
                <a:tab pos="109220" algn="l"/>
              </a:tabLst>
            </a:pPr>
            <a:r>
              <a:rPr sz="1000" dirty="0">
                <a:solidFill>
                  <a:srgbClr val="0000FF"/>
                </a:solidFill>
                <a:latin typeface="Malgun Gothic"/>
                <a:cs typeface="Malgun Gothic"/>
              </a:rPr>
              <a:t>	자원</a:t>
            </a:r>
            <a:r>
              <a:rPr sz="1000" spc="215" dirty="0">
                <a:solidFill>
                  <a:srgbClr val="0000FF"/>
                </a:solidFill>
                <a:latin typeface="Malgun Gothic"/>
                <a:cs typeface="Malgun Gothic"/>
              </a:rPr>
              <a:t> </a:t>
            </a:r>
            <a:r>
              <a:rPr sz="1000" dirty="0">
                <a:solidFill>
                  <a:srgbClr val="0000FF"/>
                </a:solidFill>
                <a:latin typeface="Malgun Gothic"/>
                <a:cs typeface="Malgun Gothic"/>
              </a:rPr>
              <a:t>사용:</a:t>
            </a:r>
            <a:r>
              <a:rPr sz="1000" spc="220" dirty="0">
                <a:solidFill>
                  <a:srgbClr val="0000FF"/>
                </a:solidFill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산소수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농법은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물과</a:t>
            </a:r>
            <a:r>
              <a:rPr sz="1000" spc="21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영양분의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효율적인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사용을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가능하게</a:t>
            </a:r>
            <a:r>
              <a:rPr sz="1000" spc="21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하여,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물리적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자원의</a:t>
            </a:r>
            <a:r>
              <a:rPr sz="1000" spc="220" dirty="0">
                <a:latin typeface="Malgun Gothic"/>
                <a:cs typeface="Malgun Gothic"/>
              </a:rPr>
              <a:t> </a:t>
            </a:r>
            <a:r>
              <a:rPr sz="1000" spc="-25" dirty="0">
                <a:latin typeface="Malgun Gothic"/>
                <a:cs typeface="Malgun Gothic"/>
              </a:rPr>
              <a:t>낭비 </a:t>
            </a:r>
            <a:r>
              <a:rPr sz="1000" dirty="0">
                <a:latin typeface="Malgun Gothic"/>
                <a:cs typeface="Malgun Gothic"/>
              </a:rPr>
              <a:t>를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줄일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수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spc="-10" dirty="0">
                <a:latin typeface="Malgun Gothic"/>
                <a:cs typeface="Malgun Gothic"/>
              </a:rPr>
              <a:t>있습니다.</a:t>
            </a:r>
            <a:endParaRPr sz="10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z="1200" b="1" spc="-25" dirty="0">
                <a:latin typeface="Malgun Gothic"/>
                <a:cs typeface="Malgun Gothic"/>
              </a:rPr>
              <a:t>결론</a:t>
            </a:r>
            <a:endParaRPr sz="1200">
              <a:latin typeface="Malgun Gothic"/>
              <a:cs typeface="Malgun Gothic"/>
            </a:endParaRPr>
          </a:p>
          <a:p>
            <a:pPr marL="12700" marR="5080" algn="just">
              <a:lnSpc>
                <a:spcPct val="155500"/>
              </a:lnSpc>
              <a:spcBef>
                <a:spcPts val="875"/>
              </a:spcBef>
            </a:pPr>
            <a:r>
              <a:rPr sz="1000" dirty="0">
                <a:latin typeface="Malgun Gothic"/>
                <a:cs typeface="Malgun Gothic"/>
              </a:rPr>
              <a:t>산소수</a:t>
            </a:r>
            <a:r>
              <a:rPr sz="1000" spc="15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농법은</a:t>
            </a:r>
            <a:r>
              <a:rPr sz="1000" spc="16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전통적인</a:t>
            </a:r>
            <a:r>
              <a:rPr sz="1000" spc="16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재배</a:t>
            </a:r>
            <a:r>
              <a:rPr sz="1000" spc="16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방법에</a:t>
            </a:r>
            <a:r>
              <a:rPr sz="1000" spc="15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비해</a:t>
            </a:r>
            <a:r>
              <a:rPr sz="1000" spc="16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여러</a:t>
            </a:r>
            <a:r>
              <a:rPr sz="1000" spc="16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가지</a:t>
            </a:r>
            <a:r>
              <a:rPr sz="1000" spc="16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장점을</a:t>
            </a:r>
            <a:r>
              <a:rPr sz="1000" spc="16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가지고</a:t>
            </a:r>
            <a:r>
              <a:rPr sz="1000" spc="15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있습니다.</a:t>
            </a:r>
            <a:r>
              <a:rPr sz="1000" spc="16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생산성</a:t>
            </a:r>
            <a:r>
              <a:rPr sz="1000" spc="16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향상,</a:t>
            </a:r>
            <a:r>
              <a:rPr sz="1000" spc="160" dirty="0">
                <a:latin typeface="Malgun Gothic"/>
                <a:cs typeface="Malgun Gothic"/>
              </a:rPr>
              <a:t> </a:t>
            </a:r>
            <a:r>
              <a:rPr sz="1000" spc="-25" dirty="0">
                <a:latin typeface="Malgun Gothic"/>
                <a:cs typeface="Malgun Gothic"/>
              </a:rPr>
              <a:t>병해 </a:t>
            </a:r>
            <a:r>
              <a:rPr sz="1000" dirty="0">
                <a:latin typeface="Malgun Gothic"/>
                <a:cs typeface="Malgun Gothic"/>
              </a:rPr>
              <a:t>충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저항력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강화,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토양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건강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유지,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자원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사용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최적화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등이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그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예입니다.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이러한</a:t>
            </a:r>
            <a:r>
              <a:rPr sz="1000" spc="18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차이점들은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spc="-25" dirty="0">
                <a:latin typeface="Malgun Gothic"/>
                <a:cs typeface="Malgun Gothic"/>
              </a:rPr>
              <a:t>산소수 </a:t>
            </a:r>
            <a:r>
              <a:rPr sz="1000" dirty="0">
                <a:latin typeface="Malgun Gothic"/>
                <a:cs typeface="Malgun Gothic"/>
              </a:rPr>
              <a:t>농법이</a:t>
            </a:r>
            <a:r>
              <a:rPr sz="1000" spc="17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농업의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지속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가능성과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효율성을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높이는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데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기여할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수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있음을</a:t>
            </a:r>
            <a:r>
              <a:rPr sz="1000" spc="17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보여줍니다.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농업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기술의</a:t>
            </a:r>
            <a:r>
              <a:rPr sz="1000" spc="175" dirty="0">
                <a:latin typeface="Malgun Gothic"/>
                <a:cs typeface="Malgun Gothic"/>
              </a:rPr>
              <a:t> </a:t>
            </a:r>
            <a:r>
              <a:rPr sz="1000" spc="-50" dirty="0">
                <a:latin typeface="Malgun Gothic"/>
                <a:cs typeface="Malgun Gothic"/>
              </a:rPr>
              <a:t>발 </a:t>
            </a:r>
            <a:r>
              <a:rPr sz="1000" dirty="0">
                <a:latin typeface="Malgun Gothic"/>
                <a:cs typeface="Malgun Gothic"/>
              </a:rPr>
              <a:t>전은</a:t>
            </a:r>
            <a:r>
              <a:rPr sz="1000" spc="27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지속적으로</a:t>
            </a:r>
            <a:r>
              <a:rPr sz="1000" spc="2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진행되고</a:t>
            </a:r>
            <a:r>
              <a:rPr sz="1000" spc="2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있으며,</a:t>
            </a:r>
            <a:r>
              <a:rPr sz="1000" spc="2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산소수</a:t>
            </a:r>
            <a:r>
              <a:rPr sz="1000" spc="2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농법은</a:t>
            </a:r>
            <a:r>
              <a:rPr sz="1000" spc="2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전통적인</a:t>
            </a:r>
            <a:r>
              <a:rPr sz="1000" spc="2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농법에</a:t>
            </a:r>
            <a:r>
              <a:rPr sz="1000" spc="2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비해</a:t>
            </a:r>
            <a:r>
              <a:rPr sz="1000" spc="270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더욱</a:t>
            </a:r>
            <a:r>
              <a:rPr sz="1000" spc="27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강건하고</a:t>
            </a:r>
            <a:r>
              <a:rPr sz="1000" spc="275" dirty="0">
                <a:latin typeface="Malgun Gothic"/>
                <a:cs typeface="Malgun Gothic"/>
              </a:rPr>
              <a:t> </a:t>
            </a:r>
            <a:r>
              <a:rPr sz="1000" spc="-25" dirty="0">
                <a:latin typeface="Malgun Gothic"/>
                <a:cs typeface="Malgun Gothic"/>
              </a:rPr>
              <a:t>품질이 </a:t>
            </a:r>
            <a:r>
              <a:rPr sz="1000" dirty="0">
                <a:latin typeface="Malgun Gothic"/>
                <a:cs typeface="Malgun Gothic"/>
              </a:rPr>
              <a:t>우수한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dirty="0">
                <a:latin typeface="Malgun Gothic"/>
                <a:cs typeface="Malgun Gothic"/>
              </a:rPr>
              <a:t>것으로</a:t>
            </a:r>
            <a:r>
              <a:rPr sz="1000" spc="145" dirty="0">
                <a:latin typeface="Malgun Gothic"/>
                <a:cs typeface="Malgun Gothic"/>
              </a:rPr>
              <a:t> </a:t>
            </a:r>
            <a:r>
              <a:rPr sz="1000" spc="-10" dirty="0">
                <a:latin typeface="Malgun Gothic"/>
                <a:cs typeface="Malgun Gothic"/>
              </a:rPr>
              <a:t>나타났습니다.</a:t>
            </a:r>
            <a:endParaRPr sz="10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663</Words>
  <Application>Microsoft Office PowerPoint</Application>
  <PresentationFormat>ユーザー設定</PresentationFormat>
  <Paragraphs>36</Paragraphs>
  <Slides>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Theme</vt:lpstr>
      <vt:lpstr>スライド 1</vt:lpstr>
      <vt:lpstr>スライド 2</vt:lpstr>
      <vt:lpstr>スライド 3</vt:lpstr>
      <vt:lpstr>スライド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user</dc:creator>
  <cp:lastModifiedBy>KIMNAMI</cp:lastModifiedBy>
  <cp:revision>1</cp:revision>
  <dcterms:created xsi:type="dcterms:W3CDTF">2025-08-19T04:30:38Z</dcterms:created>
  <dcterms:modified xsi:type="dcterms:W3CDTF">2025-08-19T23:49:30Z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2024-10-02T00:00:00Z</vt:filetime>
  </property>
  <property fmtid="{D5CDD505-2E9C-101B-9397-08002B2CF9AE}" pid="3" name="Creator">
    <vt:lpwstr>user</vt:lpwstr>
  </property>
  <property fmtid="{D5CDD505-2E9C-101B-9397-08002B2CF9AE}" pid="4" name="LastSaved">
    <vt:filetime>2025-08-19T00:00:00Z</vt:filetime>
  </property>
  <property fmtid="{D5CDD505-2E9C-101B-9397-08002B2CF9AE}" pid="5" name="PDFVersion">
    <vt:lpwstr>1.4</vt:lpwstr>
  </property>
</Properties>
</file>